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555625"/>
            <a:ext cx="2151062" cy="653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2375" cy="653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555625"/>
            <a:ext cx="8605837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555625"/>
            <a:ext cx="8605837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41363" y="2101850"/>
            <a:ext cx="4225925" cy="4986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19688" y="2101850"/>
            <a:ext cx="4227512" cy="49863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555625"/>
            <a:ext cx="8605837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41363" y="2101850"/>
            <a:ext cx="8605837" cy="49863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7512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555625"/>
            <a:ext cx="8605837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5837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-52388"/>
            <a:ext cx="9070975" cy="3778251"/>
          </a:xfrm>
          <a:ln/>
        </p:spPr>
        <p:txBody>
          <a:bodyPr tIns="3888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Особенности работы на уроке с учащимися С ОВЗ младшего школьного возраста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41363" y="2101850"/>
            <a:ext cx="8609012" cy="4989513"/>
          </a:xfrm>
          <a:prstGeom prst="rect">
            <a:avLst/>
          </a:prstGeom>
          <a:noFill/>
          <a:ln/>
        </p:spPr>
        <p:txBody>
          <a:bodyPr lIns="0" tIns="17640" rIns="0" bIns="0" anchor="ctr"/>
          <a:lstStyle/>
          <a:p>
            <a:pPr marL="0" indent="0" algn="r">
              <a:lnSpc>
                <a:spcPct val="95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>
              <a:latin typeface="Times New Roman" pitchFamily="16" charset="0"/>
            </a:endParaRPr>
          </a:p>
          <a:p>
            <a:pPr marL="0" indent="0" algn="r">
              <a:lnSpc>
                <a:spcPct val="95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>
              <a:latin typeface="Times New Roman" pitchFamily="16" charset="0"/>
            </a:endParaRPr>
          </a:p>
          <a:p>
            <a:pPr marL="0" indent="0" algn="r">
              <a:lnSpc>
                <a:spcPct val="95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>
              <a:latin typeface="Times New Roman" pitchFamily="16" charset="0"/>
            </a:endParaRPr>
          </a:p>
          <a:p>
            <a:pPr marL="0" indent="0" algn="r">
              <a:lnSpc>
                <a:spcPct val="95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>
              <a:latin typeface="Times New Roman" pitchFamily="16" charset="0"/>
            </a:endParaRPr>
          </a:p>
          <a:p>
            <a:pPr marL="0" indent="0" algn="r">
              <a:lnSpc>
                <a:spcPct val="95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latin typeface="Times New Roman" pitchFamily="16" charset="0"/>
              </a:rPr>
              <a:t>Учитель начальных классов </a:t>
            </a:r>
          </a:p>
          <a:p>
            <a:pPr marL="0" indent="0" algn="r">
              <a:lnSpc>
                <a:spcPct val="95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latin typeface="Times New Roman" pitchFamily="16" charset="0"/>
                <a:cs typeface="Times New Roman" pitchFamily="16" charset="0"/>
              </a:rPr>
              <a:t>I квалификационной категории</a:t>
            </a:r>
          </a:p>
          <a:p>
            <a:pPr marL="0" indent="0" algn="r">
              <a:lnSpc>
                <a:spcPct val="95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latin typeface="Times New Roman" pitchFamily="16" charset="0"/>
                <a:cs typeface="Times New Roman" pitchFamily="16" charset="0"/>
              </a:rPr>
              <a:t>Светкина Ольга Сергеевна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44513"/>
            <a:ext cx="8609012" cy="1285875"/>
          </a:xfrm>
          <a:ln/>
        </p:spPr>
        <p:txBody>
          <a:bodyPr tIns="3888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Компоненты коррекционного занятия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8609012" cy="4899025"/>
          </a:xfrm>
          <a:ln/>
        </p:spPr>
        <p:txBody>
          <a:bodyPr/>
          <a:lstStyle/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Задание или упражнение на заданную тему</a:t>
            </a:r>
          </a:p>
          <a:p>
            <a:pPr marL="430213" indent="-323850"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/>
          </a:p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Физкультминутка (пальчиковая гимнастика)</a:t>
            </a:r>
          </a:p>
          <a:p>
            <a:pPr marL="430213" indent="-323850"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/>
          </a:p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Упражнение на развитие какого-либо психического процесса</a:t>
            </a:r>
          </a:p>
          <a:p>
            <a:pPr marL="430213" indent="-323850"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/>
          </a:p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Рефлексия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44513"/>
            <a:ext cx="8609012" cy="1285875"/>
          </a:xfrm>
          <a:ln/>
        </p:spPr>
        <p:txBody>
          <a:bodyPr tIns="3888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Русский язык</a:t>
            </a:r>
            <a:br>
              <a:rPr lang="ru-RU"/>
            </a:br>
            <a:r>
              <a:rPr lang="ru-RU"/>
              <a:t>«Деление слов на слоги»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8609012" cy="4899025"/>
          </a:xfrm>
          <a:ln/>
        </p:spPr>
        <p:txBody>
          <a:bodyPr/>
          <a:lstStyle/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u="sng"/>
              <a:t>Цель:</a:t>
            </a:r>
            <a:r>
              <a:rPr lang="ru-RU"/>
              <a:t> научиться делить слова на слоги</a:t>
            </a:r>
          </a:p>
          <a:p>
            <a:pPr marL="430213" indent="-323850"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/>
          </a:p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u="sng"/>
              <a:t>Устное задание «Подели слова на слоги»</a:t>
            </a:r>
          </a:p>
          <a:p>
            <a:pPr marL="430213" indent="-323850"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600"/>
              <a:t>Учитель называет слова: стул, парта, доска, дверь и т. д. Ученик делит слова на слоги хлопками в ладоши.</a:t>
            </a:r>
          </a:p>
          <a:p>
            <a:pPr marL="430213" indent="-323850"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sz="2600"/>
          </a:p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u="sng"/>
              <a:t>Письменное упражнение «Спиши слова, поделив их на слоги»</a:t>
            </a:r>
          </a:p>
          <a:p>
            <a:pPr marL="430213" indent="-323850"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600"/>
              <a:t>Кот, лиса, петух, помидор, огород, урожай.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/>
          </p:nvPr>
        </p:nvSpPr>
        <p:spPr>
          <a:xfrm>
            <a:off x="360363" y="395288"/>
            <a:ext cx="8999537" cy="7705725"/>
          </a:xfrm>
          <a:ln/>
        </p:spPr>
        <p:txBody>
          <a:bodyPr tIns="28080" anchor="t"/>
          <a:lstStyle/>
          <a:p>
            <a:pPr marL="430213" indent="-323850" algn="l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3200" b="0" u="sng">
                <a:solidFill>
                  <a:srgbClr val="000000"/>
                </a:solidFill>
              </a:rPr>
              <a:t>Пальчиковая гимнастика</a:t>
            </a:r>
          </a:p>
          <a:p>
            <a:pPr marL="430213" indent="-323850"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600" b="0">
                <a:solidFill>
                  <a:srgbClr val="000000"/>
                </a:solidFill>
              </a:rPr>
              <a:t>Руку мы на стол положим,</a:t>
            </a:r>
          </a:p>
          <a:p>
            <a:pPr marL="430213" indent="-323850"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600" b="0">
                <a:solidFill>
                  <a:srgbClr val="000000"/>
                </a:solidFill>
              </a:rPr>
              <a:t>         Повернём ладонью вверх.        </a:t>
            </a:r>
          </a:p>
          <a:p>
            <a:pPr marL="430213" indent="-323850"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600" b="0">
                <a:solidFill>
                  <a:srgbClr val="000000"/>
                </a:solidFill>
              </a:rPr>
              <a:t>Безымянный палец тоже</a:t>
            </a:r>
          </a:p>
          <a:p>
            <a:pPr marL="430213" indent="-323850"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600" b="0">
                <a:solidFill>
                  <a:srgbClr val="000000"/>
                </a:solidFill>
              </a:rPr>
              <a:t>Хочет быть не хуже всех.</a:t>
            </a:r>
          </a:p>
          <a:p>
            <a:pPr marL="430213" indent="-323850" algn="l"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sz="3200" b="0" u="sng">
              <a:solidFill>
                <a:srgbClr val="000000"/>
              </a:solidFill>
            </a:endParaRPr>
          </a:p>
          <a:p>
            <a:pPr marL="430213" indent="-323850" algn="l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3200" b="0" u="sng">
                <a:solidFill>
                  <a:srgbClr val="000000"/>
                </a:solidFill>
              </a:rPr>
              <a:t>Самопроверка письменного упражнения по образцу</a:t>
            </a:r>
          </a:p>
          <a:p>
            <a:pPr marL="430213" indent="-323850" algn="l"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sz="3200" b="0" u="sng">
              <a:solidFill>
                <a:srgbClr val="000000"/>
              </a:solidFill>
            </a:endParaRPr>
          </a:p>
          <a:p>
            <a:pPr marL="430213" indent="-323850" algn="l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3200" b="0" u="sng">
                <a:solidFill>
                  <a:srgbClr val="000000"/>
                </a:solidFill>
              </a:rPr>
              <a:t>Дидактическая игра на развитие мышления «Четвертый лишний»</a:t>
            </a:r>
          </a:p>
          <a:p>
            <a:pPr marL="430213" indent="-323850" algn="l"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600" b="0">
                <a:solidFill>
                  <a:srgbClr val="000000"/>
                </a:solidFill>
              </a:rPr>
              <a:t>Туча, гром, снег, дождь.</a:t>
            </a:r>
          </a:p>
          <a:p>
            <a:pPr marL="430213" indent="-323850" algn="l"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600" b="0">
                <a:solidFill>
                  <a:srgbClr val="000000"/>
                </a:solidFill>
              </a:rPr>
              <a:t>Кролик, кошка, кот, коза.</a:t>
            </a:r>
          </a:p>
          <a:p>
            <a:pPr marL="430213" indent="-323850" algn="l"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600" b="0">
                <a:solidFill>
                  <a:srgbClr val="000000"/>
                </a:solidFill>
              </a:rPr>
              <a:t>Помидор, огурец, картофель, лук.</a:t>
            </a:r>
          </a:p>
          <a:p>
            <a:pPr marL="430213" indent="-323850" algn="l"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sz="2600" b="0">
              <a:solidFill>
                <a:srgbClr val="000000"/>
              </a:solidFill>
            </a:endParaRPr>
          </a:p>
          <a:p>
            <a:pPr marL="430213" indent="-323850" algn="l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3200" b="0" u="sng">
                <a:solidFill>
                  <a:srgbClr val="000000"/>
                </a:solidFill>
              </a:rPr>
              <a:t>Рефлексия</a:t>
            </a:r>
          </a:p>
          <a:p>
            <a:pPr marL="430213" indent="-323850" algn="l"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sz="2600" b="0">
              <a:solidFill>
                <a:srgbClr val="000000"/>
              </a:solidFill>
            </a:endParaRPr>
          </a:p>
          <a:p>
            <a:pPr marL="430213" indent="-323850" algn="l"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sz="2600" b="0">
              <a:solidFill>
                <a:srgbClr val="000000"/>
              </a:solidFill>
            </a:endParaRPr>
          </a:p>
          <a:p>
            <a:pPr marL="430213" indent="-323850" algn="l"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sz="26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44513"/>
            <a:ext cx="8609012" cy="1285875"/>
          </a:xfrm>
          <a:ln/>
        </p:spPr>
        <p:txBody>
          <a:bodyPr tIns="3888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Лист индивидуального коррекционного занятия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8950" y="1985963"/>
            <a:ext cx="8872538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60363"/>
            <a:ext cx="8609012" cy="1458912"/>
          </a:xfrm>
          <a:ln/>
        </p:spPr>
        <p:txBody>
          <a:bodyPr tIns="3888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Динамика обучения</a:t>
            </a:r>
            <a:br>
              <a:rPr lang="ru-RU"/>
            </a:br>
            <a:r>
              <a:rPr lang="ru-RU" sz="3200"/>
              <a:t>(русский язык)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2160588"/>
            <a:ext cx="6840538" cy="521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/>
          <p:cNvSpPr>
            <a:spLocks noChangeArrowheads="1"/>
          </p:cNvSpPr>
          <p:nvPr/>
        </p:nvSpPr>
        <p:spPr bwMode="auto">
          <a:xfrm>
            <a:off x="1079500" y="1439863"/>
            <a:ext cx="7920038" cy="1079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20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lIns="126000" tIns="112680" rIns="126000" bIns="81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00"/>
                </a:solidFill>
              </a:rPr>
              <a:t>Формирование универсальных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00"/>
                </a:solidFill>
              </a:rPr>
              <a:t>учебных действий у детей с ОВЗ</a:t>
            </a: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179388" y="3779838"/>
            <a:ext cx="1979612" cy="1260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20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lIns="126000" tIns="98640" rIns="126000" bIns="81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Личностные 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2339975" y="3779838"/>
            <a:ext cx="2160588" cy="1260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20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lIns="126000" tIns="98640" rIns="126000" bIns="81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Регулятивные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679950" y="3779838"/>
            <a:ext cx="2339975" cy="1260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20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lIns="126000" tIns="98640" rIns="126000" bIns="81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Познавательные</a:t>
            </a:r>
            <a:r>
              <a:rPr lang="ru-RU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7199313" y="3779838"/>
            <a:ext cx="2519362" cy="1260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20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lIns="126000" tIns="96840" rIns="126000" bIns="81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 коммуникативные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439863" y="2519363"/>
            <a:ext cx="1587" cy="1260475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240088" y="2519363"/>
            <a:ext cx="1587" cy="1260475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5759450" y="2519363"/>
            <a:ext cx="1588" cy="1260475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8280400" y="2519363"/>
            <a:ext cx="1588" cy="1260475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179388"/>
            <a:ext cx="8609012" cy="1263650"/>
          </a:xfrm>
          <a:ln/>
        </p:spPr>
        <p:txBody>
          <a:bodyPr tIns="3888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УМК «Перспектива»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900113"/>
            <a:ext cx="9720262" cy="6480175"/>
          </a:xfrm>
          <a:ln/>
        </p:spPr>
        <p:txBody>
          <a:bodyPr tIns="14040"/>
          <a:lstStyle/>
          <a:p>
            <a:pPr marL="430213" indent="-323850">
              <a:lnSpc>
                <a:spcPct val="95000"/>
              </a:lnSpc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</a:pPr>
            <a:endParaRPr lang="ru-RU" sz="2200">
              <a:latin typeface="Times New Roman" pitchFamily="16" charset="0"/>
            </a:endParaRPr>
          </a:p>
          <a:p>
            <a:pPr marL="430213" indent="-323850" algn="just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</a:pPr>
            <a:r>
              <a:rPr lang="ru-RU" sz="2200">
                <a:latin typeface="Times New Roman" pitchFamily="16" charset="0"/>
              </a:rPr>
              <a:t>Предметная линия «Математика «Учусь учиться» (Л.Г. Петерсон)</a:t>
            </a:r>
          </a:p>
          <a:p>
            <a:pPr marL="430213" indent="-323850" algn="just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</a:pPr>
            <a:r>
              <a:rPr lang="ru-RU" sz="2200">
                <a:latin typeface="Times New Roman" pitchFamily="16" charset="0"/>
              </a:rPr>
              <a:t>Предметная линия «Русский язык» (Л.Ф. Климанова, С.Г. Макеева, Т.В. Бабушкина)</a:t>
            </a:r>
          </a:p>
          <a:p>
            <a:pPr marL="430213" indent="-323850" algn="just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</a:pPr>
            <a:r>
              <a:rPr lang="ru-RU" sz="2200">
                <a:latin typeface="Times New Roman" pitchFamily="16" charset="0"/>
              </a:rPr>
              <a:t>Предметная линия «Литературное чтение» (Л.Ф. Климанова, В.Г. Горецкий, Л.А. Виноградская и др.)</a:t>
            </a:r>
          </a:p>
          <a:p>
            <a:pPr marL="430213" indent="-323850" algn="just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</a:pPr>
            <a:r>
              <a:rPr lang="ru-RU" sz="2200">
                <a:latin typeface="Times New Roman" pitchFamily="16" charset="0"/>
              </a:rPr>
              <a:t>Предметная линия «Информатика» (А.Л. Семенов, Т.А. Рудченко)</a:t>
            </a:r>
          </a:p>
          <a:p>
            <a:pPr marL="430213" indent="-323850" algn="just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</a:pPr>
            <a:r>
              <a:rPr lang="ru-RU" sz="2200">
                <a:latin typeface="Times New Roman" pitchFamily="16" charset="0"/>
              </a:rPr>
              <a:t>Предметная линия «Окружающий мир» (А.А. Плешаков, М.Ю. Новицкая)</a:t>
            </a:r>
          </a:p>
          <a:p>
            <a:pPr marL="430213" indent="-323850" algn="just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</a:pPr>
            <a:r>
              <a:rPr lang="ru-RU" sz="2200">
                <a:latin typeface="Times New Roman" pitchFamily="16" charset="0"/>
              </a:rPr>
              <a:t>Предметная линия «Технология» (Н.И. Роговцева, Н.В. Богданова, И.П. Фрейтаг и др.)</a:t>
            </a:r>
          </a:p>
          <a:p>
            <a:pPr marL="430213" indent="-323850" algn="just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</a:pPr>
            <a:r>
              <a:rPr lang="ru-RU" sz="2200">
                <a:latin typeface="Times New Roman" pitchFamily="16" charset="0"/>
              </a:rPr>
              <a:t>Предметная линия «Музыка» (Е.Д. Критская, Г.П. Сергеева, Т.С. Шмагина)</a:t>
            </a:r>
          </a:p>
          <a:p>
            <a:pPr marL="430213" indent="-323850" algn="just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</a:pPr>
            <a:r>
              <a:rPr lang="ru-RU" sz="2200">
                <a:latin typeface="Times New Roman" pitchFamily="16" charset="0"/>
              </a:rPr>
              <a:t>Предметная линия «Изобразительное искусство» (Т.Я. Шпикалова, Л.В. Ершова)</a:t>
            </a:r>
          </a:p>
          <a:p>
            <a:pPr marL="430213" indent="-323850" algn="just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</a:pPr>
            <a:r>
              <a:rPr lang="ru-RU" sz="2200">
                <a:latin typeface="Times New Roman" pitchFamily="16" charset="0"/>
              </a:rPr>
              <a:t>Предметная линия «Физическая культура» (А.П. Матвеев)</a:t>
            </a:r>
          </a:p>
          <a:p>
            <a:pPr marL="430213" indent="-323850" algn="just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</a:pPr>
            <a:r>
              <a:rPr lang="ru-RU" sz="2200">
                <a:latin typeface="Times New Roman" pitchFamily="16" charset="0"/>
              </a:rPr>
              <a:t>Предметная линия «ОРКСЭ» (А.В. Кураев, Д.И. Латышина и др.)</a:t>
            </a:r>
          </a:p>
          <a:p>
            <a:pPr marL="430213" indent="-323850" algn="just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</a:pPr>
            <a:r>
              <a:rPr lang="ru-RU" sz="2200">
                <a:latin typeface="Times New Roman" pitchFamily="16" charset="0"/>
              </a:rPr>
              <a:t>Предметная линия «Английский язык» (Н.И. Быкова, Д.Дули и др.)</a:t>
            </a:r>
          </a:p>
          <a:p>
            <a:pPr marL="430213" indent="-323850" algn="just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</a:pPr>
            <a:r>
              <a:rPr lang="ru-RU" sz="2200">
                <a:latin typeface="Times New Roman" pitchFamily="16" charset="0"/>
              </a:rPr>
              <a:t>Предметная линия «Английский язык» (расширенное обучение, К.М. Баранова, В.В. Капылова и т. д.)</a:t>
            </a:r>
          </a:p>
          <a:p>
            <a:pPr marL="430213" indent="-323850" algn="just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</a:pPr>
            <a:r>
              <a:rPr lang="ru-RU" sz="2200">
                <a:latin typeface="Times New Roman" pitchFamily="16" charset="0"/>
              </a:rPr>
              <a:t>Предметная линия «Немецкий язык» (И.Л. Бим, Л.И. Рыжова и др.)</a:t>
            </a:r>
          </a:p>
          <a:p>
            <a:pPr marL="430213" indent="-323850" algn="just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</a:pPr>
            <a:r>
              <a:rPr lang="ru-RU" sz="2200">
                <a:latin typeface="Times New Roman" pitchFamily="16" charset="0"/>
              </a:rPr>
              <a:t>Предметная линия «Французкий язык» (Н.М. Касаткина, А.В. Гусева)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3375" y="231775"/>
            <a:ext cx="1646238" cy="210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89075" y="900113"/>
            <a:ext cx="1570038" cy="2046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1979613"/>
            <a:ext cx="1466850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79838" y="179388"/>
            <a:ext cx="1504950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9338" y="500063"/>
            <a:ext cx="1530350" cy="220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19475" y="1800225"/>
            <a:ext cx="1646238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2425" y="3987800"/>
            <a:ext cx="1627188" cy="195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439863" y="4140200"/>
            <a:ext cx="1800225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47713" y="5427663"/>
            <a:ext cx="1771650" cy="195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993900" y="5219700"/>
            <a:ext cx="1425575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767513" y="247650"/>
            <a:ext cx="1511300" cy="209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989888" y="720725"/>
            <a:ext cx="1370012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923088" y="2084388"/>
            <a:ext cx="1536700" cy="187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779838" y="4473575"/>
            <a:ext cx="1439862" cy="182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679950" y="5021263"/>
            <a:ext cx="1433513" cy="1998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3779838" y="6119813"/>
            <a:ext cx="1439862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557963" y="4300538"/>
            <a:ext cx="1362075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8280400" y="5200650"/>
            <a:ext cx="1612900" cy="217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44513"/>
            <a:ext cx="8609012" cy="1285875"/>
          </a:xfrm>
          <a:ln/>
        </p:spPr>
        <p:txBody>
          <a:bodyPr tIns="3888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Технология деятельностного метода обучения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0725" y="2160588"/>
            <a:ext cx="8999538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44513"/>
            <a:ext cx="8609012" cy="1285875"/>
          </a:xfrm>
          <a:ln/>
        </p:spPr>
        <p:txBody>
          <a:bodyPr tIns="3888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Рефлексия деятельности на уроке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44913" y="3060700"/>
            <a:ext cx="2554287" cy="174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750" y="3600450"/>
            <a:ext cx="2879725" cy="720725"/>
          </a:xfrm>
          <a:prstGeom prst="rect">
            <a:avLst/>
          </a:prstGeom>
          <a:solidFill>
            <a:srgbClr val="008080"/>
          </a:solidFill>
          <a:ln w="936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lIns="90000" tIns="6084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Какую цель вы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ставили перед собой?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600450" y="5040313"/>
            <a:ext cx="2879725" cy="720725"/>
          </a:xfrm>
          <a:prstGeom prst="rect">
            <a:avLst/>
          </a:prstGeom>
          <a:solidFill>
            <a:srgbClr val="008080"/>
          </a:solidFill>
          <a:ln w="936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lIns="90000" tIns="6084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Вы достигли этой цели?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480175" y="3600450"/>
            <a:ext cx="2879725" cy="720725"/>
          </a:xfrm>
          <a:prstGeom prst="rect">
            <a:avLst/>
          </a:prstGeom>
          <a:solidFill>
            <a:srgbClr val="008080"/>
          </a:solidFill>
          <a:ln w="936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lIns="90000" tIns="6084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Если не достигли,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то почему?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600450" y="2160588"/>
            <a:ext cx="2879725" cy="720725"/>
          </a:xfrm>
          <a:prstGeom prst="rect">
            <a:avLst/>
          </a:prstGeom>
          <a:solidFill>
            <a:srgbClr val="008080"/>
          </a:solidFill>
          <a:ln w="936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lIns="90000" tIns="6084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Подведем итог урока.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71638" y="5856288"/>
            <a:ext cx="10287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060700" y="6300788"/>
            <a:ext cx="5580063" cy="53975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lIns="90000" tIns="6084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Оцените себя!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44513"/>
            <a:ext cx="8609012" cy="1285875"/>
          </a:xfrm>
          <a:ln/>
        </p:spPr>
        <p:txBody>
          <a:bodyPr tIns="3888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Индивидуально-групповые коррекционные занятия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4478337" cy="4918075"/>
          </a:xfrm>
          <a:ln/>
        </p:spPr>
        <p:txBody>
          <a:bodyPr/>
          <a:lstStyle/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Предмет: русский язык и математика</a:t>
            </a:r>
          </a:p>
          <a:p>
            <a:pPr marL="430213" indent="-323850"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/>
          </a:p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2 раза в неделю</a:t>
            </a:r>
          </a:p>
          <a:p>
            <a:pPr marL="430213" indent="-323850"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/>
          </a:p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Продолжительность одного занятия 20 минут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lipArt" idx="2"/>
          </p:nvPr>
        </p:nvSpPr>
        <p:spPr>
          <a:xfrm>
            <a:off x="5151438" y="2101850"/>
            <a:ext cx="4200525" cy="4989513"/>
          </a:xfrm>
        </p:spPr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44513"/>
            <a:ext cx="8609012" cy="1285875"/>
          </a:xfrm>
          <a:ln/>
        </p:spPr>
        <p:txBody>
          <a:bodyPr tIns="3888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Индивидуальная программа обучения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0888" y="1800225"/>
            <a:ext cx="8609012" cy="5489575"/>
          </a:xfrm>
          <a:ln/>
        </p:spPr>
        <p:txBody>
          <a:bodyPr tIns="15120"/>
          <a:lstStyle/>
          <a:p>
            <a:pPr marL="430213" indent="-323850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400">
                <a:latin typeface="Times New Roman" pitchFamily="16" charset="0"/>
              </a:rPr>
              <a:t>Пояснительная записка (нормативно-правовая база, цель и задачи)</a:t>
            </a:r>
          </a:p>
          <a:p>
            <a:pPr marL="430213" indent="-323850">
              <a:lnSpc>
                <a:spcPct val="95000"/>
              </a:lnSpc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sz="2400">
              <a:latin typeface="Times New Roman" pitchFamily="16" charset="0"/>
            </a:endParaRPr>
          </a:p>
          <a:p>
            <a:pPr marL="430213" indent="-323850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400">
                <a:latin typeface="Times New Roman" pitchFamily="16" charset="0"/>
              </a:rPr>
              <a:t>Принципы коррекционно-развивающей работы</a:t>
            </a:r>
          </a:p>
          <a:p>
            <a:pPr marL="430213" indent="-323850">
              <a:lnSpc>
                <a:spcPct val="95000"/>
              </a:lnSpc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sz="2400">
              <a:latin typeface="Times New Roman" pitchFamily="16" charset="0"/>
            </a:endParaRPr>
          </a:p>
          <a:p>
            <a:pPr marL="430213" indent="-323850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400">
                <a:latin typeface="Times New Roman" pitchFamily="16" charset="0"/>
              </a:rPr>
              <a:t>Основные направления коррекционно-развивающей работы</a:t>
            </a:r>
          </a:p>
          <a:p>
            <a:pPr marL="430213" indent="-323850">
              <a:lnSpc>
                <a:spcPct val="95000"/>
              </a:lnSpc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sz="2400">
              <a:latin typeface="Times New Roman" pitchFamily="16" charset="0"/>
            </a:endParaRPr>
          </a:p>
          <a:p>
            <a:pPr marL="430213" indent="-323850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400">
                <a:latin typeface="Times New Roman" pitchFamily="16" charset="0"/>
              </a:rPr>
              <a:t>Методы коррекционно-развивающей работы</a:t>
            </a:r>
          </a:p>
          <a:p>
            <a:pPr marL="430213" indent="-323850">
              <a:lnSpc>
                <a:spcPct val="95000"/>
              </a:lnSpc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sz="2400">
              <a:latin typeface="Times New Roman" pitchFamily="16" charset="0"/>
            </a:endParaRPr>
          </a:p>
          <a:p>
            <a:pPr marL="430213" indent="-323850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400">
                <a:latin typeface="Times New Roman" pitchFamily="16" charset="0"/>
              </a:rPr>
              <a:t>Место курса в учебном плане</a:t>
            </a:r>
          </a:p>
          <a:p>
            <a:pPr marL="430213" indent="-323850">
              <a:lnSpc>
                <a:spcPct val="95000"/>
              </a:lnSpc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sz="2400">
              <a:latin typeface="Times New Roman" pitchFamily="16" charset="0"/>
            </a:endParaRPr>
          </a:p>
          <a:p>
            <a:pPr marL="430213" indent="-323850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400">
                <a:latin typeface="Times New Roman" pitchFamily="16" charset="0"/>
              </a:rPr>
              <a:t>Психолого-педагогическая характеристика</a:t>
            </a:r>
          </a:p>
          <a:p>
            <a:pPr marL="430213" indent="-323850">
              <a:lnSpc>
                <a:spcPct val="95000"/>
              </a:lnSpc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sz="2400">
              <a:latin typeface="Times New Roman" pitchFamily="16" charset="0"/>
            </a:endParaRPr>
          </a:p>
          <a:p>
            <a:pPr marL="430213" indent="-323850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400">
                <a:latin typeface="Times New Roman" pitchFamily="16" charset="0"/>
              </a:rPr>
              <a:t>Содержание программы</a:t>
            </a:r>
          </a:p>
          <a:p>
            <a:pPr marL="430213" indent="-323850">
              <a:lnSpc>
                <a:spcPct val="95000"/>
              </a:lnSpc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sz="2400">
              <a:latin typeface="Times New Roman" pitchFamily="16" charset="0"/>
            </a:endParaRPr>
          </a:p>
          <a:p>
            <a:pPr marL="430213" indent="-323850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400">
                <a:latin typeface="Times New Roman" pitchFamily="16" charset="0"/>
              </a:rPr>
              <a:t>Планируемые результаты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44513"/>
            <a:ext cx="8609012" cy="1285875"/>
          </a:xfrm>
          <a:ln/>
        </p:spPr>
        <p:txBody>
          <a:bodyPr tIns="3888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Календарно-тематическое планирование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34451</TotalTime>
  <Words>430</Words>
  <Application>Microsoft Office PowerPoint</Application>
  <PresentationFormat>Произвольный</PresentationFormat>
  <Paragraphs>95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Особенности работы на уроке с учащимися С ОВЗ младшего школьного возраста</vt:lpstr>
      <vt:lpstr>УМК «Перспектива»</vt:lpstr>
      <vt:lpstr>Слайд 3</vt:lpstr>
      <vt:lpstr>Технология деятельностного метода обучения</vt:lpstr>
      <vt:lpstr>Слайд 5</vt:lpstr>
      <vt:lpstr>Рефлексия деятельности на уроке</vt:lpstr>
      <vt:lpstr>Индивидуально-групповые коррекционные занятия</vt:lpstr>
      <vt:lpstr>Индивидуальная программа обучения</vt:lpstr>
      <vt:lpstr>Календарно-тематическое планирование</vt:lpstr>
      <vt:lpstr>Компоненты коррекционного занятия</vt:lpstr>
      <vt:lpstr>Русский язык «Деление слов на слоги»</vt:lpstr>
      <vt:lpstr>Слайд 12</vt:lpstr>
      <vt:lpstr>Лист индивидуального коррекционного занятия</vt:lpstr>
      <vt:lpstr>Динамика обучения (русский язык)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Особенности работы на уроке с учащимися С ОВЗ младшего школьного возраста</dc:title>
  <dc:creator>Ольга</dc:creator>
  <cp:lastModifiedBy>Ольга</cp:lastModifiedBy>
  <cp:revision>2</cp:revision>
  <cp:lastPrinted>1601-01-01T00:00:00Z</cp:lastPrinted>
  <dcterms:created xsi:type="dcterms:W3CDTF">1601-01-01T00:00:00Z</dcterms:created>
  <dcterms:modified xsi:type="dcterms:W3CDTF">2015-04-22T10:17:27Z</dcterms:modified>
</cp:coreProperties>
</file>