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87" r:id="rId13"/>
    <p:sldId id="288" r:id="rId14"/>
    <p:sldId id="271" r:id="rId15"/>
    <p:sldId id="272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91" r:id="rId25"/>
    <p:sldId id="290" r:id="rId26"/>
    <p:sldId id="289" r:id="rId27"/>
    <p:sldId id="293" r:id="rId28"/>
    <p:sldId id="286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1%87%D1%82%D0%B5%D0%BD%D0%B8%D0%B5&amp;img_url=http://cobbhabitatfamilies.files.wordpress.com/2010/02/books.png&amp;pos=25&amp;uinfo=sw-1349-sh-674-fw-1307-fh-468-pd-1&amp;rpt=simage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71472" y="571480"/>
            <a:ext cx="79296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 КЛАСС</a:t>
            </a:r>
          </a:p>
          <a:p>
            <a:pPr algn="ctr"/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УМК «Начальная школа  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XXI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века»</a:t>
            </a:r>
            <a:endParaRPr lang="ru-RU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1142984"/>
            <a:ext cx="85011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Урок литературного чтения</a:t>
            </a:r>
            <a:endParaRPr lang="ru-RU" sz="2800" dirty="0"/>
          </a:p>
        </p:txBody>
      </p:sp>
      <p:pic>
        <p:nvPicPr>
          <p:cNvPr id="5" name="Picture 2" descr="C:\Users\1\Desktop\гайдар\gaydar-gorka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8" y="1714488"/>
            <a:ext cx="3169765" cy="4786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85720" y="2285992"/>
            <a:ext cx="555806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А.П.Гайдар</a:t>
            </a:r>
          </a:p>
          <a:p>
            <a:r>
              <a:rPr lang="ru-RU" sz="5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«Горячий камень»</a:t>
            </a:r>
            <a:endParaRPr lang="ru-RU" sz="5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2976" y="5934670"/>
            <a:ext cx="51435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7030A0"/>
                </a:solidFill>
              </a:rPr>
              <a:t>Выполнила учитель первой категории</a:t>
            </a:r>
          </a:p>
          <a:p>
            <a:pPr algn="ctr"/>
            <a:r>
              <a:rPr lang="ru-RU" b="1" dirty="0" smtClean="0">
                <a:solidFill>
                  <a:srgbClr val="7030A0"/>
                </a:solidFill>
              </a:rPr>
              <a:t>Сутягина М.А.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1357298"/>
            <a:ext cx="67153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b="1" dirty="0" smtClean="0"/>
              <a:t>2  2  1  2  1  3</a:t>
            </a:r>
            <a:endParaRPr lang="ru-RU" sz="9600" b="1" dirty="0"/>
          </a:p>
        </p:txBody>
      </p:sp>
      <p:pic>
        <p:nvPicPr>
          <p:cNvPr id="3" name="Picture 2" descr="http://im4-tub-ru.yandex.net/i?id=8110123-39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43108" y="3107527"/>
            <a:ext cx="4071966" cy="305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500034" y="2714620"/>
            <a:ext cx="904875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714480" y="2714620"/>
            <a:ext cx="904875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000364" y="2714620"/>
            <a:ext cx="904875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4214810" y="2714620"/>
            <a:ext cx="904875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5500694" y="2714620"/>
            <a:ext cx="904875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000892" y="2714620"/>
            <a:ext cx="904875" cy="14859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642910" y="2857496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857356" y="2857496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857356" y="4000504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42910" y="4000504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 bwMode="auto">
          <a:xfrm>
            <a:off x="3143240" y="2857496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3143240" y="4000504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4357686" y="2857496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5643570" y="2857496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4357686" y="4000504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5643570" y="3929066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7143768" y="3929066"/>
            <a:ext cx="619125" cy="904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642910" y="3286124"/>
            <a:ext cx="619125" cy="257175"/>
          </a:xfrm>
          <a:prstGeom prst="rect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857375" y="3287713"/>
            <a:ext cx="619125" cy="257175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Oval 8"/>
          <p:cNvSpPr>
            <a:spLocks noChangeArrowheads="1"/>
          </p:cNvSpPr>
          <p:nvPr/>
        </p:nvSpPr>
        <p:spPr bwMode="auto">
          <a:xfrm>
            <a:off x="3286116" y="3286124"/>
            <a:ext cx="357190" cy="357190"/>
          </a:xfrm>
          <a:prstGeom prst="ellipse">
            <a:avLst/>
          </a:prstGeom>
          <a:solidFill>
            <a:srgbClr val="00B05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3" name="Oval 9"/>
          <p:cNvSpPr>
            <a:spLocks noChangeArrowheads="1"/>
          </p:cNvSpPr>
          <p:nvPr/>
        </p:nvSpPr>
        <p:spPr bwMode="auto">
          <a:xfrm>
            <a:off x="4500562" y="3286124"/>
            <a:ext cx="409576" cy="355601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4" name="AutoShape 10"/>
          <p:cNvSpPr>
            <a:spLocks noChangeArrowheads="1"/>
          </p:cNvSpPr>
          <p:nvPr/>
        </p:nvSpPr>
        <p:spPr bwMode="auto">
          <a:xfrm>
            <a:off x="5643570" y="3287713"/>
            <a:ext cx="571503" cy="361950"/>
          </a:xfrm>
          <a:prstGeom prst="flowChartMerge">
            <a:avLst/>
          </a:prstGeom>
          <a:solidFill>
            <a:srgbClr val="00B05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7286644" y="3286124"/>
            <a:ext cx="333375" cy="314325"/>
          </a:xfrm>
          <a:prstGeom prst="ellipse">
            <a:avLst/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247979"/>
            <a:ext cx="91440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Определите жанр прочитанного произведения. Свои суждения докажите.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- Какая из предложенных на доске моделей подходит к нашему уроку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</a:rPr>
              <a:t>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14348" y="421481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</a:t>
            </a:r>
            <a:endParaRPr lang="ru-RU" sz="4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1857356" y="421481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</a:t>
            </a:r>
            <a:endParaRPr lang="ru-RU" sz="40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286116" y="421481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3</a:t>
            </a:r>
            <a:endParaRPr lang="ru-RU" sz="40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4429124" y="4214818"/>
            <a:ext cx="5000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</a:t>
            </a:r>
            <a:endParaRPr lang="ru-RU" sz="4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857884" y="4143380"/>
            <a:ext cx="4443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5</a:t>
            </a:r>
            <a:endParaRPr lang="ru-RU" sz="4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7215206" y="4214818"/>
            <a:ext cx="5872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6</a:t>
            </a:r>
            <a:endParaRPr lang="ru-RU" sz="40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19872" y="1196752"/>
            <a:ext cx="2664296" cy="367240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вал 2"/>
          <p:cNvSpPr/>
          <p:nvPr/>
        </p:nvSpPr>
        <p:spPr>
          <a:xfrm>
            <a:off x="4139952" y="2708920"/>
            <a:ext cx="1224136" cy="1008112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3707904" y="1700808"/>
            <a:ext cx="2088232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635896" y="4437112"/>
            <a:ext cx="2304256" cy="2160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brainplanet.ru/uploads/posts/2012-10/1349633041_0_1ba94_659ffa18_x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548680"/>
            <a:ext cx="3714750" cy="56388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1285860"/>
            <a:ext cx="700076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b="1" u="sng" dirty="0" smtClean="0">
                <a:solidFill>
                  <a:srgbClr val="FF0000"/>
                </a:solidFill>
                <a:latin typeface="+mj-lt"/>
              </a:rPr>
              <a:t>Счастье человека это…</a:t>
            </a:r>
            <a:endParaRPr lang="ru-RU" sz="5400" b="1" u="sng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142852"/>
            <a:ext cx="31870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+mj-lt"/>
              </a:rPr>
              <a:t>Словарная работа. </a:t>
            </a:r>
            <a:endParaRPr lang="ru-RU" sz="28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464323"/>
            <a:ext cx="9144000" cy="6340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Восвояси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домой;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Сельсовет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сельский совет: так называлась в Советской России власть, управляющая селом; дом (контора) где работали служащие сельсовета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ru-RU" sz="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Кооператив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– здесь: сельский магазин;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Колхозный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коллективный, принадлежащий всем жителям села;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Тиф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тяжёлая инфекционная болезнь;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Цигарка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скрученная из бумаги трубочка с табаком, самодельная папироса.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B57849"/>
              </a:clrFrom>
              <a:clrTo>
                <a:srgbClr val="B5784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72330" y="142852"/>
            <a:ext cx="1617111" cy="1212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463" y="144463"/>
            <a:ext cx="8769388" cy="60706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28662" y="6215082"/>
            <a:ext cx="6500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j-lt"/>
              </a:rPr>
              <a:t>(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старик – сторож и 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Ивашка</a:t>
            </a:r>
            <a:r>
              <a:rPr lang="ru-RU" sz="28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800" b="1" dirty="0" err="1" smtClean="0">
                <a:solidFill>
                  <a:srgbClr val="FF0000"/>
                </a:solidFill>
                <a:latin typeface="+mj-lt"/>
              </a:rPr>
              <a:t>Кудряшкин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)</a:t>
            </a:r>
            <a:endParaRPr lang="ru-RU" sz="2800" dirty="0">
              <a:solidFill>
                <a:srgbClr val="FF0000"/>
              </a:solidFill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9840" y="500042"/>
            <a:ext cx="2254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 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C:\Users\1\Desktop\гайдар\17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404663"/>
            <a:ext cx="3066134" cy="399062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F:\p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6"/>
            <a:ext cx="4111563" cy="2974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83568" y="4653136"/>
            <a:ext cx="90011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Почему люди думали, что старик в жизни видел</a:t>
            </a:r>
          </a:p>
          <a:p>
            <a:r>
              <a:rPr lang="ru-RU" sz="2800" b="1" dirty="0" smtClean="0">
                <a:latin typeface="+mj-lt"/>
              </a:rPr>
              <a:t> много горя? </a:t>
            </a:r>
            <a:endParaRPr lang="ru-RU" sz="2800" b="1" dirty="0"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5786" y="5715016"/>
            <a:ext cx="44578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+mj-lt"/>
              </a:rPr>
              <a:t>Чем он занимался на селе?</a:t>
            </a:r>
            <a:endParaRPr lang="ru-RU" sz="2800" b="1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19684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C:\Users\1\Desktop\гайдар\16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5857884" y="428604"/>
            <a:ext cx="2813494" cy="39463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F:\1327866222_6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"/>
          <a:stretch/>
        </p:blipFill>
        <p:spPr bwMode="auto">
          <a:xfrm>
            <a:off x="285720" y="1071546"/>
            <a:ext cx="5301213" cy="32960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28596" y="4643446"/>
            <a:ext cx="81158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800" b="1" dirty="0" smtClean="0"/>
              <a:t>Зачем </a:t>
            </a:r>
            <a:r>
              <a:rPr lang="ru-RU" sz="2800" b="1" dirty="0" err="1" smtClean="0"/>
              <a:t>Ивашка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Кудряшкин</a:t>
            </a:r>
            <a:r>
              <a:rPr lang="ru-RU" sz="2800" b="1" dirty="0" smtClean="0"/>
              <a:t> полез в колхозный сад?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5286388"/>
            <a:ext cx="37131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Что с ним произошло?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5929330"/>
            <a:ext cx="5412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Почему старик отпустил </a:t>
            </a:r>
            <a:r>
              <a:rPr lang="ru-RU" sz="2800" b="1" dirty="0" err="1" smtClean="0"/>
              <a:t>Ивашку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2104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III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3" descr="F:\1327866212_13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5072066" y="1428736"/>
            <a:ext cx="3671165" cy="25317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1327866171_1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170821" y="1196752"/>
            <a:ext cx="4772769" cy="27853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9552" y="4221088"/>
            <a:ext cx="5107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Как </a:t>
            </a:r>
            <a:r>
              <a:rPr lang="ru-RU" sz="2800" b="1" dirty="0" err="1" smtClean="0"/>
              <a:t>Ивашка</a:t>
            </a:r>
            <a:r>
              <a:rPr lang="ru-RU" sz="2800" b="1" dirty="0" smtClean="0"/>
              <a:t> набрел на камень?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4786322"/>
            <a:ext cx="698973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Почему он решил, что камень волшебный?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5357826"/>
            <a:ext cx="72714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Почему надпись на камне огорчила </a:t>
            </a:r>
            <a:r>
              <a:rPr lang="ru-RU" sz="2800" b="1" dirty="0" err="1" smtClean="0"/>
              <a:t>Ивашку</a:t>
            </a:r>
            <a:r>
              <a:rPr lang="ru-RU" sz="2800" b="1" dirty="0" smtClean="0"/>
              <a:t>?</a:t>
            </a:r>
            <a:endParaRPr lang="ru-RU" sz="28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619546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Девиз нашего урока будет: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Times New Roman" pitchFamily="18" charset="0"/>
                <a:cs typeface="Times New Roman" pitchFamily="18" charset="0"/>
              </a:rPr>
              <a:t> «С маленькой удачи начинается большой успех»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3" name="Picture 2" descr="C:\Users\1\Desktop\ОЛЯ\Мои рисунки\книга.gif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86116" y="3214686"/>
            <a:ext cx="2664296" cy="2539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142852"/>
            <a:ext cx="21352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IV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2" descr="F:\1327866201_1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"/>
          <a:stretch/>
        </p:blipFill>
        <p:spPr bwMode="auto">
          <a:xfrm>
            <a:off x="4786314" y="1214422"/>
            <a:ext cx="4080346" cy="3283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F:\1327866268_15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"/>
          <a:stretch/>
        </p:blipFill>
        <p:spPr bwMode="auto">
          <a:xfrm>
            <a:off x="214282" y="1214422"/>
            <a:ext cx="4359986" cy="32861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57224" y="4857760"/>
            <a:ext cx="4960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Как решил </a:t>
            </a:r>
            <a:r>
              <a:rPr lang="ru-RU" sz="2800" b="1" dirty="0" err="1" smtClean="0"/>
              <a:t>Ивашка</a:t>
            </a:r>
            <a:r>
              <a:rPr lang="ru-RU" sz="2800" b="1" dirty="0" smtClean="0"/>
              <a:t> поступить?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5572140"/>
            <a:ext cx="628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Что старик приказал ему сделать?</a:t>
            </a:r>
            <a:endParaRPr lang="ru-RU" sz="28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19989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4" descr="C:\Users\1\Desktop\гайдар\19s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357158" y="1214422"/>
            <a:ext cx="4260809" cy="31683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 descr="F:\1327866208_24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 bwMode="auto">
          <a:xfrm>
            <a:off x="4857752" y="285728"/>
            <a:ext cx="4100051" cy="414629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642910" y="5000636"/>
            <a:ext cx="83582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О чем думал </a:t>
            </a:r>
            <a:r>
              <a:rPr lang="ru-RU" sz="2800" b="1" dirty="0" err="1" smtClean="0"/>
              <a:t>Ивашка</a:t>
            </a:r>
            <a:r>
              <a:rPr lang="ru-RU" sz="2800" b="1" dirty="0" smtClean="0"/>
              <a:t>, когда тянул камень на гору?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857356" y="5214950"/>
            <a:ext cx="7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285728"/>
            <a:ext cx="25107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5" descr="C:\Users\1\Desktop\гайдар\0006-007-Gorjachij-kam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1285860"/>
            <a:ext cx="4322064" cy="29931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C:\Users\1\Desktop\гайдар\0505191505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0" y="642918"/>
            <a:ext cx="3023999" cy="36724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85720" y="4857760"/>
            <a:ext cx="67780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Почему старик не стал разбивать камень?</a:t>
            </a:r>
            <a:endParaRPr lang="ru-RU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5720" y="5429264"/>
            <a:ext cx="84671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Для чего старик приказал </a:t>
            </a:r>
            <a:r>
              <a:rPr lang="ru-RU" sz="2800" b="1" dirty="0" err="1" smtClean="0"/>
              <a:t>Ивашке</a:t>
            </a:r>
            <a:r>
              <a:rPr lang="ru-RU" sz="2800" b="1" dirty="0" smtClean="0"/>
              <a:t> вытащить камень </a:t>
            </a:r>
          </a:p>
          <a:p>
            <a:r>
              <a:rPr lang="ru-RU" sz="2800" b="1" dirty="0" smtClean="0"/>
              <a:t>на гору?</a:t>
            </a:r>
            <a:endParaRPr lang="ru-RU" sz="28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214290"/>
            <a:ext cx="227145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VII</a:t>
            </a:r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ЧАСТЬ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pic>
        <p:nvPicPr>
          <p:cNvPr id="3" name="Picture 3" descr="F:\1327866296_4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3" b="99"/>
          <a:stretch/>
        </p:blipFill>
        <p:spPr bwMode="auto">
          <a:xfrm>
            <a:off x="143445" y="1285860"/>
            <a:ext cx="4294864" cy="29477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 descr="F:\1327866312_42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5"/>
          <a:stretch/>
        </p:blipFill>
        <p:spPr bwMode="auto">
          <a:xfrm>
            <a:off x="4788024" y="1285861"/>
            <a:ext cx="4200692" cy="29420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1760" y="5000636"/>
            <a:ext cx="84550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/>
              <a:t>Почему долгие годы камень оставался неразбитым?</a:t>
            </a:r>
            <a:endParaRPr lang="ru-RU" sz="2800" b="1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Documents and Settings\Admin\Local Settings\Temporary Internet Files\Content.IE5\I6WF66YI\MC90041355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10620" y="1705069"/>
            <a:ext cx="2922760" cy="3447861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учитель\AppData\Local\Microsoft\Windows\Temporary Internet Files\Content.IE5\QZ4Y5Z9P\MC90015071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772816"/>
            <a:ext cx="4176464" cy="319481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571480"/>
            <a:ext cx="10429948" cy="2123658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6600" b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«Счастье человека- это </a:t>
            </a:r>
          </a:p>
          <a:p>
            <a:endParaRPr lang="ru-RU" sz="6600" b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500174"/>
            <a:ext cx="9144000" cy="11079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66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сама его жизнь!» </a:t>
            </a:r>
            <a:endParaRPr lang="ru-RU" sz="66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71543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FF0000"/>
                </a:solidFill>
                <a:ea typeface="Times New Roman" pitchFamily="18" charset="0"/>
              </a:rPr>
              <a:t>Как жизненное кредо писателя звучат заключительные строки «Чук и Гек»: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b="1" dirty="0" smtClean="0">
                <a:solidFill>
                  <a:srgbClr val="3300CC"/>
                </a:solidFill>
                <a:ea typeface="Times New Roman" pitchFamily="18" charset="0"/>
              </a:rPr>
              <a:t>«</a:t>
            </a:r>
            <a:r>
              <a:rPr lang="ru-RU" sz="4000" b="1" i="1" dirty="0" smtClean="0">
                <a:solidFill>
                  <a:srgbClr val="3300CC"/>
                </a:solidFill>
                <a:ea typeface="Times New Roman" pitchFamily="18" charset="0"/>
              </a:rPr>
              <a:t>Что такое счастье - это каждый понимал по-своему. Но все вместе люди знали и понимали, что надо честно жить, много трудиться и крепко любить и беречь эту огромную счастливую землю, которая зовется Советской страной</a:t>
            </a:r>
            <a:r>
              <a:rPr lang="ru-RU" sz="4000" b="1" dirty="0" smtClean="0">
                <a:solidFill>
                  <a:srgbClr val="3300CC"/>
                </a:solidFill>
                <a:ea typeface="Times New Roman" pitchFamily="18" charset="0"/>
              </a:rPr>
              <a:t>».</a:t>
            </a:r>
            <a:endParaRPr lang="ru-RU" sz="4000" dirty="0" smtClean="0">
              <a:ea typeface="Times New Roman" pitchFamily="18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285728"/>
            <a:ext cx="45722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Домашнее задание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71604" y="1500174"/>
            <a:ext cx="53348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</a:rPr>
              <a:t>Стр. 116 вопрос 5, пересказ текста по плану.</a:t>
            </a:r>
            <a:endParaRPr lang="ru-RU" sz="3600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E:\Documents and Settings\Admin\Local Settings\Temporary Internet Files\Content.IE5\UA1RD3MO\MC90023408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71801" y="3357562"/>
            <a:ext cx="3859857" cy="1923488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489848"/>
            <a:ext cx="9144000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C00000"/>
                </a:solidFill>
              </a:rPr>
              <a:t>В каком произведении есть герой Михаил Квакин?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«Чук и Гек»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«Тимур и его команда»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«Горячий камень» 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328528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какой книге нам встречается упрямая и непослушная коза?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«Школа»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«Тимур и его команда»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«Судьба барабанщика»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«Дальние страны»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375504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Кем по профессии была мама А.П.Гайдара?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Учителем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Животноводом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Врачом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Лаборантом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276089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В переводе, с какого языка «Гайдар» означает «Всадник, скачущий впереди»?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 татарского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 монгольского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 японского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4000" b="1" dirty="0" smtClean="0">
                <a:latin typeface="+mj-lt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   С якутского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229313"/>
            <a:ext cx="914400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"Наше дело, как всегда: ведра, кадка и вода". Из какой книги эти строчки?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Тимур и его команда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Судьба барабанщика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Четвёртый блиндаж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Горячий камень 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233108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Настоящая фамилия А. Гайдара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Гариков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Голиков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Гориков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Calibri" pitchFamily="34" charset="0"/>
              <a:cs typeface="Times New Roman" pitchFamily="18" charset="0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Голявкин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281741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Какое из перечисленных произведений А.П. Гайдара сказка?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Голубая чашка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На графских развалинах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Горячий камень</a:t>
            </a: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  <a:p>
            <a:pPr marL="742950" marR="0" lvl="0" indent="-7429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Calibri" pitchFamily="34" charset="0"/>
                <a:cs typeface="Times New Roman" pitchFamily="18" charset="0"/>
              </a:rPr>
              <a:t>Дальние страны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318</TotalTime>
  <Words>483</Words>
  <Application>Microsoft Office PowerPoint</Application>
  <PresentationFormat>Экран (4:3)</PresentationFormat>
  <Paragraphs>122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Пискунова</dc:creator>
  <cp:lastModifiedBy>User</cp:lastModifiedBy>
  <cp:revision>63</cp:revision>
  <dcterms:modified xsi:type="dcterms:W3CDTF">2015-01-10T07:36:44Z</dcterms:modified>
</cp:coreProperties>
</file>