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359898"/>
            <a:ext cx="7579568" cy="270906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Calibri" pitchFamily="34" charset="0"/>
              </a:rPr>
              <a:t>Подвижные игры на логопедических занятиях</a:t>
            </a:r>
            <a:endParaRPr lang="ru-RU" sz="4800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1835696" y="3602664"/>
            <a:ext cx="7003504" cy="1554528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pPr algn="r"/>
            <a:r>
              <a:rPr lang="ru-RU" sz="4100" dirty="0" smtClean="0">
                <a:latin typeface="Calibri" pitchFamily="34" charset="0"/>
              </a:rPr>
              <a:t>Учитель-логопед: </a:t>
            </a:r>
          </a:p>
          <a:p>
            <a:pPr algn="r"/>
            <a:r>
              <a:rPr lang="ru-RU" sz="4100" dirty="0" smtClean="0">
                <a:latin typeface="Calibri" pitchFamily="34" charset="0"/>
              </a:rPr>
              <a:t>Казанцева О.В.</a:t>
            </a:r>
            <a:endParaRPr lang="ru-RU" sz="41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1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332656"/>
            <a:ext cx="7602048" cy="591574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«Один</a:t>
            </a:r>
            <a:r>
              <a:rPr lang="ru-RU" sz="28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, два, </a:t>
            </a: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три»</a:t>
            </a:r>
            <a:r>
              <a:rPr lang="ru-RU" sz="28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18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Задачи: Закреплять умение определять количество слогов в слове.</a:t>
            </a:r>
            <a:r>
              <a:rPr lang="ru-RU" sz="18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8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18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Упражнять детей в построении и перестроении.</a:t>
            </a:r>
            <a:r>
              <a:rPr lang="ru-RU" sz="18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8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18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Развивать произвольность внимания.</a:t>
            </a:r>
            <a:r>
              <a:rPr lang="ru-RU" sz="18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8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18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Дети </a:t>
            </a:r>
            <a:r>
              <a:rPr lang="ru-RU" sz="18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ходят по группе врассыпную. На сигнал логопеда: «Внимание» - дети смотрят на выставленную картинку и строятся в колонну по одному, парами, тройками, в зависимости от количества слогов в слове</a:t>
            </a:r>
            <a:r>
              <a:rPr lang="ru-RU" sz="18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ru-RU" sz="28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«Я </a:t>
            </a:r>
            <a:r>
              <a:rPr lang="ru-RU" sz="2800" dirty="0">
                <a:latin typeface="Calibri" pitchFamily="34" charset="0"/>
                <a:ea typeface="Verdana" pitchFamily="34" charset="0"/>
                <a:cs typeface="Verdana" pitchFamily="34" charset="0"/>
              </a:rPr>
              <a:t>знаю пять </a:t>
            </a:r>
            <a:r>
              <a:rPr lang="ru-RU" sz="28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названий»</a:t>
            </a:r>
            <a:endParaRPr lang="ru-RU" sz="2800" dirty="0">
              <a:latin typeface="Calibri" pitchFamily="34" charset="0"/>
              <a:ea typeface="Verdana" pitchFamily="34" charset="0"/>
              <a:cs typeface="Verdana" pitchFamily="34" charset="0"/>
            </a:endParaRPr>
          </a:p>
          <a:p>
            <a:pPr marL="82296" indent="0">
              <a:buNone/>
            </a:pPr>
            <a:r>
              <a:rPr lang="ru-RU" sz="1800" dirty="0">
                <a:solidFill>
                  <a:srgbClr val="2F2F2F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Цель: активизация словаря по заданной теме.</a:t>
            </a:r>
          </a:p>
          <a:p>
            <a:pPr marL="82296" indent="0">
              <a:buNone/>
            </a:pPr>
            <a:r>
              <a:rPr lang="ru-RU" sz="1800" dirty="0" smtClean="0">
                <a:solidFill>
                  <a:srgbClr val="2F2F2F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Дети </a:t>
            </a:r>
            <a:r>
              <a:rPr lang="ru-RU" sz="1800" dirty="0">
                <a:solidFill>
                  <a:srgbClr val="2F2F2F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встают по кругу, у логопеда мяч, он начинает задание «Я знаю пять названий фруктов», после этого мяч передаётся по кругу, каждый ребёнок должен назвать по пять фруктов.</a:t>
            </a:r>
          </a:p>
          <a:p>
            <a:endParaRPr lang="ru-RU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1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332656"/>
            <a:ext cx="7602048" cy="591574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dirty="0" smtClean="0">
                <a:solidFill>
                  <a:srgbClr val="2F2F2F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Литература:</a:t>
            </a:r>
          </a:p>
          <a:p>
            <a:pPr>
              <a:buFont typeface="+mj-lt"/>
              <a:buAutoNum type="arabicPeriod"/>
            </a:pPr>
            <a:r>
              <a:rPr lang="ru-RU" sz="2400" dirty="0">
                <a:solidFill>
                  <a:srgbClr val="2F2F2F"/>
                </a:solidFill>
                <a:latin typeface="Arial"/>
              </a:rPr>
              <a:t>Инновации в логопедическую практику.// Составитель О.Е Громова </a:t>
            </a:r>
            <a:r>
              <a:rPr lang="ru-RU" sz="2400" dirty="0" err="1">
                <a:solidFill>
                  <a:srgbClr val="2F2F2F"/>
                </a:solidFill>
                <a:latin typeface="Arial"/>
              </a:rPr>
              <a:t>Линка</a:t>
            </a:r>
            <a:r>
              <a:rPr lang="ru-RU" sz="2400" dirty="0">
                <a:solidFill>
                  <a:srgbClr val="2F2F2F"/>
                </a:solidFill>
                <a:latin typeface="Arial"/>
              </a:rPr>
              <a:t>- пресс. 2008</a:t>
            </a:r>
          </a:p>
          <a:p>
            <a:pPr>
              <a:buFont typeface="+mj-lt"/>
              <a:buAutoNum type="arabicPeriod"/>
            </a:pPr>
            <a:r>
              <a:rPr lang="ru-RU" sz="2400" dirty="0">
                <a:solidFill>
                  <a:srgbClr val="2F2F2F"/>
                </a:solidFill>
                <a:latin typeface="Arial"/>
              </a:rPr>
              <a:t>Детские народные подвижные игры. //Составитель А.В. </a:t>
            </a:r>
            <a:r>
              <a:rPr lang="ru-RU" sz="2400" dirty="0" err="1">
                <a:solidFill>
                  <a:srgbClr val="2F2F2F"/>
                </a:solidFill>
                <a:latin typeface="Arial"/>
              </a:rPr>
              <a:t>Кенеман</a:t>
            </a:r>
            <a:r>
              <a:rPr lang="ru-RU" sz="2400" dirty="0">
                <a:solidFill>
                  <a:srgbClr val="2F2F2F"/>
                </a:solidFill>
                <a:latin typeface="Arial"/>
              </a:rPr>
              <a:t>, Т.И Осокина М: «Просвещение» «Владос».1995</a:t>
            </a:r>
          </a:p>
          <a:p>
            <a:pPr>
              <a:buFont typeface="+mj-lt"/>
              <a:buAutoNum type="arabicPeriod"/>
            </a:pPr>
            <a:r>
              <a:rPr lang="ru-RU" sz="2400" dirty="0">
                <a:solidFill>
                  <a:srgbClr val="2F2F2F"/>
                </a:solidFill>
                <a:latin typeface="Arial"/>
              </a:rPr>
              <a:t>Л.В. Виноградова «Игротека. Детская площадка», «Расти, первоклашка» № 6/7</a:t>
            </a:r>
          </a:p>
          <a:p>
            <a:pPr>
              <a:buFont typeface="+mj-lt"/>
              <a:buAutoNum type="arabicPeriod"/>
            </a:pPr>
            <a:r>
              <a:rPr lang="ru-RU" sz="2400" dirty="0" err="1">
                <a:solidFill>
                  <a:srgbClr val="2F2F2F"/>
                </a:solidFill>
                <a:latin typeface="Arial"/>
              </a:rPr>
              <a:t>Е.Великина</a:t>
            </a:r>
            <a:r>
              <a:rPr lang="ru-RU" sz="2400" dirty="0">
                <a:solidFill>
                  <a:srgbClr val="2F2F2F"/>
                </a:solidFill>
                <a:latin typeface="Arial"/>
              </a:rPr>
              <a:t> « Меломания», « </a:t>
            </a:r>
            <a:r>
              <a:rPr lang="ru-RU" sz="2400" dirty="0" err="1">
                <a:solidFill>
                  <a:srgbClr val="2F2F2F"/>
                </a:solidFill>
                <a:latin typeface="Arial"/>
              </a:rPr>
              <a:t>mamas</a:t>
            </a:r>
            <a:r>
              <a:rPr lang="ru-RU" sz="2400" dirty="0">
                <a:solidFill>
                  <a:srgbClr val="2F2F2F"/>
                </a:solidFill>
                <a:latin typeface="Arial"/>
              </a:rPr>
              <a:t> &amp; </a:t>
            </a:r>
            <a:r>
              <a:rPr lang="ru-RU" sz="2400" dirty="0" err="1">
                <a:solidFill>
                  <a:srgbClr val="2F2F2F"/>
                </a:solidFill>
                <a:latin typeface="Arial"/>
              </a:rPr>
              <a:t>papas</a:t>
            </a:r>
            <a:r>
              <a:rPr lang="ru-RU" sz="2400" dirty="0">
                <a:solidFill>
                  <a:srgbClr val="2F2F2F"/>
                </a:solidFill>
                <a:latin typeface="Arial"/>
              </a:rPr>
              <a:t>», май 2011</a:t>
            </a:r>
          </a:p>
          <a:p>
            <a:pPr marL="82296" indent="0">
              <a:buNone/>
            </a:pP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27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>
                <a:solidFill>
                  <a:schemeClr val="tx2"/>
                </a:solidFill>
                <a:effectLst/>
                <a:latin typeface="Calibri" pitchFamily="34" charset="0"/>
              </a:rPr>
              <a:t>«Движение- это жизнь». </a:t>
            </a:r>
            <a:r>
              <a:rPr lang="ru-RU" sz="2000" dirty="0" smtClean="0">
                <a:solidFill>
                  <a:schemeClr val="tx2"/>
                </a:solidFill>
                <a:effectLst/>
                <a:latin typeface="Calibri" pitchFamily="34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effectLst/>
                <a:latin typeface="Calibri" pitchFamily="34" charset="0"/>
              </a:rPr>
            </a:br>
            <a:r>
              <a:rPr lang="ru-RU" sz="2000" dirty="0" smtClean="0">
                <a:solidFill>
                  <a:schemeClr val="tx2"/>
                </a:solidFill>
                <a:effectLst/>
                <a:latin typeface="Calibri" pitchFamily="34" charset="0"/>
              </a:rPr>
              <a:t>Подвижный </a:t>
            </a:r>
            <a:r>
              <a:rPr lang="ru-RU" sz="2000" dirty="0">
                <a:solidFill>
                  <a:schemeClr val="tx2"/>
                </a:solidFill>
                <a:effectLst/>
                <a:latin typeface="Calibri" pitchFamily="34" charset="0"/>
              </a:rPr>
              <a:t>человек- активный человек, </a:t>
            </a:r>
            <a:r>
              <a:rPr lang="ru-RU" sz="2000" dirty="0" smtClean="0">
                <a:solidFill>
                  <a:schemeClr val="tx2"/>
                </a:solidFill>
                <a:effectLst/>
                <a:latin typeface="Calibri" pitchFamily="34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effectLst/>
                <a:latin typeface="Calibri" pitchFamily="34" charset="0"/>
              </a:rPr>
            </a:br>
            <a:r>
              <a:rPr lang="ru-RU" sz="2000" dirty="0" smtClean="0">
                <a:solidFill>
                  <a:schemeClr val="tx2"/>
                </a:solidFill>
                <a:effectLst/>
                <a:latin typeface="Calibri" pitchFamily="34" charset="0"/>
              </a:rPr>
              <a:t>всё </a:t>
            </a:r>
            <a:r>
              <a:rPr lang="ru-RU" sz="2000" dirty="0">
                <a:solidFill>
                  <a:schemeClr val="tx2"/>
                </a:solidFill>
                <a:effectLst/>
                <a:latin typeface="Calibri" pitchFamily="34" charset="0"/>
              </a:rPr>
              <a:t>успевает , меньше устаёт</a:t>
            </a:r>
            <a:r>
              <a:rPr lang="ru-RU" sz="2000" dirty="0" smtClean="0">
                <a:solidFill>
                  <a:schemeClr val="tx2"/>
                </a:solidFill>
                <a:effectLst/>
                <a:latin typeface="Verdana"/>
              </a:rPr>
              <a:t>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700807"/>
            <a:ext cx="77048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333333"/>
                </a:solidFill>
                <a:latin typeface="Calibri" pitchFamily="34" charset="0"/>
              </a:rPr>
              <a:t>Подвижная игра, как и любая дидактическая игра, направлена на достижение определённых целей воспитания и обучения. Использование подвижной игры в занятии помогают повысить работоспособность детей, снять напряжение, способствуют переключению с одной деятельность на другую</a:t>
            </a:r>
            <a:r>
              <a:rPr lang="ru-RU" dirty="0" smtClean="0">
                <a:solidFill>
                  <a:srgbClr val="333333"/>
                </a:solidFill>
                <a:latin typeface="Calibri" pitchFamily="34" charset="0"/>
              </a:rPr>
              <a:t>.</a:t>
            </a:r>
          </a:p>
          <a:p>
            <a:pPr algn="just"/>
            <a:endParaRPr lang="ru-RU" dirty="0" smtClean="0">
              <a:solidFill>
                <a:srgbClr val="333333"/>
              </a:solidFill>
              <a:latin typeface="Calibri" pitchFamily="34" charset="0"/>
            </a:endParaRPr>
          </a:p>
          <a:p>
            <a:pPr algn="just"/>
            <a:r>
              <a:rPr lang="ru-RU" dirty="0">
                <a:solidFill>
                  <a:srgbClr val="333333"/>
                </a:solidFill>
                <a:latin typeface="Calibri" pitchFamily="34" charset="0"/>
              </a:rPr>
              <a:t>Подвижные игры в занятии по развитию речи можно использовать как  элемент занятия, как физкультурную минутку, либо как закрепление пройденного материала. В игровой форме мышление протекает быстрее, и новый учебный материал усваивается прочнее, запоминается легче.</a:t>
            </a:r>
            <a:r>
              <a:rPr lang="ru-RU" dirty="0">
                <a:latin typeface="Calibri" pitchFamily="34" charset="0"/>
              </a:rPr>
              <a:t/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/>
            </a:r>
            <a:br>
              <a:rPr lang="ru-RU" dirty="0">
                <a:latin typeface="Calibri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46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404664"/>
            <a:ext cx="7602048" cy="58437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sz="5100" dirty="0">
                <a:solidFill>
                  <a:srgbClr val="333333"/>
                </a:solidFill>
                <a:latin typeface="Calibri" pitchFamily="34" charset="0"/>
              </a:rPr>
              <a:t>«Фанты» </a:t>
            </a:r>
            <a:endParaRPr lang="ru-RU" sz="5100" dirty="0" smtClean="0">
              <a:solidFill>
                <a:srgbClr val="333333"/>
              </a:solidFill>
              <a:latin typeface="Calibri" pitchFamily="34" charset="0"/>
            </a:endParaRPr>
          </a:p>
          <a:p>
            <a:pPr marL="82296" indent="0">
              <a:lnSpc>
                <a:spcPct val="120000"/>
              </a:lnSpc>
              <a:buNone/>
            </a:pPr>
            <a:r>
              <a:rPr lang="ru-RU" dirty="0" smtClean="0">
                <a:solidFill>
                  <a:srgbClr val="333333"/>
                </a:solidFill>
                <a:latin typeface="Calibri" pitchFamily="34" charset="0"/>
              </a:rPr>
              <a:t>Цель</a:t>
            </a:r>
            <a:r>
              <a:rPr lang="ru-RU" dirty="0">
                <a:solidFill>
                  <a:srgbClr val="333333"/>
                </a:solidFill>
                <a:latin typeface="Calibri" pitchFamily="34" charset="0"/>
              </a:rPr>
              <a:t>: активизация словаря существительных, прилагательных по заданной теме, развитие слухового внимания, памяти. </a:t>
            </a:r>
            <a:endParaRPr lang="ru-RU" dirty="0" smtClean="0">
              <a:solidFill>
                <a:srgbClr val="333333"/>
              </a:solidFill>
              <a:latin typeface="Calibri" pitchFamily="34" charset="0"/>
            </a:endParaRPr>
          </a:p>
          <a:p>
            <a:pPr marL="82296" indent="0">
              <a:lnSpc>
                <a:spcPct val="120000"/>
              </a:lnSpc>
              <a:buNone/>
            </a:pPr>
            <a:r>
              <a:rPr lang="ru-RU" dirty="0" smtClean="0">
                <a:solidFill>
                  <a:srgbClr val="333333"/>
                </a:solidFill>
                <a:latin typeface="Calibri" pitchFamily="34" charset="0"/>
              </a:rPr>
              <a:t>Ведущий </a:t>
            </a:r>
            <a:r>
              <a:rPr lang="ru-RU" dirty="0">
                <a:solidFill>
                  <a:srgbClr val="333333"/>
                </a:solidFill>
                <a:latin typeface="Calibri" pitchFamily="34" charset="0"/>
              </a:rPr>
              <a:t>говорит: - Вам прислали 100 рублей. Что хотите, то купите, Чёрный, белый не берите, «Да» и «нет» не говорите! После этих слов приводится такой диалог: - Что продаётся в булочной? (дети по кругу, говорят ,что может продаваться в булочной) - Хлеб, батон, булки. - Какой хлеб продаётся в булочной ? - Мягкий, свежий, душистый, хрустящий, поджаренный. Для того, чтобы было видно кто из детей отвечает можно использовать мяч, палочку. Подобную игру можно проводить по теме «Продукты питания», «Одежда», «Овощи-фрукты»</a:t>
            </a:r>
            <a:r>
              <a:rPr lang="ru-RU" dirty="0">
                <a:latin typeface="Calibri" pitchFamily="34" charset="0"/>
              </a:rPr>
              <a:t/>
            </a:r>
            <a:br>
              <a:rPr lang="ru-RU" dirty="0">
                <a:latin typeface="Calibri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137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332656"/>
            <a:ext cx="7602048" cy="5915744"/>
          </a:xfrm>
        </p:spPr>
        <p:txBody>
          <a:bodyPr>
            <a:normAutofit fontScale="77500" lnSpcReduction="20000"/>
          </a:bodyPr>
          <a:lstStyle/>
          <a:p>
            <a:r>
              <a:rPr lang="ru-RU" sz="4000" dirty="0">
                <a:solidFill>
                  <a:srgbClr val="333333"/>
                </a:solidFill>
                <a:latin typeface="Calibri" pitchFamily="34" charset="0"/>
              </a:rPr>
              <a:t>«Краски» </a:t>
            </a:r>
            <a:endParaRPr lang="ru-RU" sz="4000" dirty="0" smtClean="0">
              <a:solidFill>
                <a:srgbClr val="333333"/>
              </a:solidFill>
              <a:latin typeface="Calibri" pitchFamily="34" charset="0"/>
            </a:endParaRPr>
          </a:p>
          <a:p>
            <a:pPr marL="82296" indent="0">
              <a:buNone/>
            </a:pPr>
            <a:r>
              <a:rPr lang="ru-RU" sz="3100" dirty="0" smtClean="0">
                <a:solidFill>
                  <a:srgbClr val="333333"/>
                </a:solidFill>
                <a:latin typeface="Calibri" pitchFamily="34" charset="0"/>
              </a:rPr>
              <a:t>Цель</a:t>
            </a:r>
            <a:r>
              <a:rPr lang="ru-RU" sz="3100" dirty="0">
                <a:solidFill>
                  <a:srgbClr val="333333"/>
                </a:solidFill>
                <a:latin typeface="Calibri" pitchFamily="34" charset="0"/>
              </a:rPr>
              <a:t>: активизация словаря существительных , прилагательных по заданной теме, согласовывать существительные с прилагательными в роде, числе, развитие высших психических функций. </a:t>
            </a:r>
            <a:endParaRPr lang="ru-RU" sz="3100" dirty="0" smtClean="0">
              <a:solidFill>
                <a:srgbClr val="333333"/>
              </a:solidFill>
              <a:latin typeface="Calibri" pitchFamily="34" charset="0"/>
            </a:endParaRPr>
          </a:p>
          <a:p>
            <a:pPr marL="82296" indent="0">
              <a:buNone/>
            </a:pPr>
            <a:r>
              <a:rPr lang="ru-RU" sz="3100" dirty="0" smtClean="0">
                <a:solidFill>
                  <a:srgbClr val="333333"/>
                </a:solidFill>
                <a:latin typeface="Calibri" pitchFamily="34" charset="0"/>
              </a:rPr>
              <a:t>Дети </a:t>
            </a:r>
            <a:r>
              <a:rPr lang="ru-RU" sz="3100" dirty="0">
                <a:solidFill>
                  <a:srgbClr val="333333"/>
                </a:solidFill>
                <a:latin typeface="Calibri" pitchFamily="34" charset="0"/>
              </a:rPr>
              <a:t>придумывают себе цвет определённой краски (можно придумать определённый материал, вкус, в зависимости от темы, цели, которую поставил перед собой педагог). Среди детей выбирается покупатель, он приходит и говорит: - Тук, тук! - Кто там? - Покупатель. - Зачем пришёл? - За краской. - За какой? - За голубой. Если покупатель отгадывает цвет краски, то краска выходит к нему, но она может себя выкупить, если назовёт (в зависимости от темы) 5 названий одежды голубого цвета или 5 блюд, приготовленных из картошки.</a:t>
            </a:r>
            <a:r>
              <a:rPr lang="ru-RU" sz="3100" dirty="0">
                <a:latin typeface="Calibri" pitchFamily="34" charset="0"/>
              </a:rPr>
              <a:t/>
            </a:r>
            <a:br>
              <a:rPr lang="ru-RU" sz="3100" dirty="0">
                <a:latin typeface="Calibri" pitchFamily="34" charset="0"/>
              </a:rPr>
            </a:br>
            <a:r>
              <a:rPr lang="ru-RU" sz="3100" dirty="0">
                <a:latin typeface="Calibri" pitchFamily="34" charset="0"/>
              </a:rPr>
              <a:t/>
            </a:r>
            <a:br>
              <a:rPr lang="ru-RU" sz="3100" dirty="0">
                <a:latin typeface="Calibri" pitchFamily="34" charset="0"/>
              </a:rPr>
            </a:br>
            <a:endParaRPr lang="ru-RU" sz="31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05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332656"/>
            <a:ext cx="7602048" cy="5915744"/>
          </a:xfrm>
        </p:spPr>
        <p:txBody>
          <a:bodyPr>
            <a:normAutofit fontScale="70000" lnSpcReduction="20000"/>
          </a:bodyPr>
          <a:lstStyle/>
          <a:p>
            <a:r>
              <a:rPr lang="ru-RU" sz="4000" dirty="0">
                <a:solidFill>
                  <a:srgbClr val="333333"/>
                </a:solidFill>
                <a:latin typeface="Calibri" pitchFamily="34" charset="0"/>
              </a:rPr>
              <a:t>«Почта» </a:t>
            </a:r>
            <a:endParaRPr lang="ru-RU" sz="4000" dirty="0" smtClean="0">
              <a:solidFill>
                <a:srgbClr val="333333"/>
              </a:solidFill>
              <a:latin typeface="Calibri" pitchFamily="34" charset="0"/>
            </a:endParaRPr>
          </a:p>
          <a:p>
            <a:pPr marL="82296" indent="0">
              <a:buNone/>
            </a:pPr>
            <a:r>
              <a:rPr lang="ru-RU" sz="2900" dirty="0" smtClean="0">
                <a:solidFill>
                  <a:srgbClr val="333333"/>
                </a:solidFill>
                <a:latin typeface="Calibri" pitchFamily="34" charset="0"/>
              </a:rPr>
              <a:t>Цель</a:t>
            </a:r>
            <a:r>
              <a:rPr lang="ru-RU" sz="2900" dirty="0">
                <a:solidFill>
                  <a:srgbClr val="333333"/>
                </a:solidFill>
                <a:latin typeface="Calibri" pitchFamily="34" charset="0"/>
              </a:rPr>
              <a:t>: активизация словаря- глаголов по теме, развитие высших психических функций. </a:t>
            </a:r>
            <a:endParaRPr lang="ru-RU" sz="2900" dirty="0" smtClean="0">
              <a:solidFill>
                <a:srgbClr val="333333"/>
              </a:solidFill>
              <a:latin typeface="Calibri" pitchFamily="34" charset="0"/>
            </a:endParaRPr>
          </a:p>
          <a:p>
            <a:pPr marL="82296" indent="0">
              <a:buNone/>
            </a:pPr>
            <a:r>
              <a:rPr lang="ru-RU" sz="2900" dirty="0" smtClean="0">
                <a:solidFill>
                  <a:srgbClr val="333333"/>
                </a:solidFill>
                <a:latin typeface="Calibri" pitchFamily="34" charset="0"/>
              </a:rPr>
              <a:t>Игра </a:t>
            </a:r>
            <a:r>
              <a:rPr lang="ru-RU" sz="2900" dirty="0">
                <a:solidFill>
                  <a:srgbClr val="333333"/>
                </a:solidFill>
                <a:latin typeface="Calibri" pitchFamily="34" charset="0"/>
              </a:rPr>
              <a:t>начинается с переклички водящего с игроками: - Динь-динь-динь. - Кто там ? - Почта! - Откуда? - Из города. Что в городе делают? (из школы, сада, огорода) Дети по кругу должны  сказать, что в городе танцуют, поют, прыгают… Тот  ребёнок, который долго подбирает слово становиться почтальоном</a:t>
            </a:r>
            <a:r>
              <a:rPr lang="ru-RU" sz="2900" dirty="0" smtClean="0">
                <a:solidFill>
                  <a:srgbClr val="333333"/>
                </a:solidFill>
                <a:latin typeface="Calibri" pitchFamily="34" charset="0"/>
              </a:rPr>
              <a:t>.</a:t>
            </a:r>
            <a:endParaRPr lang="ru-RU" sz="2900" dirty="0" smtClean="0">
              <a:latin typeface="Calibri" pitchFamily="34" charset="0"/>
            </a:endParaRPr>
          </a:p>
          <a:p>
            <a:r>
              <a:rPr lang="ru-RU" sz="4000" dirty="0" smtClean="0">
                <a:solidFill>
                  <a:srgbClr val="333333"/>
                </a:solidFill>
                <a:latin typeface="Calibri" pitchFamily="34" charset="0"/>
              </a:rPr>
              <a:t>«</a:t>
            </a:r>
            <a:r>
              <a:rPr lang="ru-RU" sz="4000" dirty="0">
                <a:solidFill>
                  <a:srgbClr val="333333"/>
                </a:solidFill>
                <a:latin typeface="Calibri" pitchFamily="34" charset="0"/>
              </a:rPr>
              <a:t>Иголка, нитка, узелок» </a:t>
            </a:r>
            <a:endParaRPr lang="ru-RU" sz="4000" dirty="0" smtClean="0">
              <a:solidFill>
                <a:srgbClr val="333333"/>
              </a:solidFill>
              <a:latin typeface="Calibri" pitchFamily="34" charset="0"/>
            </a:endParaRPr>
          </a:p>
          <a:p>
            <a:pPr marL="82296" indent="0">
              <a:buNone/>
            </a:pPr>
            <a:r>
              <a:rPr lang="ru-RU" sz="2900" dirty="0" smtClean="0">
                <a:solidFill>
                  <a:srgbClr val="333333"/>
                </a:solidFill>
                <a:latin typeface="Calibri" pitchFamily="34" charset="0"/>
              </a:rPr>
              <a:t>Цель</a:t>
            </a:r>
            <a:r>
              <a:rPr lang="ru-RU" sz="2900" dirty="0">
                <a:solidFill>
                  <a:srgbClr val="333333"/>
                </a:solidFill>
                <a:latin typeface="Calibri" pitchFamily="34" charset="0"/>
              </a:rPr>
              <a:t>: активизировать словарь существительных по теме, развитие высших психических функций. Играющие дети становятся в круг, держась за руки. Считалкой выбирают среди детей иголку, нитку и узелок. Нитка, иголка ,узелок встают в круг, остальные дети берут друг друга за руки и проходят через круг нитки, иголки, узелка, называя разные виды одежды ( зимнюю, летнюю, одежду для мальчика или девочки), тот ребёнок, который не  смог назвать нужную одежду становиться в круг.</a:t>
            </a:r>
            <a:r>
              <a:rPr lang="ru-RU" sz="2900" dirty="0">
                <a:latin typeface="Calibri" pitchFamily="34" charset="0"/>
              </a:rPr>
              <a:t/>
            </a:r>
            <a:br>
              <a:rPr lang="ru-RU" sz="2900" dirty="0">
                <a:latin typeface="Calibri" pitchFamily="34" charset="0"/>
              </a:rPr>
            </a:br>
            <a:endParaRPr lang="ru-RU" sz="29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71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332656"/>
            <a:ext cx="7602048" cy="5915744"/>
          </a:xfrm>
        </p:spPr>
        <p:txBody>
          <a:bodyPr>
            <a:normAutofit fontScale="55000" lnSpcReduction="20000"/>
          </a:bodyPr>
          <a:lstStyle/>
          <a:p>
            <a:r>
              <a:rPr lang="ru-RU" sz="5100" dirty="0">
                <a:solidFill>
                  <a:srgbClr val="333333"/>
                </a:solidFill>
                <a:latin typeface="Calibri" pitchFamily="34" charset="0"/>
              </a:rPr>
              <a:t>«Продаём горшки» </a:t>
            </a:r>
            <a:endParaRPr lang="ru-RU" sz="5100" dirty="0" smtClean="0">
              <a:solidFill>
                <a:srgbClr val="333333"/>
              </a:solidFill>
              <a:latin typeface="Calibri" pitchFamily="34" charset="0"/>
            </a:endParaRPr>
          </a:p>
          <a:p>
            <a:pPr marL="82296" indent="0">
              <a:buNone/>
            </a:pPr>
            <a:r>
              <a:rPr lang="ru-RU" sz="3600" dirty="0" smtClean="0">
                <a:solidFill>
                  <a:srgbClr val="333333"/>
                </a:solidFill>
                <a:latin typeface="Calibri" pitchFamily="34" charset="0"/>
              </a:rPr>
              <a:t>Цель</a:t>
            </a:r>
            <a:r>
              <a:rPr lang="ru-RU" sz="3600" dirty="0">
                <a:solidFill>
                  <a:srgbClr val="333333"/>
                </a:solidFill>
                <a:latin typeface="Calibri" pitchFamily="34" charset="0"/>
              </a:rPr>
              <a:t>: активизировать словарь по теме, согласовывать существительные с числительными. Дети делятся на пары : продавец и горшок. Дети садятся в круг. У детей горшков предметные картинки по заданной теме.   Ведущий  подходит к одному их хозяев и начинает  разговор: - Эй, дружок, продай горшок! - Покупай. - Сколько дать тебе рублей? - Три отдай.( пять отдай…) Ведущий должен правильно согласовать название картинки с числом, загаданным  хозяином: три автобуса, пять вагонов. </a:t>
            </a:r>
            <a:endParaRPr lang="ru-RU" sz="3600" dirty="0" smtClean="0">
              <a:solidFill>
                <a:srgbClr val="333333"/>
              </a:solidFill>
              <a:latin typeface="Calibri" pitchFamily="34" charset="0"/>
            </a:endParaRPr>
          </a:p>
          <a:p>
            <a:r>
              <a:rPr lang="ru-RU" sz="5100" dirty="0" smtClean="0">
                <a:solidFill>
                  <a:srgbClr val="333333"/>
                </a:solidFill>
                <a:latin typeface="Calibri" pitchFamily="34" charset="0"/>
              </a:rPr>
              <a:t>«</a:t>
            </a:r>
            <a:r>
              <a:rPr lang="ru-RU" sz="5100" dirty="0">
                <a:solidFill>
                  <a:srgbClr val="333333"/>
                </a:solidFill>
                <a:latin typeface="Calibri" pitchFamily="34" charset="0"/>
              </a:rPr>
              <a:t>Угадай и догони» </a:t>
            </a:r>
            <a:endParaRPr lang="ru-RU" sz="5100" dirty="0" smtClean="0">
              <a:solidFill>
                <a:srgbClr val="333333"/>
              </a:solidFill>
              <a:latin typeface="Calibri" pitchFamily="34" charset="0"/>
            </a:endParaRPr>
          </a:p>
          <a:p>
            <a:pPr marL="82296" indent="0">
              <a:buNone/>
            </a:pPr>
            <a:r>
              <a:rPr lang="ru-RU" sz="3600" dirty="0" smtClean="0">
                <a:solidFill>
                  <a:srgbClr val="333333"/>
                </a:solidFill>
                <a:latin typeface="Calibri" pitchFamily="34" charset="0"/>
              </a:rPr>
              <a:t>Цель</a:t>
            </a:r>
            <a:r>
              <a:rPr lang="ru-RU" sz="3600" dirty="0">
                <a:solidFill>
                  <a:srgbClr val="333333"/>
                </a:solidFill>
                <a:latin typeface="Calibri" pitchFamily="34" charset="0"/>
              </a:rPr>
              <a:t>: развитие фонематического слуха. Играющие садятся на скамейку. Впереди садится водящий. Ему завязывают глаза. Один из  игроков подходит к водящему и называет его по имени. Водящий должен отгадать, кто это. Если он отгадал, то быстро снимает повязку и догоняет убегающего.  Если водящий назвал имя игрока неправильно, тогда подходит другой играющий.</a:t>
            </a:r>
            <a:r>
              <a:rPr lang="ru-RU" sz="3600" dirty="0">
                <a:latin typeface="Calibri" pitchFamily="34" charset="0"/>
              </a:rPr>
              <a:t/>
            </a:r>
            <a:br>
              <a:rPr lang="ru-RU" sz="3600" dirty="0">
                <a:latin typeface="Calibri" pitchFamily="34" charset="0"/>
              </a:rPr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674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332656"/>
            <a:ext cx="7602048" cy="5915744"/>
          </a:xfrm>
        </p:spPr>
        <p:txBody>
          <a:bodyPr>
            <a:normAutofit fontScale="77500" lnSpcReduction="20000"/>
          </a:bodyPr>
          <a:lstStyle/>
          <a:p>
            <a:r>
              <a:rPr lang="ru-RU" sz="36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«Цветы </a:t>
            </a:r>
            <a:r>
              <a:rPr lang="ru-RU" sz="36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36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пчелки»</a:t>
            </a:r>
            <a:r>
              <a:rPr lang="ru-RU" sz="36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23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Задачи: Развивать </a:t>
            </a:r>
            <a:r>
              <a:rPr lang="ru-RU" sz="23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умение различать на слух твердые и мягкие </a:t>
            </a:r>
            <a:r>
              <a:rPr lang="ru-RU" sz="23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звуки.</a:t>
            </a:r>
            <a:r>
              <a:rPr lang="ru-RU" sz="23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3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Воспитывать </a:t>
            </a:r>
            <a:r>
              <a:rPr lang="ru-RU" sz="23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честность, выдержку.</a:t>
            </a:r>
            <a:r>
              <a:rPr lang="ru-RU" sz="23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3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23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По </a:t>
            </a:r>
            <a:r>
              <a:rPr lang="ru-RU" sz="23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группе разложены синие и зеленые цветы. На некоторых цветах лежат квадраты зеленого и синего цветов. Логопед называет слова с твердыми и мягкими звуками, изучаемыми на занятии: бант, бита, береза, бокс, бочка, бинт.</a:t>
            </a:r>
            <a:r>
              <a:rPr lang="ru-RU" sz="23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3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23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Услышав слово с твердым звуком, дети подбегают к синему цветку, берут синий квадрат и переносят его на свободный синий цветок. Услышав слово с мягким звуком, дети берут зеленый квадрат и кладут его на свободный зеленый цветок</a:t>
            </a:r>
            <a:r>
              <a:rPr lang="ru-RU" sz="23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ru-RU" sz="3300" dirty="0" smtClean="0">
                <a:solidFill>
                  <a:srgbClr val="000000"/>
                </a:solidFill>
                <a:latin typeface="Calibri" pitchFamily="34" charset="0"/>
              </a:rPr>
              <a:t>«Живая стрелка»</a:t>
            </a:r>
            <a:r>
              <a:rPr lang="ru-RU" sz="3300" dirty="0">
                <a:latin typeface="Calibri" pitchFamily="34" charset="0"/>
              </a:rPr>
              <a:t/>
            </a:r>
            <a:br>
              <a:rPr lang="ru-RU" sz="3300" dirty="0">
                <a:latin typeface="Calibri" pitchFamily="34" charset="0"/>
              </a:rPr>
            </a:br>
            <a:r>
              <a:rPr lang="ru-RU" sz="2300" dirty="0" smtClean="0">
                <a:solidFill>
                  <a:srgbClr val="000000"/>
                </a:solidFill>
                <a:latin typeface="Calibri" pitchFamily="34" charset="0"/>
              </a:rPr>
              <a:t>Задачи:</a:t>
            </a:r>
            <a:r>
              <a:rPr lang="ru-RU" sz="2300" dirty="0">
                <a:solidFill>
                  <a:srgbClr val="000000"/>
                </a:solidFill>
                <a:latin typeface="Calibri" pitchFamily="34" charset="0"/>
              </a:rPr>
              <a:t> Закреплять умение определять в слове первый звук, давать ему характеристику. Упражнять в беге по кругу и остановке по сигналу.</a:t>
            </a:r>
            <a:r>
              <a:rPr lang="ru-RU" sz="2300" dirty="0">
                <a:latin typeface="Calibri" pitchFamily="34" charset="0"/>
              </a:rPr>
              <a:t/>
            </a:r>
            <a:br>
              <a:rPr lang="ru-RU" sz="2300" dirty="0">
                <a:latin typeface="Calibri" pitchFamily="34" charset="0"/>
              </a:rPr>
            </a:br>
            <a:r>
              <a:rPr lang="ru-RU" sz="2300" dirty="0">
                <a:solidFill>
                  <a:srgbClr val="000000"/>
                </a:solidFill>
                <a:latin typeface="Calibri" pitchFamily="34" charset="0"/>
              </a:rPr>
              <a:t>Воспитывать целеустремленность.</a:t>
            </a:r>
            <a:r>
              <a:rPr lang="ru-RU" sz="2300" dirty="0">
                <a:latin typeface="Calibri" pitchFamily="34" charset="0"/>
              </a:rPr>
              <a:t/>
            </a:r>
            <a:br>
              <a:rPr lang="ru-RU" sz="2300" dirty="0">
                <a:latin typeface="Calibri" pitchFamily="34" charset="0"/>
              </a:rPr>
            </a:br>
            <a:r>
              <a:rPr lang="ru-RU" sz="2300" dirty="0" smtClean="0">
                <a:solidFill>
                  <a:srgbClr val="000000"/>
                </a:solidFill>
                <a:latin typeface="Calibri" pitchFamily="34" charset="0"/>
              </a:rPr>
              <a:t>В </a:t>
            </a:r>
            <a:r>
              <a:rPr lang="ru-RU" sz="2300" dirty="0">
                <a:solidFill>
                  <a:srgbClr val="000000"/>
                </a:solidFill>
                <a:latin typeface="Calibri" pitchFamily="34" charset="0"/>
              </a:rPr>
              <a:t>центре круга находится ребенок, изображающий стрелку. Ребенок кружится вокруг себя, вытянув вперед правую руку. Дети, взявшись за руки, идут по кругу со словами:</a:t>
            </a:r>
            <a:r>
              <a:rPr lang="ru-RU" sz="2300" dirty="0">
                <a:latin typeface="Calibri" pitchFamily="34" charset="0"/>
              </a:rPr>
              <a:t/>
            </a:r>
            <a:br>
              <a:rPr lang="ru-RU" sz="2300" dirty="0">
                <a:latin typeface="Calibri" pitchFamily="34" charset="0"/>
              </a:rPr>
            </a:br>
            <a:r>
              <a:rPr lang="ru-RU" sz="2300" dirty="0">
                <a:solidFill>
                  <a:srgbClr val="000000"/>
                </a:solidFill>
                <a:latin typeface="Calibri" pitchFamily="34" charset="0"/>
              </a:rPr>
              <a:t>Наша стрелка оживилась, </a:t>
            </a:r>
            <a:br>
              <a:rPr lang="ru-RU" sz="23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2300" dirty="0">
                <a:solidFill>
                  <a:srgbClr val="000000"/>
                </a:solidFill>
                <a:latin typeface="Calibri" pitchFamily="34" charset="0"/>
              </a:rPr>
              <a:t>Быстро, быстро закружилась!</a:t>
            </a:r>
            <a:br>
              <a:rPr lang="ru-RU" sz="23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2300" dirty="0">
                <a:solidFill>
                  <a:srgbClr val="000000"/>
                </a:solidFill>
                <a:latin typeface="Calibri" pitchFamily="34" charset="0"/>
              </a:rPr>
              <a:t>Сделай круг и обернись,</a:t>
            </a:r>
            <a:br>
              <a:rPr lang="ru-RU" sz="23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2300" dirty="0">
                <a:solidFill>
                  <a:srgbClr val="000000"/>
                </a:solidFill>
                <a:latin typeface="Calibri" pitchFamily="34" charset="0"/>
              </a:rPr>
              <a:t>А теперь остановись! </a:t>
            </a:r>
            <a:r>
              <a:rPr lang="ru-RU" sz="2300" dirty="0">
                <a:latin typeface="Calibri" pitchFamily="34" charset="0"/>
              </a:rPr>
              <a:t/>
            </a:r>
            <a:br>
              <a:rPr lang="ru-RU" sz="2300" dirty="0">
                <a:latin typeface="Calibri" pitchFamily="34" charset="0"/>
              </a:rPr>
            </a:br>
            <a:r>
              <a:rPr lang="ru-RU" sz="2300" dirty="0">
                <a:solidFill>
                  <a:srgbClr val="000000"/>
                </a:solidFill>
                <a:latin typeface="Calibri" pitchFamily="34" charset="0"/>
              </a:rPr>
              <a:t>«Стрелка» останавливается и указывает на ребенка. Ребенок достает из сумки «Стрелки» картинку, определяет в нем первый звук и дает ему характеристику. </a:t>
            </a:r>
            <a:endParaRPr lang="ru-RU" sz="2300" dirty="0" smtClean="0">
              <a:solidFill>
                <a:srgbClr val="000000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  <a:p>
            <a:endParaRPr lang="ru-RU" sz="2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4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332656"/>
            <a:ext cx="7602048" cy="6336704"/>
          </a:xfrm>
        </p:spPr>
        <p:txBody>
          <a:bodyPr>
            <a:normAutofit fontScale="62500" lnSpcReduction="20000"/>
          </a:bodyPr>
          <a:lstStyle/>
          <a:p>
            <a:r>
              <a:rPr lang="ru-RU" sz="45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«Умный мячик»</a:t>
            </a:r>
            <a:endParaRPr lang="ru-RU" sz="4500" dirty="0" smtClean="0">
              <a:latin typeface="Calibri" pitchFamily="34" charset="0"/>
              <a:ea typeface="Verdana" pitchFamily="34" charset="0"/>
              <a:cs typeface="Verdana" pitchFamily="34" charset="0"/>
            </a:endParaRPr>
          </a:p>
          <a:p>
            <a:pPr marL="82296" indent="0">
              <a:buNone/>
            </a:pPr>
            <a:r>
              <a:rPr lang="ru-RU" sz="29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Задачи:</a:t>
            </a: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 Упражнять детей в дифференциации твердых и мягких </a:t>
            </a:r>
            <a:r>
              <a:rPr lang="ru-RU" sz="29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звуков. Развивать </a:t>
            </a: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глазомер, ловкость. Учить бросать мяч точно в руки и правильно ловить его.</a:t>
            </a:r>
            <a:r>
              <a:rPr lang="ru-RU" sz="29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29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Дети </a:t>
            </a: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встают в круг. Если логопед бросает ребенку синий мяч, поймав его, ребенок должен назвать слово с твердым звуком (полка). Если логопед бросает зеленый мяч, ребенок называет слово с мягким звуком (пила</a:t>
            </a:r>
            <a:r>
              <a:rPr lang="ru-RU" sz="29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r>
              <a:rPr lang="ru-RU" sz="45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4500" dirty="0" err="1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Ловишка</a:t>
            </a:r>
            <a:r>
              <a:rPr lang="ru-RU" sz="45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»</a:t>
            </a:r>
            <a:endParaRPr lang="ru-RU" sz="4500" dirty="0" smtClean="0">
              <a:latin typeface="Calibri" pitchFamily="34" charset="0"/>
              <a:ea typeface="Verdana" pitchFamily="34" charset="0"/>
              <a:cs typeface="Verdana" pitchFamily="34" charset="0"/>
            </a:endParaRPr>
          </a:p>
          <a:p>
            <a:pPr marL="82296" indent="0">
              <a:buNone/>
            </a:pPr>
            <a:r>
              <a:rPr lang="ru-RU" sz="29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Задачи:</a:t>
            </a: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 Формировать быстроту и ловкость движений.</a:t>
            </a:r>
            <a:r>
              <a:rPr lang="ru-RU" sz="29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Воспитывать целеустремленность.</a:t>
            </a:r>
            <a:r>
              <a:rPr lang="ru-RU" sz="29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29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Дети </a:t>
            </a: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стоят кругом, взявшись за руки. В центре круга – </a:t>
            </a:r>
            <a:r>
              <a:rPr lang="ru-RU" sz="2900" dirty="0" err="1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ловишка</a:t>
            </a: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. Играющие двигаются по кругу и говорят:</a:t>
            </a:r>
            <a:r>
              <a:rPr lang="ru-RU" sz="29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Мы ребята - дошколята,</a:t>
            </a:r>
            <a:b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Бегать любим и скакать!</a:t>
            </a:r>
            <a:b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Ну, попробуй нас догнать!</a:t>
            </a:r>
            <a:b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Раз, два, три – лови!</a:t>
            </a:r>
            <a:r>
              <a:rPr lang="ru-RU" sz="29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На последнем слове дети прыгают на двух ногах по группе, а </a:t>
            </a:r>
            <a:r>
              <a:rPr lang="ru-RU" sz="2900" dirty="0" err="1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ловишка</a:t>
            </a: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догоняет их. Поймав троих детей, </a:t>
            </a:r>
            <a:r>
              <a:rPr lang="ru-RU" sz="2900" dirty="0" err="1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ловишка</a:t>
            </a: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забирает у них фанты и отдает их логопеду.</a:t>
            </a:r>
            <a:r>
              <a:rPr lang="ru-RU" sz="29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Педагог дает задание каждому «Фанту»</a:t>
            </a:r>
            <a:r>
              <a:rPr lang="ru-RU" sz="29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- Повторить цепочку слогов: </a:t>
            </a:r>
            <a:r>
              <a:rPr lang="ru-RU" sz="2900" dirty="0" err="1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са</a:t>
            </a: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2900" dirty="0" err="1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са</a:t>
            </a: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-за </a:t>
            </a:r>
            <a:r>
              <a:rPr lang="ru-RU" sz="2900" dirty="0" err="1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зо</a:t>
            </a: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-со-</a:t>
            </a:r>
            <a:r>
              <a:rPr lang="ru-RU" sz="2900" dirty="0" err="1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зо</a:t>
            </a:r>
            <a:r>
              <a:rPr lang="ru-RU" sz="29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- Из трех слов назови только слово со звуком С: зонт санки коза</a:t>
            </a:r>
            <a:r>
              <a:rPr lang="ru-RU" sz="29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9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- Назови в слове первый звук: зима сом замок сито</a:t>
            </a:r>
            <a:endParaRPr lang="ru-RU" sz="2900" dirty="0"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4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332656"/>
            <a:ext cx="7602048" cy="591574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«Найди </a:t>
            </a:r>
            <a:r>
              <a:rPr lang="ru-RU" sz="28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себе </a:t>
            </a: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пару»</a:t>
            </a:r>
            <a:r>
              <a:rPr lang="ru-RU" sz="28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1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З</a:t>
            </a:r>
            <a:r>
              <a:rPr lang="ru-RU" sz="19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адачи:</a:t>
            </a:r>
            <a:r>
              <a:rPr lang="ru-RU" sz="1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 Упражнять детей в подборе слов, отличающихся одним </a:t>
            </a:r>
            <a:r>
              <a:rPr lang="ru-RU" sz="19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звуком. Развивать </a:t>
            </a:r>
            <a:r>
              <a:rPr lang="ru-RU" sz="1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быстроту </a:t>
            </a:r>
            <a:r>
              <a:rPr lang="ru-RU" sz="19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реакции.</a:t>
            </a:r>
            <a:r>
              <a:rPr lang="ru-RU" sz="19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9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Воспитывать </a:t>
            </a:r>
            <a:r>
              <a:rPr lang="ru-RU" sz="1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самостоятельность.</a:t>
            </a:r>
            <a:r>
              <a:rPr lang="ru-RU" sz="19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9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19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Дети </a:t>
            </a:r>
            <a:r>
              <a:rPr lang="ru-RU" sz="1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стоят в две шеренги напротив друг друга. В руках у детей картинки. По сигналу логопеда дети начинают двигаться навстречу друг другу. По другому сигналу дети находят себе пару (картинку, сходную по звучанию) и озвучивают картинки</a:t>
            </a:r>
            <a:r>
              <a:rPr lang="ru-RU" sz="19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ru-RU" sz="30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«Найди </a:t>
            </a:r>
            <a:r>
              <a:rPr lang="ru-RU" sz="30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свой </a:t>
            </a:r>
            <a:r>
              <a:rPr lang="ru-RU" sz="30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домик»</a:t>
            </a:r>
            <a:r>
              <a:rPr lang="ru-RU" sz="30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0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19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Задачи:</a:t>
            </a:r>
            <a:r>
              <a:rPr lang="ru-RU" sz="1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 Закреплять умение определять количество слогов в слове. Обогащать словарный запас детей.</a:t>
            </a:r>
            <a:r>
              <a:rPr lang="ru-RU" sz="19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9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1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Развивать ориентировку в пространстве.</a:t>
            </a:r>
            <a:r>
              <a:rPr lang="ru-RU" sz="19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9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1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Воспитывать самостоятельность.</a:t>
            </a:r>
            <a:r>
              <a:rPr lang="ru-RU" sz="19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9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1900" dirty="0" smtClean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1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разных местах группы расставлены домики. В домике с одним окном живут слова с одним слогом, с двумя окнами – слова с двумя слогами, с тремя окнами – слова с тремя слогами.</a:t>
            </a:r>
            <a:r>
              <a:rPr lang="ru-RU" sz="1900" dirty="0"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900" dirty="0"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1900" dirty="0">
                <a:solidFill>
                  <a:srgbClr val="000000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Дети берут из сундучка картинки. По первому сигналу педагога разбегаются по группе, по следующему сигналу находят домики для картинок.</a:t>
            </a:r>
            <a:endParaRPr lang="ru-RU" sz="1900" dirty="0"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1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</TotalTime>
  <Words>513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Подвижные игры на логопедических занятиях</vt:lpstr>
      <vt:lpstr>«Движение- это жизнь».  Подвижный человек- активный человек,  всё успевает , меньше устаёт.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Подвижные игры на логопедических занятиях</dc:title>
  <dc:creator>User</dc:creator>
  <cp:lastModifiedBy>User</cp:lastModifiedBy>
  <cp:revision>4</cp:revision>
  <dcterms:created xsi:type="dcterms:W3CDTF">2015-04-22T12:09:01Z</dcterms:created>
  <dcterms:modified xsi:type="dcterms:W3CDTF">2015-04-22T12:38:41Z</dcterms:modified>
</cp:coreProperties>
</file>