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handoutMasterIdLst>
    <p:handoutMasterId r:id="rId10"/>
  </p:handoutMasterIdLst>
  <p:sldIdLst>
    <p:sldId id="256" r:id="rId2"/>
    <p:sldId id="272" r:id="rId3"/>
    <p:sldId id="260" r:id="rId4"/>
    <p:sldId id="257" r:id="rId5"/>
    <p:sldId id="262" r:id="rId6"/>
    <p:sldId id="266" r:id="rId7"/>
    <p:sldId id="267" r:id="rId8"/>
    <p:sldId id="264" r:id="rId9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AEFF"/>
    <a:srgbClr val="660033"/>
    <a:srgbClr val="CC0066"/>
    <a:srgbClr val="ADB6FB"/>
    <a:srgbClr val="FF0000"/>
    <a:srgbClr val="000066"/>
    <a:srgbClr val="0033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9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620876F-AFA0-46A0-9E6E-B8FDBBE423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412750" y="990600"/>
            <a:ext cx="8255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5500" y="1371600"/>
            <a:ext cx="833755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5500" y="3765550"/>
            <a:ext cx="833755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 b="1"/>
            </a:lvl1pPr>
          </a:lstStyle>
          <a:p>
            <a:fld id="{C8772101-F608-4895-B1F1-E62C7AA8A1F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3064" name="Group 8"/>
          <p:cNvGrpSpPr>
            <a:grpSpLocks/>
          </p:cNvGrpSpPr>
          <p:nvPr/>
        </p:nvGrpSpPr>
        <p:grpSpPr bwMode="auto">
          <a:xfrm>
            <a:off x="412750" y="304800"/>
            <a:ext cx="9091613" cy="5791200"/>
            <a:chOff x="240" y="192"/>
            <a:chExt cx="5286" cy="3648"/>
          </a:xfrm>
        </p:grpSpPr>
        <p:sp>
          <p:nvSpPr>
            <p:cNvPr id="173065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173067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173068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173069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70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81E23-06AB-480A-879B-ED37A837C2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533400"/>
            <a:ext cx="222885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33400"/>
            <a:ext cx="653415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738B3-9A30-41E3-8F12-13FB12E30E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828800"/>
            <a:ext cx="43815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43815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18161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346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63D62B38-41EC-40C6-A5A1-6B0E9F5659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828800"/>
            <a:ext cx="43815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1828800"/>
            <a:ext cx="43815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18161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346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0693B0BE-FEBC-4A5B-BFFA-265449D55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828800"/>
            <a:ext cx="43815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828800"/>
            <a:ext cx="43815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29200" y="4056063"/>
            <a:ext cx="43815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18161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346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2D657D37-5F51-459C-8F9F-DFA322F206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99C20-26EF-45AE-BC33-927C9D2E03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35E9A-B89B-433B-8D51-919728E5F4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828800"/>
            <a:ext cx="43815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43815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3D752-81D5-43CB-B057-A1815F632D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4FBD0-5E24-4517-A72A-1478A8F2D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73E3-B5DD-4749-A3EC-5ED2063BB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F2262-4EC3-4589-8EA7-B02BC94DE5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433DE-3478-47A3-8FD5-224C9B1D47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07176-0E54-4502-8DD1-9B1D29F0DF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5334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828800"/>
            <a:ext cx="89154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2E0271D-5918-4C24-94C1-906B5DB39C8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2039" name="Group 7"/>
          <p:cNvGrpSpPr>
            <a:grpSpLocks/>
          </p:cNvGrpSpPr>
          <p:nvPr/>
        </p:nvGrpSpPr>
        <p:grpSpPr bwMode="auto">
          <a:xfrm>
            <a:off x="303213" y="152400"/>
            <a:ext cx="9410700" cy="1600200"/>
            <a:chOff x="176" y="96"/>
            <a:chExt cx="5472" cy="1008"/>
          </a:xfrm>
        </p:grpSpPr>
        <p:sp>
          <p:nvSpPr>
            <p:cNvPr id="17204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17204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17204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17204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52400" y="762000"/>
            <a:ext cx="9372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44450">
                  <a:solidFill>
                    <a:srgbClr val="0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Использование элементов</a:t>
            </a:r>
          </a:p>
          <a:p>
            <a:pPr algn="ctr"/>
            <a:r>
              <a:rPr lang="ru-RU" sz="4000" b="1" kern="10" dirty="0" smtClean="0">
                <a:ln w="44450">
                  <a:solidFill>
                    <a:srgbClr val="0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проектной деятельности  </a:t>
            </a:r>
          </a:p>
          <a:p>
            <a:pPr algn="ctr"/>
            <a:r>
              <a:rPr lang="ru-RU" sz="4000" b="1" kern="10" dirty="0" smtClean="0">
                <a:ln w="44450">
                  <a:solidFill>
                    <a:srgbClr val="0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в начальной школе.</a:t>
            </a:r>
            <a:endParaRPr lang="ru-RU" sz="4000" b="1" kern="10" dirty="0">
              <a:ln w="44450">
                <a:solidFill>
                  <a:srgbClr val="00008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62400" y="4800600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Comic Sans MS" pitchFamily="66" charset="0"/>
              </a:rPr>
              <a:t>26 января </a:t>
            </a:r>
            <a:endParaRPr lang="ru-RU" sz="3600" b="1" dirty="0">
              <a:solidFill>
                <a:srgbClr val="0033CC"/>
              </a:solidFill>
              <a:latin typeface="Comic Sans MS" pitchFamily="66" charset="0"/>
            </a:endParaRPr>
          </a:p>
          <a:p>
            <a:r>
              <a:rPr lang="ru-RU" sz="3600" b="1" dirty="0" smtClean="0">
                <a:solidFill>
                  <a:srgbClr val="0033CC"/>
                </a:solidFill>
                <a:latin typeface="Comic Sans MS" pitchFamily="66" charset="0"/>
              </a:rPr>
              <a:t>2012 </a:t>
            </a:r>
            <a:r>
              <a:rPr lang="ru-RU" sz="3600" b="1" dirty="0">
                <a:solidFill>
                  <a:srgbClr val="0033CC"/>
                </a:solidFill>
                <a:latin typeface="Comic Sans MS" pitchFamily="66" charset="0"/>
              </a:rPr>
              <a:t>года</a:t>
            </a:r>
          </a:p>
        </p:txBody>
      </p:sp>
      <p:pic>
        <p:nvPicPr>
          <p:cNvPr id="4108" name="Picture 12" descr="j04104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14800"/>
            <a:ext cx="2746375" cy="2590800"/>
          </a:xfrm>
          <a:prstGeom prst="rect">
            <a:avLst/>
          </a:prstGeom>
          <a:noFill/>
        </p:spPr>
      </p:pic>
      <p:pic>
        <p:nvPicPr>
          <p:cNvPr id="4109" name="Picture 13" descr="j04281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91000"/>
            <a:ext cx="1981200" cy="190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8915400" cy="457200"/>
          </a:xfrm>
        </p:spPr>
        <p:txBody>
          <a:bodyPr/>
          <a:lstStyle/>
          <a:p>
            <a:r>
              <a:rPr lang="ru-RU" sz="4000" dirty="0" smtClean="0">
                <a:solidFill>
                  <a:srgbClr val="800000"/>
                </a:solidFill>
              </a:rPr>
              <a:t>Преимущества проектного обучения в начальной школе: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62400" y="1905000"/>
            <a:ext cx="5943600" cy="4800600"/>
          </a:xfrm>
        </p:spPr>
        <p:txBody>
          <a:bodyPr/>
          <a:lstStyle/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00CC"/>
                </a:solidFill>
              </a:rPr>
              <a:t>   </a:t>
            </a:r>
            <a:r>
              <a:rPr lang="ru-RU" sz="2800" b="1" dirty="0" smtClean="0">
                <a:solidFill>
                  <a:srgbClr val="0000CC"/>
                </a:solidFill>
              </a:rPr>
              <a:t>- высокая степень самостоятельности</a:t>
            </a:r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</a:rPr>
              <a:t>-инициативность учащихся к их познавательной мотивации</a:t>
            </a:r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</a:rPr>
              <a:t>-приобретение опыта </a:t>
            </a:r>
            <a:r>
              <a:rPr lang="ru-RU" sz="2800" b="1" dirty="0" err="1" smtClean="0">
                <a:solidFill>
                  <a:srgbClr val="0000CC"/>
                </a:solidFill>
              </a:rPr>
              <a:t>исследовательско-творческой</a:t>
            </a:r>
            <a:r>
              <a:rPr lang="ru-RU" sz="2800" b="1" dirty="0" smtClean="0">
                <a:solidFill>
                  <a:srgbClr val="0000CC"/>
                </a:solidFill>
              </a:rPr>
              <a:t> деятельности</a:t>
            </a:r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</a:rPr>
              <a:t>-</a:t>
            </a:r>
            <a:r>
              <a:rPr lang="ru-RU" sz="2800" b="1" dirty="0" err="1" smtClean="0">
                <a:solidFill>
                  <a:srgbClr val="0000CC"/>
                </a:solidFill>
              </a:rPr>
              <a:t>межпредметная</a:t>
            </a:r>
            <a:r>
              <a:rPr lang="ru-RU" sz="2800" b="1" dirty="0" smtClean="0">
                <a:solidFill>
                  <a:srgbClr val="0000CC"/>
                </a:solidFill>
              </a:rPr>
              <a:t> интеграция знаний, умений, навыков</a:t>
            </a:r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endParaRPr lang="ru-RU" sz="2800" b="1" dirty="0" smtClean="0">
              <a:solidFill>
                <a:srgbClr val="0000CC"/>
              </a:solidFill>
            </a:endParaRPr>
          </a:p>
        </p:txBody>
      </p:sp>
      <p:pic>
        <p:nvPicPr>
          <p:cNvPr id="191495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 b="1958"/>
          <a:stretch>
            <a:fillRect/>
          </a:stretch>
        </p:blipFill>
        <p:spPr>
          <a:xfrm rot="20724584">
            <a:off x="326469" y="2531567"/>
            <a:ext cx="3549650" cy="30464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33"/>
                </a:solidFill>
                <a:latin typeface="Comic Sans MS" pitchFamily="66" charset="0"/>
              </a:rPr>
              <a:t>Коррекционные цели: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09800"/>
            <a:ext cx="8997950" cy="39624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800000"/>
              </a:buClr>
              <a:buSzTx/>
              <a:buFont typeface="Wingdings" pitchFamily="2" charset="2"/>
              <a:buChar char="u"/>
            </a:pPr>
            <a:r>
              <a:rPr lang="ru-RU" sz="2400" b="1" dirty="0">
                <a:solidFill>
                  <a:srgbClr val="000066"/>
                </a:solidFill>
              </a:rPr>
              <a:t>Коррекция речевых нарушений, формирование связного высказывания</a:t>
            </a:r>
          </a:p>
          <a:p>
            <a:pPr>
              <a:lnSpc>
                <a:spcPct val="80000"/>
              </a:lnSpc>
              <a:buClr>
                <a:srgbClr val="800000"/>
              </a:buClr>
              <a:buSzTx/>
              <a:buFont typeface="Wingdings" pitchFamily="2" charset="2"/>
              <a:buChar char="u"/>
            </a:pPr>
            <a:r>
              <a:rPr lang="ru-RU" sz="2400" b="1" dirty="0" smtClean="0">
                <a:solidFill>
                  <a:srgbClr val="000066"/>
                </a:solidFill>
              </a:rPr>
              <a:t>Коррекция </a:t>
            </a:r>
            <a:r>
              <a:rPr lang="ru-RU" sz="2400" b="1" dirty="0">
                <a:solidFill>
                  <a:srgbClr val="000066"/>
                </a:solidFill>
              </a:rPr>
              <a:t>двигательных нарушений</a:t>
            </a:r>
          </a:p>
          <a:p>
            <a:pPr>
              <a:lnSpc>
                <a:spcPct val="80000"/>
              </a:lnSpc>
              <a:buClr>
                <a:srgbClr val="800000"/>
              </a:buClr>
              <a:buSzTx/>
              <a:buFont typeface="Wingdings" pitchFamily="2" charset="2"/>
              <a:buChar char="u"/>
            </a:pPr>
            <a:r>
              <a:rPr lang="ru-RU" sz="2400" b="1" dirty="0">
                <a:solidFill>
                  <a:srgbClr val="000066"/>
                </a:solidFill>
              </a:rPr>
              <a:t>Формирование   эмоционально-волевой   сферы   учащихся: самооценки, анализ успешности выполнения работы, критичности, целеустремленности</a:t>
            </a:r>
          </a:p>
          <a:p>
            <a:pPr>
              <a:lnSpc>
                <a:spcPct val="80000"/>
              </a:lnSpc>
              <a:buClr>
                <a:srgbClr val="800000"/>
              </a:buClr>
              <a:buSzTx/>
              <a:buFont typeface="Wingdings" pitchFamily="2" charset="2"/>
              <a:buChar char="u"/>
            </a:pPr>
            <a:r>
              <a:rPr lang="ru-RU" sz="2400" b="1" dirty="0">
                <a:solidFill>
                  <a:srgbClr val="000066"/>
                </a:solidFill>
              </a:rPr>
              <a:t>Расширение запаса знаний, представлений об окружающем мире</a:t>
            </a:r>
          </a:p>
          <a:p>
            <a:pPr>
              <a:lnSpc>
                <a:spcPct val="80000"/>
              </a:lnSpc>
              <a:buClr>
                <a:srgbClr val="800000"/>
              </a:buClr>
              <a:buSzTx/>
              <a:buFont typeface="Wingdings" pitchFamily="2" charset="2"/>
              <a:buChar char="u"/>
            </a:pPr>
            <a:r>
              <a:rPr lang="ru-RU" sz="2400" b="1" dirty="0">
                <a:solidFill>
                  <a:srgbClr val="000066"/>
                </a:solidFill>
              </a:rPr>
              <a:t>Развитие речевой, познавательной активности</a:t>
            </a:r>
          </a:p>
          <a:p>
            <a:pPr>
              <a:lnSpc>
                <a:spcPct val="80000"/>
              </a:lnSpc>
              <a:buClr>
                <a:srgbClr val="800000"/>
              </a:buClr>
              <a:buSzTx/>
              <a:buFont typeface="Wingdings" pitchFamily="2" charset="2"/>
              <a:buChar char="u"/>
            </a:pPr>
            <a:r>
              <a:rPr lang="ru-RU" sz="2400" b="1" dirty="0">
                <a:solidFill>
                  <a:srgbClr val="000066"/>
                </a:solidFill>
              </a:rPr>
              <a:t>Развитие активного и позитивного  отношения к жизни</a:t>
            </a:r>
          </a:p>
          <a:p>
            <a:pPr>
              <a:lnSpc>
                <a:spcPct val="80000"/>
              </a:lnSpc>
              <a:buClr>
                <a:srgbClr val="800000"/>
              </a:buClr>
              <a:buSzTx/>
              <a:buFont typeface="Wingdings" pitchFamily="2" charset="2"/>
              <a:buChar char="u"/>
            </a:pPr>
            <a:r>
              <a:rPr lang="ru-RU" sz="2400" b="1" dirty="0" smtClean="0">
                <a:solidFill>
                  <a:srgbClr val="000066"/>
                </a:solidFill>
              </a:rPr>
              <a:t>Развитие </a:t>
            </a:r>
            <a:r>
              <a:rPr lang="ru-RU" sz="2400" b="1" dirty="0">
                <a:solidFill>
                  <a:srgbClr val="000066"/>
                </a:solidFill>
              </a:rPr>
              <a:t>творческих способностей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ru-RU" sz="1900" b="1" dirty="0">
              <a:solidFill>
                <a:srgbClr val="000066"/>
              </a:solidFill>
            </a:endParaRPr>
          </a:p>
        </p:txBody>
      </p:sp>
      <p:pic>
        <p:nvPicPr>
          <p:cNvPr id="8209" name="Picture 17" descr="j0336857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46950" y="533400"/>
            <a:ext cx="2311400" cy="1778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118100" y="914400"/>
            <a:ext cx="3932238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- "брошенный вперед"</a:t>
            </a:r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1238250" y="3733800"/>
            <a:ext cx="32194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проектная </a:t>
            </a:r>
          </a:p>
          <a:p>
            <a:pPr algn="ctr"/>
            <a:r>
              <a:rPr lang="ru-RU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деятельность</a:t>
            </a: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4705350" y="5257800"/>
            <a:ext cx="4633913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- научное творчество</a:t>
            </a:r>
          </a:p>
        </p:txBody>
      </p:sp>
      <p:pic>
        <p:nvPicPr>
          <p:cNvPr id="5142" name="Picture 22" descr="bd0697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1050" y="2286000"/>
            <a:ext cx="2559050" cy="2271713"/>
          </a:xfrm>
          <a:prstGeom prst="rect">
            <a:avLst/>
          </a:prstGeom>
          <a:noFill/>
        </p:spPr>
      </p:pic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1155700" y="990600"/>
            <a:ext cx="313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 type="none" w="lg" len="lg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entury Gothic"/>
              </a:rPr>
              <a:t>проект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nimBg="1"/>
      <p:bldP spid="5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95300" y="1905000"/>
            <a:ext cx="9163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Arial" charset="0"/>
              </a:rPr>
              <a:t>.</a:t>
            </a:r>
            <a:endParaRPr lang="ru-RU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304800" y="762000"/>
            <a:ext cx="7543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5875">
                  <a:solidFill>
                    <a:srgbClr val="000066"/>
                  </a:solidFill>
                  <a:round/>
                  <a:headEnd/>
                  <a:tailEnd type="none" w="lg" len="lg"/>
                </a:ln>
                <a:solidFill>
                  <a:srgbClr val="66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Особенности метода </a:t>
            </a:r>
            <a:r>
              <a:rPr lang="ru-RU" sz="3600" kern="10" dirty="0">
                <a:ln w="15875">
                  <a:solidFill>
                    <a:srgbClr val="000066"/>
                  </a:solidFill>
                  <a:round/>
                  <a:headEnd/>
                  <a:tailEnd type="none" w="lg" len="lg"/>
                </a:ln>
                <a:solidFill>
                  <a:srgbClr val="66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учебного проекта </a:t>
            </a:r>
            <a:endParaRPr lang="ru-RU" sz="3600" kern="10" dirty="0" smtClean="0">
              <a:ln w="15875">
                <a:solidFill>
                  <a:srgbClr val="000066"/>
                </a:solidFill>
                <a:round/>
                <a:headEnd/>
                <a:tailEnd type="none" w="lg" len="lg"/>
              </a:ln>
              <a:solidFill>
                <a:srgbClr val="66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  <a:p>
            <a:pPr algn="ctr"/>
            <a:r>
              <a:rPr lang="ru-RU" sz="3600" kern="10" dirty="0">
                <a:ln w="15875">
                  <a:solidFill>
                    <a:srgbClr val="000066"/>
                  </a:solidFill>
                  <a:round/>
                  <a:headEnd/>
                  <a:tailEnd type="none" w="lg" len="lg"/>
                </a:ln>
                <a:solidFill>
                  <a:srgbClr val="66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в</a:t>
            </a:r>
            <a:r>
              <a:rPr lang="ru-RU" sz="3600" kern="10" dirty="0" smtClean="0">
                <a:ln w="15875">
                  <a:solidFill>
                    <a:srgbClr val="000066"/>
                  </a:solidFill>
                  <a:round/>
                  <a:headEnd/>
                  <a:tailEnd type="none" w="lg" len="lg"/>
                </a:ln>
                <a:solidFill>
                  <a:srgbClr val="66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начальной школе </a:t>
            </a:r>
            <a:endParaRPr lang="ru-RU" sz="3600" kern="10" dirty="0">
              <a:ln w="15875">
                <a:solidFill>
                  <a:srgbClr val="000066"/>
                </a:solidFill>
                <a:round/>
                <a:headEnd/>
                <a:tailEnd type="none" w="lg" len="lg"/>
              </a:ln>
              <a:solidFill>
                <a:srgbClr val="66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pic>
        <p:nvPicPr>
          <p:cNvPr id="26631" name="Picture 7" descr="j028349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33400"/>
            <a:ext cx="15954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 descr="j02938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20593"/>
            <a:ext cx="3136900" cy="167481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24384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 Сотрудничество всех участников педагогического процесса – учителей, ребёнка, родителей.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Проблема проекта должна быть в области познавательных интересов ребёнка и находиться в зоне ближайшего развития.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Ограничение длительности выполнения проекта.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Личностная включённость ребёнка в проект с учётом  их интересов.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- Учение через деятельность.</a:t>
            </a: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94" name="AutoShape 42"/>
          <p:cNvSpPr>
            <a:spLocks noChangeArrowheads="1"/>
          </p:cNvSpPr>
          <p:nvPr/>
        </p:nvSpPr>
        <p:spPr bwMode="auto">
          <a:xfrm rot="1875875">
            <a:off x="5118100" y="990600"/>
            <a:ext cx="4548188" cy="2133600"/>
          </a:xfrm>
          <a:prstGeom prst="irregularSeal2">
            <a:avLst/>
          </a:prstGeom>
          <a:solidFill>
            <a:srgbClr val="FFFF99"/>
          </a:solidFill>
          <a:ln w="76200">
            <a:solidFill>
              <a:srgbClr val="660066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800000"/>
                </a:solidFill>
                <a:latin typeface="Arial" charset="0"/>
              </a:rPr>
              <a:t>шесть</a:t>
            </a:r>
          </a:p>
          <a:p>
            <a:pPr algn="ctr"/>
            <a:r>
              <a:rPr lang="ru-RU" sz="3600" b="1">
                <a:solidFill>
                  <a:srgbClr val="FF0000"/>
                </a:solidFill>
                <a:latin typeface="Arial" charset="0"/>
              </a:rPr>
              <a:t>«П»</a:t>
            </a:r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7264400" y="5867400"/>
            <a:ext cx="2438400" cy="641350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sz="3600" b="1">
                <a:solidFill>
                  <a:srgbClr val="000066"/>
                </a:solidFill>
                <a:latin typeface="Arial" charset="0"/>
              </a:rPr>
              <a:t>роблема</a:t>
            </a:r>
          </a:p>
        </p:txBody>
      </p: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5861050" y="5105400"/>
            <a:ext cx="3467100" cy="641350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sz="3600" b="1">
                <a:solidFill>
                  <a:srgbClr val="000066"/>
                </a:solidFill>
                <a:latin typeface="Arial" charset="0"/>
              </a:rPr>
              <a:t>ланирование</a:t>
            </a:r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3614738" y="4532313"/>
            <a:ext cx="184150" cy="366712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9199" name="Text Box 47"/>
          <p:cNvSpPr txBox="1">
            <a:spLocks noChangeArrowheads="1"/>
          </p:cNvSpPr>
          <p:nvPr/>
        </p:nvSpPr>
        <p:spPr bwMode="auto">
          <a:xfrm>
            <a:off x="4210050" y="3581400"/>
            <a:ext cx="2016125" cy="641350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sz="3600" b="1">
                <a:solidFill>
                  <a:srgbClr val="000066"/>
                </a:solidFill>
                <a:latin typeface="Arial" charset="0"/>
              </a:rPr>
              <a:t>родукт</a:t>
            </a:r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2806700" y="2819400"/>
            <a:ext cx="3057525" cy="641350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sz="3600" b="1">
                <a:solidFill>
                  <a:srgbClr val="000066"/>
                </a:solidFill>
                <a:latin typeface="Arial" charset="0"/>
              </a:rPr>
              <a:t>резентация</a:t>
            </a: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1981200" y="2133600"/>
            <a:ext cx="2773363" cy="641350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sz="3600" b="1">
                <a:solidFill>
                  <a:srgbClr val="000066"/>
                </a:solidFill>
                <a:latin typeface="Arial" charset="0"/>
              </a:rPr>
              <a:t>ортфолио</a:t>
            </a:r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5200650" y="4343400"/>
            <a:ext cx="1503363" cy="641350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sz="3600" b="1">
                <a:solidFill>
                  <a:srgbClr val="000066"/>
                </a:solidFill>
                <a:latin typeface="Arial" charset="0"/>
              </a:rPr>
              <a:t>оиск</a:t>
            </a:r>
          </a:p>
        </p:txBody>
      </p:sp>
      <p:pic>
        <p:nvPicPr>
          <p:cNvPr id="49212" name="Picture 60" descr="j04339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" y="3048000"/>
            <a:ext cx="3714750" cy="3429000"/>
          </a:xfrm>
          <a:prstGeom prst="rect">
            <a:avLst/>
          </a:prstGeom>
          <a:noFill/>
        </p:spPr>
      </p:pic>
      <p:sp>
        <p:nvSpPr>
          <p:cNvPr id="49214" name="WordArt 62"/>
          <p:cNvSpPr>
            <a:spLocks noChangeArrowheads="1" noChangeShapeType="1" noTextEdit="1"/>
          </p:cNvSpPr>
          <p:nvPr/>
        </p:nvSpPr>
        <p:spPr bwMode="auto">
          <a:xfrm>
            <a:off x="412750" y="914400"/>
            <a:ext cx="4292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66"/>
                  </a:solidFill>
                  <a:round/>
                  <a:headEnd/>
                  <a:tailEnd type="none" w="lg" len="lg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ПРОЕКТ –  ЭТО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49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49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9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9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49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49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49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49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6" grpId="0"/>
      <p:bldP spid="49197" grpId="0"/>
      <p:bldP spid="49199" grpId="0"/>
      <p:bldP spid="49200" grpId="0"/>
      <p:bldP spid="49201" grpId="0"/>
      <p:bldP spid="492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685800"/>
            <a:ext cx="8255000" cy="1143000"/>
          </a:xfrm>
        </p:spPr>
        <p:txBody>
          <a:bodyPr/>
          <a:lstStyle/>
          <a:p>
            <a:pPr algn="ctr"/>
            <a:r>
              <a:rPr lang="ru-RU" b="1">
                <a:solidFill>
                  <a:srgbClr val="660066"/>
                </a:solidFill>
              </a:rPr>
              <a:t>Проектная деятельность обеспечивает: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828800"/>
            <a:ext cx="7842250" cy="4572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66"/>
              </a:buClr>
              <a:buSzPct val="140000"/>
              <a:buFont typeface="Wingdings" pitchFamily="2" charset="2"/>
              <a:buChar char="&amp;"/>
            </a:pPr>
            <a:r>
              <a:rPr lang="ru-RU" sz="2000" b="1" dirty="0"/>
              <a:t> 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Расширение кругозора учащихся в интересующих их областях знаний.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40000"/>
              <a:buFont typeface="Wingdings" pitchFamily="2" charset="2"/>
              <a:buChar char="&amp;"/>
            </a:pPr>
            <a:r>
              <a:rPr lang="ru-RU" sz="2000" b="1" dirty="0" smtClean="0"/>
              <a:t> </a:t>
            </a:r>
            <a:r>
              <a:rPr lang="ru-RU" sz="2400" b="1" dirty="0">
                <a:solidFill>
                  <a:srgbClr val="000066"/>
                </a:solidFill>
              </a:rPr>
              <a:t>Активную, самостоятельную, инициативную    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25000"/>
              <a:buFont typeface="Wingdings" pitchFamily="2" charset="2"/>
              <a:buNone/>
            </a:pPr>
            <a:r>
              <a:rPr lang="ru-RU" sz="2400" b="1" dirty="0">
                <a:solidFill>
                  <a:srgbClr val="000066"/>
                </a:solidFill>
              </a:rPr>
              <a:t>        позицию учащихся в учении.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25000"/>
              <a:buFont typeface="Wingdings" pitchFamily="2" charset="2"/>
              <a:buChar char="&amp;"/>
            </a:pPr>
            <a:r>
              <a:rPr lang="ru-RU" sz="2400" b="1" dirty="0">
                <a:solidFill>
                  <a:srgbClr val="000066"/>
                </a:solidFill>
              </a:rPr>
              <a:t>  Развитие таких </a:t>
            </a:r>
            <a:r>
              <a:rPr lang="ru-RU" sz="2400" b="1" dirty="0" err="1">
                <a:solidFill>
                  <a:srgbClr val="000066"/>
                </a:solidFill>
              </a:rPr>
              <a:t>общеучебных</a:t>
            </a:r>
            <a:r>
              <a:rPr lang="ru-RU" sz="2400" b="1" dirty="0">
                <a:solidFill>
                  <a:srgbClr val="000066"/>
                </a:solidFill>
              </a:rPr>
              <a:t> навыков как: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25000"/>
              <a:buFont typeface="Wingdings" pitchFamily="2" charset="2"/>
              <a:buNone/>
            </a:pPr>
            <a:r>
              <a:rPr lang="ru-RU" sz="2400" b="1" dirty="0">
                <a:solidFill>
                  <a:srgbClr val="000066"/>
                </a:solidFill>
              </a:rPr>
              <a:t>        исследовательские, рефлексивные,   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25000"/>
              <a:buFont typeface="Wingdings" pitchFamily="2" charset="2"/>
              <a:buNone/>
            </a:pPr>
            <a:r>
              <a:rPr lang="ru-RU" sz="2400" b="1" dirty="0">
                <a:solidFill>
                  <a:srgbClr val="000066"/>
                </a:solidFill>
              </a:rPr>
              <a:t>        </a:t>
            </a:r>
            <a:r>
              <a:rPr lang="ru-RU" sz="2400" b="1" dirty="0" err="1">
                <a:solidFill>
                  <a:srgbClr val="000066"/>
                </a:solidFill>
              </a:rPr>
              <a:t>самооценочные</a:t>
            </a:r>
            <a:r>
              <a:rPr lang="ru-RU" sz="2400" b="1" dirty="0">
                <a:solidFill>
                  <a:srgbClr val="000066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25000"/>
              <a:buFont typeface="Wingdings" pitchFamily="2" charset="2"/>
              <a:buChar char="&amp;"/>
            </a:pPr>
            <a:r>
              <a:rPr lang="ru-RU" sz="2400" b="1" dirty="0" smtClean="0">
                <a:solidFill>
                  <a:srgbClr val="000066"/>
                </a:solidFill>
              </a:rPr>
              <a:t>Развитие </a:t>
            </a:r>
            <a:r>
              <a:rPr lang="ru-RU" sz="2400" b="1" dirty="0">
                <a:solidFill>
                  <a:srgbClr val="000066"/>
                </a:solidFill>
              </a:rPr>
              <a:t>познавательного интереса.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25000"/>
              <a:buFont typeface="Wingdings" pitchFamily="2" charset="2"/>
              <a:buChar char="&amp;"/>
            </a:pPr>
            <a:r>
              <a:rPr lang="ru-RU" sz="2400" b="1" dirty="0">
                <a:solidFill>
                  <a:srgbClr val="000066"/>
                </a:solidFill>
              </a:rPr>
              <a:t>  Реализацию принципа связи обучения с    </a:t>
            </a:r>
          </a:p>
          <a:p>
            <a:pPr>
              <a:lnSpc>
                <a:spcPct val="90000"/>
              </a:lnSpc>
              <a:buClr>
                <a:srgbClr val="660066"/>
              </a:buClr>
              <a:buSzPct val="125000"/>
              <a:buFont typeface="Wingdings" pitchFamily="2" charset="2"/>
              <a:buNone/>
            </a:pPr>
            <a:r>
              <a:rPr lang="ru-RU" sz="2400" b="1" dirty="0">
                <a:solidFill>
                  <a:srgbClr val="000066"/>
                </a:solidFill>
              </a:rPr>
              <a:t>       жизнью.</a:t>
            </a:r>
            <a:r>
              <a:rPr lang="ru-RU" sz="2400" dirty="0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51204" name="Picture 4" descr="j0290679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" y="381000"/>
            <a:ext cx="1666875" cy="1389063"/>
          </a:xfrm>
          <a:noFill/>
          <a:ln/>
        </p:spPr>
      </p:pic>
      <p:pic>
        <p:nvPicPr>
          <p:cNvPr id="51206" name="Picture 6" descr="j0294973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089900" y="4800600"/>
            <a:ext cx="1571625" cy="183673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3" name="Rectangle 31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7181850" cy="1143000"/>
          </a:xfrm>
        </p:spPr>
        <p:txBody>
          <a:bodyPr/>
          <a:lstStyle/>
          <a:p>
            <a:pPr algn="ctr"/>
            <a:r>
              <a:rPr lang="ru-RU" sz="3600" b="1">
                <a:solidFill>
                  <a:srgbClr val="660033"/>
                </a:solidFill>
                <a:latin typeface="Comic Sans MS" pitchFamily="66" charset="0"/>
              </a:rPr>
              <a:t>Главные вопросы </a:t>
            </a:r>
            <a:br>
              <a:rPr lang="ru-RU" sz="3600" b="1">
                <a:solidFill>
                  <a:srgbClr val="660033"/>
                </a:solidFill>
                <a:latin typeface="Comic Sans MS" pitchFamily="66" charset="0"/>
              </a:rPr>
            </a:br>
            <a:r>
              <a:rPr lang="ru-RU" sz="3600" b="1">
                <a:solidFill>
                  <a:srgbClr val="660033"/>
                </a:solidFill>
                <a:latin typeface="Comic Sans MS" pitchFamily="66" charset="0"/>
              </a:rPr>
              <a:t>учебного проекта</a:t>
            </a:r>
          </a:p>
        </p:txBody>
      </p:sp>
      <p:graphicFrame>
        <p:nvGraphicFramePr>
          <p:cNvPr id="28778" name="Group 106"/>
          <p:cNvGraphicFramePr>
            <a:graphicFrameLocks noGrp="1"/>
          </p:cNvGraphicFramePr>
          <p:nvPr>
            <p:ph sz="half" idx="1"/>
          </p:nvPr>
        </p:nvGraphicFramePr>
        <p:xfrm>
          <a:off x="495300" y="1828800"/>
          <a:ext cx="8915400" cy="4809744"/>
        </p:xfrm>
        <a:graphic>
          <a:graphicData uri="http://schemas.openxmlformats.org/drawingml/2006/table">
            <a:tbl>
              <a:tblPr/>
              <a:tblGrid>
                <a:gridCol w="2063750"/>
                <a:gridCol w="2476500"/>
                <a:gridCol w="437515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Проблема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«Почему?»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Мотивация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Цель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«Зачем?»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Целеполагание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Задачи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«Что?»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Постановка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Методы и способы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«Как?»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Выбор способов и методов планирования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Результат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«Что получится?»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Ожидаемый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768" name="Picture 96" descr="j0283497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29500" y="533400"/>
            <a:ext cx="1320800" cy="114458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7">
      <a:dk1>
        <a:srgbClr val="0099CC"/>
      </a:dk1>
      <a:lt1>
        <a:srgbClr val="FFFFFF"/>
      </a:lt1>
      <a:dk2>
        <a:srgbClr val="000099"/>
      </a:dk2>
      <a:lt2>
        <a:srgbClr val="FFFFFF"/>
      </a:lt2>
      <a:accent1>
        <a:srgbClr val="0099CC"/>
      </a:accent1>
      <a:accent2>
        <a:srgbClr val="6600FF"/>
      </a:accent2>
      <a:accent3>
        <a:srgbClr val="AAAACA"/>
      </a:accent3>
      <a:accent4>
        <a:srgbClr val="DADADA"/>
      </a:accent4>
      <a:accent5>
        <a:srgbClr val="AACAE2"/>
      </a:accent5>
      <a:accent6>
        <a:srgbClr val="5C00E7"/>
      </a:accent6>
      <a:hlink>
        <a:srgbClr val="FFCC00"/>
      </a:hlink>
      <a:folHlink>
        <a:srgbClr val="00CCFF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oval" w="med" len="med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oval" w="med" len="med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1583</TotalTime>
  <Words>270</Words>
  <Application>Microsoft Office PowerPoint</Application>
  <PresentationFormat>Лист A4 (210x297 мм)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Comic Sans MS</vt:lpstr>
      <vt:lpstr>Квадрант</vt:lpstr>
      <vt:lpstr>Слайд 1</vt:lpstr>
      <vt:lpstr>Преимущества проектного обучения в начальной школе:</vt:lpstr>
      <vt:lpstr>Коррекционные цели:</vt:lpstr>
      <vt:lpstr>Слайд 4</vt:lpstr>
      <vt:lpstr>Слайд 5</vt:lpstr>
      <vt:lpstr>Слайд 6</vt:lpstr>
      <vt:lpstr>Проектная деятельность обеспечивает:</vt:lpstr>
      <vt:lpstr>Главные вопросы  учебного проекта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Людмила</cp:lastModifiedBy>
  <cp:revision>68</cp:revision>
  <cp:lastPrinted>1601-01-01T00:00:00Z</cp:lastPrinted>
  <dcterms:created xsi:type="dcterms:W3CDTF">1601-01-01T00:00:00Z</dcterms:created>
  <dcterms:modified xsi:type="dcterms:W3CDTF">2012-01-24T14:07:43Z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