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2" r:id="rId4"/>
    <p:sldId id="257" r:id="rId5"/>
    <p:sldId id="258" r:id="rId6"/>
    <p:sldId id="265" r:id="rId7"/>
    <p:sldId id="266" r:id="rId8"/>
    <p:sldId id="259" r:id="rId9"/>
    <p:sldId id="260" r:id="rId10"/>
    <p:sldId id="264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629524" cy="4143404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«Средняя  общеобразовательная школа № 35»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Артемовского городского округа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/>
              <a:t>Строка, оборванная пулей…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Лирика поэтов – участников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Великой Отечественной войны.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200" b="1" dirty="0" smtClean="0"/>
              <a:t>Вспомним ВСЕХ поименно…</a:t>
            </a:r>
            <a:br>
              <a:rPr lang="ru-RU" sz="3200" b="1" dirty="0" smtClean="0"/>
            </a:b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643446"/>
            <a:ext cx="3357586" cy="7143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Выполнили: Реунов Никита,        Евтюхов Яков, ученики 7</a:t>
            </a:r>
            <a:r>
              <a:rPr lang="en-US" sz="2000" b="1" dirty="0" smtClean="0">
                <a:solidFill>
                  <a:schemeClr val="tx1"/>
                </a:solidFill>
              </a:rPr>
              <a:t>”</a:t>
            </a:r>
            <a:r>
              <a:rPr lang="ru-RU" sz="2000" b="1" dirty="0" smtClean="0">
                <a:solidFill>
                  <a:schemeClr val="tx1"/>
                </a:solidFill>
              </a:rPr>
              <a:t>А</a:t>
            </a:r>
            <a:r>
              <a:rPr lang="en-US" sz="2000" b="1" dirty="0" smtClean="0">
                <a:solidFill>
                  <a:schemeClr val="tx1"/>
                </a:solidFill>
              </a:rPr>
              <a:t>”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797425"/>
            <a:ext cx="5514975" cy="1584325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4339" name="Picture 4" descr="C:\Documents and Settings\Admin\Рабочий стол\Вечный огон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042988" y="3429000"/>
            <a:ext cx="74898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</a:rPr>
              <a:t>ПРОШЛА ВОЙНА, ПРОШЛА СТРАДА,</a:t>
            </a:r>
          </a:p>
          <a:p>
            <a:r>
              <a:rPr lang="ru-RU" sz="2800" b="1">
                <a:solidFill>
                  <a:srgbClr val="FFFF00"/>
                </a:solidFill>
              </a:rPr>
              <a:t>НО БОЛЬ ВЗЫВАЕТ К ЛЮДЯМ:</a:t>
            </a:r>
          </a:p>
          <a:p>
            <a:r>
              <a:rPr lang="ru-RU" sz="2800" b="1">
                <a:solidFill>
                  <a:srgbClr val="FFFF00"/>
                </a:solidFill>
              </a:rPr>
              <a:t>ДАВАЙТЕ, ЛЮДИ, НИКОГДА</a:t>
            </a:r>
          </a:p>
          <a:p>
            <a:r>
              <a:rPr lang="ru-RU" sz="2800" b="1">
                <a:solidFill>
                  <a:srgbClr val="FFFF00"/>
                </a:solidFill>
              </a:rPr>
              <a:t>ОБ ЭТОМ НЕ ЗАБУДЕМ!</a:t>
            </a:r>
          </a:p>
          <a:p>
            <a:r>
              <a:rPr lang="ru-RU" sz="2800" b="1">
                <a:solidFill>
                  <a:schemeClr val="bg1"/>
                </a:solidFill>
              </a:rPr>
              <a:t>                                      </a:t>
            </a:r>
            <a:r>
              <a:rPr lang="ru-RU" sz="2800" b="1"/>
              <a:t>А.Т.ТВАРДОВСКИЙ</a:t>
            </a:r>
          </a:p>
          <a:p>
            <a:endParaRPr lang="ru-RU" sz="44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7513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71448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                ИНТЕРНЕТ РЕСУРСЫ.   http://www.ivgoradm.ru/vov/geroi/majorov.htm</a:t>
            </a:r>
          </a:p>
          <a:p>
            <a:r>
              <a:rPr lang="en-US" b="1" dirty="0" smtClean="0"/>
              <a:t>lexicon555.com › voina2/bogatkov.html</a:t>
            </a:r>
            <a:endParaRPr lang="ru-RU" b="1" dirty="0" smtClean="0"/>
          </a:p>
          <a:p>
            <a:r>
              <a:rPr lang="en-US" b="1" dirty="0" smtClean="0"/>
              <a:t>http://www.strelna-lib.ru/print.php?type=A&amp;item_id=15</a:t>
            </a:r>
            <a:r>
              <a:rPr lang="ru-RU" b="1" dirty="0" smtClean="0"/>
              <a:t> </a:t>
            </a:r>
          </a:p>
          <a:p>
            <a:r>
              <a:rPr lang="en-US" b="1" dirty="0" smtClean="0"/>
              <a:t>verav.ru › common/message.php…</a:t>
            </a:r>
            <a:endParaRPr lang="ru-RU" b="1" dirty="0" smtClean="0"/>
          </a:p>
          <a:p>
            <a:r>
              <a:rPr lang="en-US" b="1" dirty="0" smtClean="0"/>
              <a:t>history.opck.org › history/</a:t>
            </a:r>
            <a:r>
              <a:rPr lang="en-US" b="1" dirty="0" err="1" smtClean="0"/>
              <a:t>ludi</a:t>
            </a:r>
            <a:r>
              <a:rPr lang="en-US" b="1" dirty="0" smtClean="0"/>
              <a:t>/djalil.php</a:t>
            </a:r>
            <a:endParaRPr lang="ru-RU" b="1" dirty="0" smtClean="0"/>
          </a:p>
          <a:p>
            <a:r>
              <a:rPr lang="en-US" b="1" dirty="0" smtClean="0"/>
              <a:t>http://www.naslednikislavy.ru/news.php?tag=14287&amp;page=6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215238" cy="414340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latin typeface="Arial Narrow" pitchFamily="34" charset="0"/>
              </a:rPr>
              <a:t/>
            </a:r>
            <a:br>
              <a:rPr lang="ru-RU" sz="4000" b="1" dirty="0" smtClean="0">
                <a:latin typeface="Arial Narrow" pitchFamily="34" charset="0"/>
              </a:rPr>
            </a:br>
            <a:r>
              <a:rPr lang="ru-RU" sz="4000" b="1" dirty="0" smtClean="0">
                <a:latin typeface="Arial Narrow" pitchFamily="34" charset="0"/>
              </a:rPr>
              <a:t>Цель </a:t>
            </a:r>
            <a:r>
              <a:rPr lang="ru-RU" sz="4000" b="1" dirty="0" smtClean="0">
                <a:latin typeface="Arial Narrow" pitchFamily="34" charset="0"/>
              </a:rPr>
              <a:t>проекта: </a:t>
            </a:r>
            <a:r>
              <a:rPr lang="ru-RU" b="1" dirty="0" smtClean="0">
                <a:latin typeface="Arial Narrow" pitchFamily="34" charset="0"/>
              </a:rPr>
              <a:t/>
            </a:r>
            <a:br>
              <a:rPr lang="ru-RU" b="1" dirty="0" smtClean="0">
                <a:latin typeface="Arial Narrow" pitchFamily="34" charset="0"/>
              </a:rPr>
            </a:br>
            <a:r>
              <a:rPr lang="ru-RU" sz="3100" b="1" dirty="0" smtClean="0">
                <a:latin typeface="Arial Narrow" pitchFamily="34" charset="0"/>
              </a:rPr>
              <a:t>сохранение поэтического наследия поэтов, погибших в годы Великой Отечественной войны.</a:t>
            </a:r>
            <a:r>
              <a:rPr lang="ru-RU" sz="3200" b="1" dirty="0" smtClean="0">
                <a:latin typeface="Arial Narrow" pitchFamily="34" charset="0"/>
              </a:rPr>
              <a:t/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4000" b="1" dirty="0" smtClean="0">
                <a:latin typeface="Arial Narrow" pitchFamily="34" charset="0"/>
              </a:rPr>
              <a:t>Задачи:</a:t>
            </a:r>
            <a:r>
              <a:rPr lang="ru-RU" sz="3200" b="1" dirty="0" smtClean="0">
                <a:latin typeface="Arial Narrow" pitchFamily="34" charset="0"/>
              </a:rPr>
              <a:t/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100" b="1" dirty="0" smtClean="0">
                <a:latin typeface="Arial Narrow" pitchFamily="34" charset="0"/>
              </a:rPr>
              <a:t>1. найти биографические сведения о поэтах, </a:t>
            </a:r>
            <a:r>
              <a:rPr lang="ru-RU" sz="3100" b="1" dirty="0" smtClean="0">
                <a:latin typeface="Arial Narrow" pitchFamily="34" charset="0"/>
              </a:rPr>
              <a:t>погибших в </a:t>
            </a:r>
            <a:r>
              <a:rPr lang="ru-RU" sz="3100" b="1" dirty="0" smtClean="0">
                <a:latin typeface="Arial Narrow" pitchFamily="34" charset="0"/>
              </a:rPr>
              <a:t>годы войны;</a:t>
            </a:r>
            <a:br>
              <a:rPr lang="ru-RU" sz="3100" b="1" dirty="0" smtClean="0">
                <a:latin typeface="Arial Narrow" pitchFamily="34" charset="0"/>
              </a:rPr>
            </a:br>
            <a:r>
              <a:rPr lang="ru-RU" sz="3100" b="1" dirty="0" smtClean="0">
                <a:latin typeface="Arial Narrow" pitchFamily="34" charset="0"/>
              </a:rPr>
              <a:t>2. познакомиться с стихотворениями </a:t>
            </a:r>
            <a:br>
              <a:rPr lang="ru-RU" sz="3100" b="1" dirty="0" smtClean="0">
                <a:latin typeface="Arial Narrow" pitchFamily="34" charset="0"/>
              </a:rPr>
            </a:br>
            <a:r>
              <a:rPr lang="ru-RU" sz="3100" b="1" dirty="0" smtClean="0">
                <a:latin typeface="Arial Narrow" pitchFamily="34" charset="0"/>
              </a:rPr>
              <a:t>	погибших поэтов. </a:t>
            </a:r>
            <a:br>
              <a:rPr lang="ru-RU" sz="3100" b="1" dirty="0" smtClean="0">
                <a:latin typeface="Arial Narrow" pitchFamily="34" charset="0"/>
              </a:rPr>
            </a:br>
            <a:endParaRPr lang="ru-RU" sz="31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6596087" cy="10429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Священна память о павших…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214422"/>
            <a:ext cx="7678761" cy="4525963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Как мало мы знаем о людях, сражавшихся с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фашистами и павших в борьбе за свободу и независимость нашей Родины. Знаем ли мы, помним ли мы о поэтах, талант которых убила фашистская пуля?.. 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Все молодые, талантливые, 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преданные Родине и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поэзии. Что ни фамилия,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что ни строчка – то молодая,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оборванная  войной жизнь.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Давайте вспомним поэтов,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        чьё творчество навеки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                   оборвала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                          фашистская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                                               пуля.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Arial Narrow" pitchFamily="34" charset="0"/>
              </a:rPr>
              <a:t> </a:t>
            </a:r>
            <a:br>
              <a:rPr lang="ru-RU" sz="2800" b="1" dirty="0" smtClean="0">
                <a:latin typeface="Arial Narrow" pitchFamily="34" charset="0"/>
              </a:rPr>
            </a:br>
            <a:endParaRPr lang="ru-RU" sz="2800" b="1" dirty="0" smtClean="0">
              <a:latin typeface="Arial Narrow" pitchFamily="34" charset="0"/>
            </a:endParaRPr>
          </a:p>
        </p:txBody>
      </p:sp>
      <p:pic>
        <p:nvPicPr>
          <p:cNvPr id="4100" name="pic" descr="1000340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643182"/>
            <a:ext cx="290784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71538" y="571480"/>
            <a:ext cx="3786214" cy="535781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cs typeface="Arial" pitchFamily="34" charset="0"/>
              </a:rPr>
              <a:t/>
            </a:r>
            <a:br>
              <a:rPr lang="ru-RU" sz="9600" b="1" dirty="0" smtClean="0">
                <a:cs typeface="Arial" pitchFamily="34" charset="0"/>
              </a:rPr>
            </a:br>
            <a:r>
              <a:rPr lang="ru-RU" sz="9600" b="1" dirty="0" smtClean="0">
                <a:cs typeface="Arial" pitchFamily="34" charset="0"/>
              </a:rPr>
              <a:t>Александр </a:t>
            </a:r>
            <a:r>
              <a:rPr lang="ru-RU" sz="9600" b="1" dirty="0" smtClean="0">
                <a:cs typeface="Arial" pitchFamily="34" charset="0"/>
              </a:rPr>
              <a:t> </a:t>
            </a:r>
            <a:r>
              <a:rPr lang="ru-RU" sz="9600" b="1" dirty="0" smtClean="0">
                <a:cs typeface="Arial" pitchFamily="34" charset="0"/>
              </a:rPr>
              <a:t>Артемов родился в 1912 году. Начал писать стихи с пятнадцати лет.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cs typeface="Arial" pitchFamily="34" charset="0"/>
              </a:rPr>
              <a:t>В </a:t>
            </a:r>
            <a:r>
              <a:rPr lang="ru-RU" sz="9600" b="1" dirty="0" smtClean="0">
                <a:cs typeface="Arial" pitchFamily="34" charset="0"/>
              </a:rPr>
              <a:t>1940 году </a:t>
            </a:r>
            <a:r>
              <a:rPr lang="ru-RU" sz="9600" b="1" dirty="0" smtClean="0">
                <a:cs typeface="Arial" pitchFamily="34" charset="0"/>
              </a:rPr>
              <a:t>поступил </a:t>
            </a:r>
            <a:r>
              <a:rPr lang="ru-RU" sz="9600" b="1" dirty="0" smtClean="0">
                <a:cs typeface="Arial" pitchFamily="34" charset="0"/>
              </a:rPr>
              <a:t>в Литературный </a:t>
            </a:r>
            <a:r>
              <a:rPr lang="ru-RU" sz="9600" b="1" dirty="0" smtClean="0">
                <a:cs typeface="Arial" pitchFamily="34" charset="0"/>
              </a:rPr>
              <a:t>институт. </a:t>
            </a:r>
            <a:endParaRPr lang="ru-RU" sz="9600" b="1" dirty="0" smtClean="0"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cs typeface="Arial" pitchFamily="34" charset="0"/>
              </a:rPr>
              <a:t>Но </a:t>
            </a:r>
            <a:r>
              <a:rPr lang="ru-RU" sz="9600" b="1" dirty="0" smtClean="0">
                <a:cs typeface="Arial" pitchFamily="34" charset="0"/>
              </a:rPr>
              <a:t>учеба продолжалась недолго. </a:t>
            </a:r>
            <a:r>
              <a:rPr lang="ru-RU" sz="9600" b="1" dirty="0" smtClean="0">
                <a:cs typeface="Arial" pitchFamily="34" charset="0"/>
              </a:rPr>
              <a:t>В </a:t>
            </a:r>
            <a:r>
              <a:rPr lang="ru-RU" sz="9600" b="1" dirty="0" smtClean="0">
                <a:cs typeface="Arial" pitchFamily="34" charset="0"/>
              </a:rPr>
              <a:t>1941 году поэт ушел    </a:t>
            </a:r>
            <a:r>
              <a:rPr lang="ru-RU" sz="9600" b="1" dirty="0" smtClean="0">
                <a:cs typeface="Arial" pitchFamily="34" charset="0"/>
              </a:rPr>
              <a:t>добровольцем </a:t>
            </a:r>
            <a:r>
              <a:rPr lang="ru-RU" sz="9600" b="1" dirty="0" smtClean="0">
                <a:cs typeface="Arial" pitchFamily="34" charset="0"/>
              </a:rPr>
              <a:t>на </a:t>
            </a:r>
            <a:r>
              <a:rPr lang="ru-RU" sz="9600" b="1" dirty="0" smtClean="0">
                <a:cs typeface="Arial" pitchFamily="34" charset="0"/>
              </a:rPr>
              <a:t>  	    фронт и </a:t>
            </a:r>
            <a:r>
              <a:rPr lang="ru-RU" sz="9600" b="1" dirty="0" smtClean="0">
                <a:cs typeface="Arial" pitchFamily="34" charset="0"/>
              </a:rPr>
              <a:t>погиб в </a:t>
            </a:r>
            <a:endParaRPr lang="ru-RU" sz="9600" b="1" dirty="0" smtClean="0"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cs typeface="Arial" pitchFamily="34" charset="0"/>
              </a:rPr>
              <a:t>	    боях </a:t>
            </a:r>
            <a:r>
              <a:rPr lang="ru-RU" sz="9600" b="1" dirty="0" smtClean="0">
                <a:cs typeface="Arial" pitchFamily="34" charset="0"/>
              </a:rPr>
              <a:t>за Родину 	</a:t>
            </a:r>
            <a:r>
              <a:rPr lang="ru-RU" sz="9600" b="1" dirty="0" smtClean="0">
                <a:cs typeface="Arial" pitchFamily="34" charset="0"/>
              </a:rPr>
              <a:t>    в </a:t>
            </a:r>
            <a:r>
              <a:rPr lang="ru-RU" sz="9600" b="1" dirty="0" smtClean="0">
                <a:cs typeface="Arial" pitchFamily="34" charset="0"/>
              </a:rPr>
              <a:t>1942 году.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0" y="500042"/>
            <a:ext cx="8143875" cy="7921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Александр Артемов</a:t>
            </a:r>
          </a:p>
          <a:p>
            <a:endParaRPr lang="ru-RU" dirty="0"/>
          </a:p>
        </p:txBody>
      </p:sp>
      <p:pic>
        <p:nvPicPr>
          <p:cNvPr id="5" name="Рисунок 4" descr="img3499657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428736"/>
            <a:ext cx="35719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1071538" y="571480"/>
            <a:ext cx="3500463" cy="5643581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800" b="1" dirty="0" smtClean="0">
                <a:latin typeface="Arial Narrow" pitchFamily="34" charset="0"/>
              </a:rPr>
              <a:t>Походным порядком идут корабли,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Встречая рассветные зори,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И круглые сутки несут патрули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Дозорную службу на море.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За мыс Поворотный до мыса Дежнев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На север идти нам в тумане.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Для наших судов быстроходных не нов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Охранный поход в океане.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Но в годы былые здесь шли наугад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Корветы в далекое плаванье,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Здесь, тихо качаясь, спускался фрегат</a:t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dirty="0" smtClean="0">
                <a:latin typeface="Arial Narrow" pitchFamily="34" charset="0"/>
              </a:rPr>
              <a:t>На дно Императорской гавани.</a:t>
            </a:r>
            <a:br>
              <a:rPr lang="ru-RU" sz="1800" b="1" dirty="0" smtClean="0">
                <a:latin typeface="Arial Narrow" pitchFamily="34" charset="0"/>
              </a:rPr>
            </a:br>
            <a:endParaRPr lang="ru-RU" sz="1800" dirty="0">
              <a:latin typeface="Arial Narrow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4643439" y="571480"/>
            <a:ext cx="3786213" cy="592933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Шли наши отцы по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высоким огням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Созвездий дорогою млечной,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Они оставляли моря эти нам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Во власть и наследство навечно.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И нашим судам по заливу одним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В походы идти на рассвете.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Путями отцов мы идем, и по ним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Суда поведут наши дети.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Летит за кормой одинокий баклан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И стаи проносятся чаек.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Идут корабли в голубой океан,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Зарю молодую встречая.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Мы знаем дорогу и ночью и днем,</a:t>
            </a:r>
            <a:endParaRPr lang="ru-RU" sz="1800" b="1" dirty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Наш компас проверен отцами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Мы древним путем в океане идем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Путем, завоеванным нами.</a:t>
            </a:r>
            <a:endParaRPr lang="ru-RU" sz="1800" dirty="0" smtClean="0">
              <a:latin typeface="Arial Narrow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/>
              <a:t>Александр Артемов</a:t>
            </a:r>
          </a:p>
          <a:p>
            <a:pPr marL="0" indent="0" algn="ctr">
              <a:spcBef>
                <a:spcPts val="0"/>
              </a:spcBef>
            </a:pPr>
            <a:endParaRPr lang="ru-RU" sz="1800" dirty="0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0"/>
            <a:ext cx="29289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ДОРОГА ОТЦОВ</a:t>
            </a:r>
            <a:br>
              <a:rPr lang="ru-RU" sz="2800" b="1" dirty="0" smtClean="0">
                <a:latin typeface="Arial Narrow" pitchFamily="34" charset="0"/>
              </a:rPr>
            </a:b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0"/>
            <a:ext cx="614366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Муса Джалиль (1906 - 1944)</a:t>
            </a:r>
          </a:p>
        </p:txBody>
      </p:sp>
      <p:sp>
        <p:nvSpPr>
          <p:cNvPr id="11268" name="Содержимое 3"/>
          <p:cNvSpPr>
            <a:spLocks noGrp="1"/>
          </p:cNvSpPr>
          <p:nvPr>
            <p:ph sz="half" idx="4294967295"/>
          </p:nvPr>
        </p:nvSpPr>
        <p:spPr>
          <a:xfrm>
            <a:off x="1071538" y="1000108"/>
            <a:ext cx="7215238" cy="485778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600" b="1" dirty="0" smtClean="0">
                <a:latin typeface="Arial Narrow" pitchFamily="34" charset="0"/>
              </a:rPr>
              <a:t>   </a:t>
            </a:r>
            <a:r>
              <a:rPr lang="ru-RU" sz="2400" b="1" dirty="0" smtClean="0">
                <a:latin typeface="Arial Narrow" pitchFamily="34" charset="0"/>
              </a:rPr>
              <a:t>Родился </a:t>
            </a:r>
            <a:r>
              <a:rPr lang="ru-RU" sz="2400" b="1" dirty="0" smtClean="0">
                <a:latin typeface="Arial Narrow" pitchFamily="34" charset="0"/>
              </a:rPr>
              <a:t>2 </a:t>
            </a:r>
            <a:r>
              <a:rPr lang="ru-RU" sz="2400" b="1" dirty="0" smtClean="0">
                <a:latin typeface="Arial Narrow" pitchFamily="34" charset="0"/>
              </a:rPr>
              <a:t>февраля 1906 года в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в татарской семье. </a:t>
            </a:r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ru-RU" sz="2400" b="1" dirty="0" smtClean="0">
                <a:latin typeface="Arial Narrow" pitchFamily="34" charset="0"/>
              </a:rPr>
              <a:t>У</a:t>
            </a:r>
            <a:r>
              <a:rPr lang="ru-RU" sz="2400" b="1" dirty="0" smtClean="0">
                <a:latin typeface="Arial Narrow" pitchFamily="34" charset="0"/>
              </a:rPr>
              <a:t>чился в МГУ на </a:t>
            </a:r>
            <a:r>
              <a:rPr lang="ru-RU" sz="2400" b="1" dirty="0" smtClean="0">
                <a:latin typeface="Arial Narrow" pitchFamily="34" charset="0"/>
              </a:rPr>
              <a:t>литературном отделении. </a:t>
            </a:r>
            <a:endParaRPr lang="ru-RU" sz="24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В </a:t>
            </a:r>
            <a:r>
              <a:rPr lang="ru-RU" sz="2400" b="1" dirty="0" smtClean="0">
                <a:latin typeface="Arial Narrow" pitchFamily="34" charset="0"/>
              </a:rPr>
              <a:t>1941 году ушел на фронт, где не только воевал, а еще был </a:t>
            </a:r>
            <a:r>
              <a:rPr lang="ru-RU" sz="2400" b="1" dirty="0" smtClean="0">
                <a:latin typeface="Arial Narrow" pitchFamily="34" charset="0"/>
              </a:rPr>
              <a:t>и военным корреспондентом</a:t>
            </a:r>
            <a:r>
              <a:rPr lang="ru-RU" sz="2400" b="1" dirty="0" smtClean="0">
                <a:latin typeface="Arial Narrow" pitchFamily="34" charset="0"/>
              </a:rPr>
              <a:t>. После </a:t>
            </a:r>
            <a:endParaRPr lang="ru-RU" sz="24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попадания </a:t>
            </a:r>
            <a:r>
              <a:rPr lang="ru-RU" sz="2400" b="1" dirty="0" smtClean="0">
                <a:latin typeface="Arial Narrow" pitchFamily="34" charset="0"/>
              </a:rPr>
              <a:t>в </a:t>
            </a:r>
            <a:r>
              <a:rPr lang="ru-RU" sz="2400" b="1" dirty="0" smtClean="0">
                <a:latin typeface="Arial Narrow" pitchFamily="34" charset="0"/>
              </a:rPr>
              <a:t>плен </a:t>
            </a:r>
            <a:r>
              <a:rPr lang="ru-RU" sz="2400" b="1" dirty="0" smtClean="0">
                <a:latin typeface="Arial Narrow" pitchFamily="34" charset="0"/>
              </a:rPr>
              <a:t>в 1942 году, находился </a:t>
            </a:r>
            <a:endParaRPr lang="ru-RU" sz="24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в концлагере </a:t>
            </a:r>
            <a:r>
              <a:rPr lang="ru-RU" sz="2400" b="1" dirty="0" smtClean="0">
                <a:latin typeface="Arial Narrow" pitchFamily="34" charset="0"/>
              </a:rPr>
              <a:t>Шпандау, где организовал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подпольную организацию, которая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помогала пленным совершать </a:t>
            </a:r>
            <a:r>
              <a:rPr lang="ru-RU" sz="2400" b="1" dirty="0" smtClean="0">
                <a:latin typeface="Arial Narrow" pitchFamily="34" charset="0"/>
              </a:rPr>
              <a:t>побеги.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Там он </a:t>
            </a:r>
            <a:r>
              <a:rPr lang="ru-RU" sz="2400" b="1" dirty="0" smtClean="0">
                <a:latin typeface="Arial Narrow" pitchFamily="34" charset="0"/>
              </a:rPr>
              <a:t>написал целую серию </a:t>
            </a:r>
            <a:endParaRPr lang="ru-RU" sz="24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стихотворений</a:t>
            </a:r>
            <a:r>
              <a:rPr lang="ru-RU" sz="2400" b="1" dirty="0" smtClean="0">
                <a:latin typeface="Arial Narrow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           За </a:t>
            </a:r>
            <a:r>
              <a:rPr lang="ru-RU" sz="2400" b="1" dirty="0" smtClean="0">
                <a:latin typeface="Arial Narrow" pitchFamily="34" charset="0"/>
              </a:rPr>
              <a:t>работу в подпольной группе был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                    казнен </a:t>
            </a:r>
            <a:r>
              <a:rPr lang="ru-RU" sz="2400" b="1" dirty="0" smtClean="0">
                <a:latin typeface="Arial Narrow" pitchFamily="34" charset="0"/>
              </a:rPr>
              <a:t>в Берлине 25 августа </a:t>
            </a:r>
            <a:endParaRPr lang="ru-RU" sz="24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ru-RU" sz="2400" b="1" dirty="0" smtClean="0">
                <a:latin typeface="Arial Narrow" pitchFamily="34" charset="0"/>
              </a:rPr>
              <a:t>                     </a:t>
            </a:r>
            <a:r>
              <a:rPr lang="ru-RU" sz="2400" b="1" dirty="0" smtClean="0">
                <a:latin typeface="Arial Narrow" pitchFamily="34" charset="0"/>
              </a:rPr>
              <a:t>1944 </a:t>
            </a:r>
            <a:r>
              <a:rPr lang="ru-RU" sz="2400" b="1" dirty="0" smtClean="0">
                <a:latin typeface="Arial Narrow" pitchFamily="34" charset="0"/>
              </a:rPr>
              <a:t>года. </a:t>
            </a:r>
            <a:r>
              <a:rPr lang="ru-RU" sz="2400" b="1" dirty="0" smtClean="0">
                <a:latin typeface="Arial Narrow" pitchFamily="34" charset="0"/>
              </a:rPr>
              <a:t>В </a:t>
            </a:r>
            <a:r>
              <a:rPr lang="ru-RU" sz="2400" b="1" dirty="0" smtClean="0">
                <a:latin typeface="Arial Narrow" pitchFamily="34" charset="0"/>
              </a:rPr>
              <a:t>1956 году </a:t>
            </a:r>
            <a:endParaRPr lang="ru-RU" sz="24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ru-RU" sz="2400" b="1" dirty="0" smtClean="0">
                <a:latin typeface="Arial Narrow" pitchFamily="34" charset="0"/>
              </a:rPr>
              <a:t>                      </a:t>
            </a:r>
            <a:r>
              <a:rPr lang="ru-RU" sz="2400" b="1" dirty="0" smtClean="0">
                <a:latin typeface="Arial Narrow" pitchFamily="34" charset="0"/>
              </a:rPr>
              <a:t>писателя </a:t>
            </a:r>
            <a:r>
              <a:rPr lang="ru-RU" sz="2400" b="1" dirty="0" smtClean="0">
                <a:latin typeface="Arial Narrow" pitchFamily="34" charset="0"/>
              </a:rPr>
              <a:t>и активиста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                      назвали </a:t>
            </a:r>
            <a:r>
              <a:rPr lang="ru-RU" sz="2400" b="1" dirty="0" smtClean="0">
                <a:latin typeface="Arial Narrow" pitchFamily="34" charset="0"/>
              </a:rPr>
              <a:t>Героем </a:t>
            </a:r>
            <a:endParaRPr lang="ru-RU" sz="24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ru-RU" sz="2400" b="1" dirty="0" smtClean="0">
                <a:latin typeface="Arial Narrow" pitchFamily="34" charset="0"/>
              </a:rPr>
              <a:t>                      Советского Союза</a:t>
            </a:r>
            <a:r>
              <a:rPr lang="ru-RU" sz="2400" b="1" dirty="0" smtClean="0">
                <a:latin typeface="Arial Narrow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endParaRPr lang="ru-RU" dirty="0" smtClean="0"/>
          </a:p>
        </p:txBody>
      </p:sp>
      <p:pic>
        <p:nvPicPr>
          <p:cNvPr id="11269" name="Picture 2" descr="C:\Documents and Settings\Admin\Рабочий стол\Муса Джали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35134"/>
            <a:ext cx="2930483" cy="374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000232" y="0"/>
            <a:ext cx="3151189" cy="785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>След</a:t>
            </a:r>
          </a:p>
        </p:txBody>
      </p:sp>
      <p:sp>
        <p:nvSpPr>
          <p:cNvPr id="13315" name="Содержимое 5"/>
          <p:cNvSpPr>
            <a:spLocks noGrp="1"/>
          </p:cNvSpPr>
          <p:nvPr>
            <p:ph idx="4294967295"/>
          </p:nvPr>
        </p:nvSpPr>
        <p:spPr>
          <a:xfrm>
            <a:off x="1142976" y="642918"/>
            <a:ext cx="3467100" cy="585311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Пламя жадно полыхает.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Сожжено дотла село.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Детский трупик у дороги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Черным пеплом занесло.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И солдат глядит, и скупо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Катится его слеза,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Поднял девочку, целует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Несмотрящие глаза.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endParaRPr lang="ru-RU" sz="20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Вот он выпрямился тихо,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Тронул орден на груди,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Стиснул зубы: -- Ладно, сволочь!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Все припомним, погоди!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endParaRPr lang="ru-RU" sz="20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И по следу крови детской,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Сквозь туманы и снега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Он уносит гнев народа,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ru-RU" sz="2000" b="1" dirty="0" smtClean="0"/>
              <a:t>Он спешит догнать врага. </a:t>
            </a:r>
          </a:p>
          <a:p>
            <a:pPr>
              <a:buFont typeface="Arial" charset="0"/>
              <a:buNone/>
            </a:pPr>
            <a:r>
              <a:rPr lang="ru-RU" sz="1600" b="1" i="1" dirty="0" smtClean="0"/>
              <a:t>1942</a:t>
            </a:r>
            <a:r>
              <a:rPr lang="ru-RU" sz="1600" b="1" dirty="0" smtClean="0"/>
              <a:t> </a:t>
            </a:r>
          </a:p>
        </p:txBody>
      </p:sp>
      <p:pic>
        <p:nvPicPr>
          <p:cNvPr id="13317" name="Picture 2" descr="C:\Documents and Settings\Admin\Рабочий стол\spasde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928802"/>
            <a:ext cx="4540247" cy="390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857752" y="642918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Муса Джалиль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142976" y="1000108"/>
            <a:ext cx="4000528" cy="521497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Arial Narrow" pitchFamily="34" charset="0"/>
              </a:rPr>
              <a:t>      Родился в </a:t>
            </a:r>
            <a:r>
              <a:rPr lang="ru-RU" sz="8000" b="1" dirty="0" err="1" smtClean="0">
                <a:latin typeface="Arial Narrow" pitchFamily="34" charset="0"/>
              </a:rPr>
              <a:t>Симбирской</a:t>
            </a:r>
            <a:r>
              <a:rPr lang="ru-RU" sz="8000" b="1" dirty="0" smtClean="0">
                <a:latin typeface="Arial Narrow" pitchFamily="34" charset="0"/>
              </a:rPr>
              <a:t> </a:t>
            </a:r>
            <a:r>
              <a:rPr lang="ru-RU" sz="8000" b="1" dirty="0" smtClean="0">
                <a:latin typeface="Arial Narrow" pitchFamily="34" charset="0"/>
              </a:rPr>
              <a:t>губернии в крестьянской семье.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Arial Narrow" pitchFamily="34" charset="0"/>
              </a:rPr>
              <a:t>      В 1937 году поступил на исторический факультет Московского университета. </a:t>
            </a:r>
            <a:endParaRPr lang="ru-RU" sz="80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Arial Narrow" pitchFamily="34" charset="0"/>
              </a:rPr>
              <a:t>С </a:t>
            </a:r>
            <a:r>
              <a:rPr lang="ru-RU" sz="8000" b="1" dirty="0" smtClean="0">
                <a:latin typeface="Arial Narrow" pitchFamily="34" charset="0"/>
              </a:rPr>
              <a:t>1939 года одновременно учился </a:t>
            </a:r>
            <a:endParaRPr lang="ru-RU" sz="80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Arial Narrow" pitchFamily="34" charset="0"/>
              </a:rPr>
              <a:t>в </a:t>
            </a:r>
            <a:r>
              <a:rPr lang="ru-RU" sz="8000" b="1" dirty="0" smtClean="0">
                <a:latin typeface="Arial Narrow" pitchFamily="34" charset="0"/>
              </a:rPr>
              <a:t>Литературном </a:t>
            </a:r>
            <a:r>
              <a:rPr lang="ru-RU" sz="8000" b="1" dirty="0" smtClean="0">
                <a:latin typeface="Arial Narrow" pitchFamily="34" charset="0"/>
              </a:rPr>
              <a:t>институте.</a:t>
            </a:r>
            <a:endParaRPr lang="ru-RU" sz="8000" b="1" dirty="0" smtClean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Arial Narrow" pitchFamily="34" charset="0"/>
              </a:rPr>
              <a:t>      В октябре 1941года ушел добровольно на фронт. Был политруком пулеметной роты. </a:t>
            </a:r>
            <a:r>
              <a:rPr lang="ru-RU" sz="8000" b="1" dirty="0" smtClean="0">
                <a:latin typeface="Arial Narrow" pitchFamily="34" charset="0"/>
              </a:rPr>
              <a:t>  Погиб </a:t>
            </a:r>
            <a:r>
              <a:rPr lang="ru-RU" sz="8000" b="1" dirty="0" smtClean="0">
                <a:latin typeface="Arial Narrow" pitchFamily="34" charset="0"/>
              </a:rPr>
              <a:t>на фронте под Смоленском. </a:t>
            </a:r>
            <a:r>
              <a:rPr lang="ru-RU" sz="8000" b="1" dirty="0" smtClean="0">
                <a:latin typeface="Arial Narrow" pitchFamily="34" charset="0"/>
              </a:rPr>
              <a:t>    	   Похоронен </a:t>
            </a:r>
            <a:r>
              <a:rPr lang="ru-RU" sz="8000" b="1" dirty="0" smtClean="0">
                <a:latin typeface="Arial Narrow" pitchFamily="34" charset="0"/>
              </a:rPr>
              <a:t>в братской </a:t>
            </a:r>
            <a:r>
              <a:rPr lang="ru-RU" sz="8000" b="1" dirty="0" smtClean="0">
                <a:latin typeface="Arial Narrow" pitchFamily="34" charset="0"/>
              </a:rPr>
              <a:t>          	   могиле </a:t>
            </a:r>
            <a:r>
              <a:rPr lang="ru-RU" sz="8000" b="1" dirty="0" smtClean="0">
                <a:latin typeface="Arial Narrow" pitchFamily="34" charset="0"/>
              </a:rPr>
              <a:t>в </a:t>
            </a:r>
            <a:r>
              <a:rPr lang="ru-RU" sz="8000" b="1" dirty="0" smtClean="0">
                <a:latin typeface="Arial Narrow" pitchFamily="34" charset="0"/>
              </a:rPr>
              <a:t>селе Карманово    	      Смоленской области</a:t>
            </a:r>
            <a:r>
              <a:rPr lang="ru-RU" sz="7200" dirty="0" smtClean="0"/>
              <a:t>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1214414" y="428604"/>
            <a:ext cx="5857916" cy="78584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12300" dirty="0" smtClean="0"/>
              <a:t>Николай Майоров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5214942" y="1500174"/>
            <a:ext cx="3635116" cy="435771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214546" y="785794"/>
            <a:ext cx="547617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                               ***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Нам не дано спокойно сгнить в могиле –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Лежать навытяжку и приоткрыв гробы,-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Мы слышим гром предутренней пальбы,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Призыв охрипшей полковой трубы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 больших дорог, которыми ходили 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Мы все уставы знаем наизусть.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Что гибель нам ? Мы даже смерти выше 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 могилах мы построились в отряд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И ждем приказа нового. И пусть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Не думают , что мертвые не слышат 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Когда о них потомки говорят.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0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Николай Майоров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305</TotalTime>
  <Words>511</Words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общеобразовательное учреждение «Средняя  общеобразовательная школа № 35»  Артемовского городского округа  Строка, оборванная пулей…  Лирика поэтов – участников  Великой Отечественной войны.  Вспомним ВСЕХ поименно… </vt:lpstr>
      <vt:lpstr> Цель проекта:  сохранение поэтического наследия поэтов, погибших в годы Великой Отечественной войны. Задачи: 1. найти биографические сведения о поэтах, погибших в годы войны; 2. познакомиться с стихотворениями   погибших поэтов.  </vt:lpstr>
      <vt:lpstr> Священна память о павших…</vt:lpstr>
      <vt:lpstr>Слайд 4</vt:lpstr>
      <vt:lpstr>Слайд 5</vt:lpstr>
      <vt:lpstr> Муса Джалиль (1906 - 1944)</vt:lpstr>
      <vt:lpstr>След</vt:lpstr>
      <vt:lpstr>Слайд 8</vt:lpstr>
      <vt:lpstr>Слайд 9</vt:lpstr>
      <vt:lpstr>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 Строка оборванная пулей.</dc:title>
  <cp:lastModifiedBy>Комп1</cp:lastModifiedBy>
  <cp:revision>56</cp:revision>
  <dcterms:modified xsi:type="dcterms:W3CDTF">2015-04-15T05:49:20Z</dcterms:modified>
</cp:coreProperties>
</file>