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  <a:srgbClr val="009ED6"/>
    <a:srgbClr val="91177A"/>
    <a:srgbClr val="5C0852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332EDD-12F6-4D4B-B976-0F8117917C5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AB6554-8274-435E-8557-3B6A71F5E8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8640"/>
            <a:ext cx="3168352" cy="3583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2160240"/>
          </a:xfrm>
        </p:spPr>
        <p:txBody>
          <a:bodyPr>
            <a:no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Синдром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выгорания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924944"/>
            <a:ext cx="7632848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2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формируется 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фоне постоянного </a:t>
            </a:r>
            <a:endParaRPr lang="ru-RU" sz="2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стресса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Он ведет к истощению личностных и эмоционально-энергетических ресурсов организма работника. Такая проблема возникает из-за того, что накопившиеся отрицательные эмоции не находят выхода. Такому человеку просто необходима некоторая разрядка, которая позволит «выпустить пар». </a:t>
            </a:r>
            <a:endParaRPr lang="ru-RU" sz="23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20888"/>
            <a:ext cx="3175000" cy="3446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728192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профессионального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выгорания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могут быть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самые разные: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5"/>
          <p:cNvSpPr>
            <a:spLocks noGrp="1"/>
          </p:cNvSpPr>
          <p:nvPr>
            <p:ph sz="half" idx="2"/>
          </p:nvPr>
        </p:nvSpPr>
        <p:spPr>
          <a:xfrm>
            <a:off x="611560" y="1988840"/>
            <a:ext cx="5400600" cy="4392488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Ощущение, что вы имеете мало контроля над вашей работой, или не имеете его вообще.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Отсутствие признания или награды за хорошую работу.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Неясная или чрезмерная требовательность к работе.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Монотонная или слишком лёгкая работа.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в хаотичной или чрезмерно давящей среде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692696"/>
            <a:ext cx="2304256" cy="3960439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438333"/>
              </p:ext>
            </p:extLst>
          </p:nvPr>
        </p:nvGraphicFramePr>
        <p:xfrm>
          <a:off x="251520" y="188642"/>
          <a:ext cx="5112568" cy="6424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857"/>
                <a:gridCol w="905991"/>
                <a:gridCol w="833297"/>
                <a:gridCol w="833297"/>
                <a:gridCol w="815126"/>
              </a:tblGrid>
              <a:tr h="873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Анкета для оценки синдрома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выгорания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Почти никогда</a:t>
                      </a:r>
                    </a:p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баллов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балл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</a:t>
                      </a:r>
                    </a:p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балла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Почти всегда</a:t>
                      </a:r>
                    </a:p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балла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 anchor="ctr"/>
                </a:tc>
              </a:tr>
              <a:tr h="693891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Я чувствую себя эмоционально опустошенным к концу рабочего дня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99" marR="34899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52041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Я плохо засыпаю из-за переживаний, связанных с работой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693891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Эмоциональная нагрузка на работе слишком велика для меня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52041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После рабочего дня я могу срываться на своих близких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52041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Я чувствую, что мои нервы натянуты до предела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867364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Мне сложно снять эмоциональное напряжение, возникающее у меня после рабочего дня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52041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Моя работа плохо влияет на мое здоровье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52041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После рабочего дня у меня уже ни на что не остается сил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99" marR="34899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  <a:tr h="693891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Я чувствую себя перегруженным проблемами других людей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899" marR="34899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1268760"/>
            <a:ext cx="3384376" cy="2664296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Инструкция: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Ответьте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пожалуйста, на вопросы, представленные ниже.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Суммируйте ответы, которые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считаете наиболее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подходящими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себя.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67744" y="4005064"/>
            <a:ext cx="4824536" cy="2376264"/>
          </a:xfrm>
        </p:spPr>
        <p:txBody>
          <a:bodyPr>
            <a:noAutofit/>
          </a:bodyPr>
          <a:lstStyle/>
          <a:p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Интерпретация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результатов:</a:t>
            </a:r>
          </a:p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суммарный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 –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3-х баллов –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низкий показатель;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3-12 баллов - средний показатель;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выше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— высокий показатель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выгорания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80728"/>
            <a:ext cx="3600400" cy="1800200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24744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синдрома профессионального выгорания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3528392" cy="475252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стадия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данного синдрома характеризуется забываниями каких-либо деталей и мелочей. Это может проявляться так: вы постоянно забываете, внесли ли нужную запись в какой-то документ, задали ли запланированный вопрос, получили ли вы должный ответ и прочее. 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  <a:p>
            <a:pPr>
              <a:buFont typeface="Wingdings" pitchFamily="2" charset="2"/>
              <a:buChar char="§"/>
            </a:pPr>
            <a:r>
              <a:rPr lang="ru-RU" sz="15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15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1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характеризуется полнейшим личностным выгоранием, сопровождаемым потерей всякого интереса к работе и жизни. Человеку свойственно эмоциональное безразличие, ощущение беспрерывного упадка сил и потеря остроты мышления. Такие люди стремятся к уединению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95936" y="2780928"/>
            <a:ext cx="4680520" cy="374441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этап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синдрома профессионального выгорания характеризуется значительной потерей интереса к работе и к общению, как с коллегами, так и с членами семьи. Особенно человек не желает каким-либо образом контактировать с теми, с кем приходится сталкиваться по роду своей деятельности. Это может быть начальство, клиенты и т.п. У такого специалиста часто может возникать ощущение в духе «неделя длится невыносимо долго», «четверг кажется пятницей» и прочих. К концу рабочей недели у такого человека наступает апатия, и проявляются соматические симптомы, такие как отсутствие сил, недостаток энергии, головные боли по вечерам и «мертвый» сон без сновидений. Такие люди склонны к простудным заболеваниям и проявляют повышенную раздражительность.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00808"/>
            <a:ext cx="2880320" cy="4032448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840760" cy="158417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лечить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профессионального выгорания: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5489136" cy="468052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Разберитесь в первую очередь с самим собой. Задумайтесь не только о своих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целях жизни 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будущем, а поразмыслите над тем, что вы делаете в данный момент, и к чему вас это приведет.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Постарайтесь проанализировать свою работу со стороны. Посмотрите на ситуацию под другим углом. Мыслите более глобально, рассуждая о том, что вы делаете и для чего.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Уход в смежную область может стать отличным выходом из ситуации, когда вы чувствуете, что изжили себя на старом рабочем месте. Этот принцип еще называют горизонтальной карьерой.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Используйте ваши постоянные обязанности для достижения глобальных значимых для вас целей.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Оставаясь на своем рабочем месте, постарайтесь освоить то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ранее казалось вам проблемой. Не стоит концентрировать все усилия на том, что вы и так знаете досконально. Таким способом вы сможете разжечь интерес к своей профессии, сделав ее отличным инструментом для саморазвития.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0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4704"/>
            <a:ext cx="3960440" cy="5256584"/>
          </a:xfrm>
          <a:effectLst>
            <a:softEdge rad="889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4536504" cy="554461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Задорной маленькою феей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Наверно ты была когда- то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Свивала нежности запреты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листочки алого заката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Рисуя маленькою ручкой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Замысловатые узоры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небе гладко выводила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Следы палящего восхода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Даря игривые смешинки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Забытой сказке улыбалась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тихо глазки закрывала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Лишь ножка облачка касалась</a:t>
            </a:r>
            <a:br>
              <a:rPr lang="ru-RU" sz="2400" b="1" i="1" dirty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8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9E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600" i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Медведева </a:t>
            </a:r>
            <a:r>
              <a:rPr lang="ru-RU" sz="1600" i="1" dirty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Нина</a:t>
            </a:r>
            <a:r>
              <a:rPr lang="ru-RU" sz="2400" i="1" dirty="0">
                <a:solidFill>
                  <a:srgbClr val="009ED6"/>
                </a:solidFill>
              </a:rPr>
              <a:t/>
            </a:r>
            <a:br>
              <a:rPr lang="ru-RU" sz="2400" i="1" dirty="0">
                <a:solidFill>
                  <a:srgbClr val="009ED6"/>
                </a:solidFill>
              </a:rPr>
            </a:br>
            <a:endParaRPr lang="ru-RU" sz="2400" b="1" i="1" dirty="0">
              <a:solidFill>
                <a:srgbClr val="009ED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489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Синдром профессионального  выгорания </vt:lpstr>
      <vt:lpstr>Причины профессионального  выгорания могут быть  самые разные: </vt:lpstr>
      <vt:lpstr>Инструкция:  Ответьте, пожалуйста, на вопросы, представленные ниже.  Суммируйте ответы, которые Вы считаете наиболее подходящими для себя. </vt:lpstr>
      <vt:lpstr>Стадии синдрома профессионального выгорания</vt:lpstr>
      <vt:lpstr>Как лечить синдром профессионального выгорания: </vt:lpstr>
      <vt:lpstr>Задорной маленькою феей Наверно ты была когда- то Свивала нежности запреты В листочки алого заката Рисуя маленькою ручкой Замысловатые узоры На небе гладко выводила Следы палящего восхода Даря игривые смешинки Забытой сказке улыбалась И тихо глазки закрывала Лишь ножка облачка касалась                                 Медведева Нина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профессионального  выгорания</dc:title>
  <dc:creator>Ирина</dc:creator>
  <cp:lastModifiedBy>Ирина</cp:lastModifiedBy>
  <cp:revision>6</cp:revision>
  <dcterms:created xsi:type="dcterms:W3CDTF">2014-03-30T15:41:55Z</dcterms:created>
  <dcterms:modified xsi:type="dcterms:W3CDTF">2014-03-30T16:43:18Z</dcterms:modified>
</cp:coreProperties>
</file>