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24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8" r:id="rId9"/>
    <p:sldId id="267" r:id="rId10"/>
    <p:sldId id="265" r:id="rId11"/>
    <p:sldId id="266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9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50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FB97C2-A246-4481-B600-801396CC705C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785A1B-FCA9-4898-B612-ED275E257D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178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785A1B-FCA9-4898-B612-ED275E257D83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3617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785A1B-FCA9-4898-B612-ED275E257D83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114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0A05F-31C2-478C-B089-DC22960B2808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1FB5C-9610-4F6A-9FA7-ABA07E7FD5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0A05F-31C2-478C-B089-DC22960B2808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1FB5C-9610-4F6A-9FA7-ABA07E7FD5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0A05F-31C2-478C-B089-DC22960B2808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1FB5C-9610-4F6A-9FA7-ABA07E7FD5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0A05F-31C2-478C-B089-DC22960B2808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1FB5C-9610-4F6A-9FA7-ABA07E7FD5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0A05F-31C2-478C-B089-DC22960B2808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1FB5C-9610-4F6A-9FA7-ABA07E7FD5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0A05F-31C2-478C-B089-DC22960B2808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1FB5C-9610-4F6A-9FA7-ABA07E7FD5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0A05F-31C2-478C-B089-DC22960B2808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1FB5C-9610-4F6A-9FA7-ABA07E7FD5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0A05F-31C2-478C-B089-DC22960B2808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1FB5C-9610-4F6A-9FA7-ABA07E7FD5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0A05F-31C2-478C-B089-DC22960B2808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1FB5C-9610-4F6A-9FA7-ABA07E7FD5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0A05F-31C2-478C-B089-DC22960B2808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1FB5C-9610-4F6A-9FA7-ABA07E7FD5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0A05F-31C2-478C-B089-DC22960B2808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2F1FB5C-9610-4F6A-9FA7-ABA07E7FD5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920A05F-31C2-478C-B089-DC22960B2808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2F1FB5C-9610-4F6A-9FA7-ABA07E7FD50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642918"/>
            <a:ext cx="8229600" cy="450059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Пересказ как средство формирования связной речи у  детей старшего дошкольного возраста с общим недоразвитием речи.</a:t>
            </a:r>
            <a:endParaRPr lang="ru-RU" sz="32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683568" y="5301208"/>
            <a:ext cx="7704528" cy="1224136"/>
          </a:xfrm>
        </p:spPr>
        <p:txBody>
          <a:bodyPr>
            <a:normAutofit/>
          </a:bodyPr>
          <a:lstStyle/>
          <a:p>
            <a:r>
              <a:rPr lang="ru-RU" dirty="0" smtClean="0"/>
              <a:t>Воспитатель 1 квалификационной категории    		Пахомова Н.В.	</a:t>
            </a: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Виды зрительной опоры</a:t>
            </a:r>
            <a:endParaRPr lang="ru-RU" sz="4000" dirty="0"/>
          </a:p>
        </p:txBody>
      </p:sp>
      <p:pic>
        <p:nvPicPr>
          <p:cNvPr id="2050" name="Picture 2" descr="D:\IMG_201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2036618" y="3216527"/>
            <a:ext cx="5070764" cy="3212869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00034" y="928670"/>
            <a:ext cx="8215370" cy="1785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/>
              <a:t>3. Пересказ рассказа с наглядной опорой в виде серии сюжетных картин. Наглядность представлена предметами, объектами и действиями с ними, изображенными на  сюжетных картинах</a:t>
            </a:r>
            <a:r>
              <a:rPr lang="en-US" dirty="0" smtClean="0"/>
              <a:t>;</a:t>
            </a:r>
            <a:r>
              <a:rPr lang="ru-RU" dirty="0" smtClean="0"/>
              <a:t> их последовательность служит одновременно планом высказывания.</a:t>
            </a:r>
            <a:endParaRPr lang="ru-RU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642942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Виды зрительной опоры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5984" y="3214686"/>
            <a:ext cx="4572032" cy="3143272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/>
          </a:p>
        </p:txBody>
      </p:sp>
      <p:pic>
        <p:nvPicPr>
          <p:cNvPr id="3074" name="Picture 2" descr="D:\IMG_2020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3108" y="3143248"/>
            <a:ext cx="4786346" cy="333375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57158" y="1071546"/>
            <a:ext cx="8501122" cy="16430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4. Пересказ рассказа с наглядной опорой в виде одной  сюжетной картины. Наглядность уменьшена за счет отсутствия видимой динамики событий </a:t>
            </a:r>
            <a:r>
              <a:rPr lang="en-US" dirty="0" smtClean="0"/>
              <a:t>:</a:t>
            </a:r>
            <a:r>
              <a:rPr lang="ru-RU" dirty="0" smtClean="0"/>
              <a:t> дети наблюдают , как правило конечный этап действий. Моделирование плана рассказа  достигается путем использования образца воспитателя и его вопросного плана.</a:t>
            </a:r>
            <a:endParaRPr lang="ru-RU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8683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Виды творческих заданий на занятиях по обучению пересказу</a:t>
            </a:r>
            <a:endParaRPr lang="ru-RU" sz="2800" dirty="0"/>
          </a:p>
        </p:txBody>
      </p:sp>
      <p:pic>
        <p:nvPicPr>
          <p:cNvPr id="1026" name="Picture 2" descr="D:\IMG_1984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57200" y="2623344"/>
            <a:ext cx="4038600" cy="3028950"/>
          </a:xfrm>
          <a:prstGeom prst="rect">
            <a:avLst/>
          </a:prstGeom>
          <a:noFill/>
        </p:spPr>
      </p:pic>
      <p:pic>
        <p:nvPicPr>
          <p:cNvPr id="1027" name="Picture 3" descr="D:\IMG_1977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648200" y="2623344"/>
            <a:ext cx="4038600" cy="3028950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500034" y="1285860"/>
            <a:ext cx="8215370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/>
              <a:t>1.Игры-драматизации на сюжет пересказываемого произведения или инсценировка текста с использованием игрушек.</a:t>
            </a:r>
            <a:endParaRPr lang="ru-RU" sz="20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142976" y="500042"/>
            <a:ext cx="7472386" cy="50006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Виды творческих заданий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1142984"/>
            <a:ext cx="8358246" cy="1500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2.  Рисование на тему (сюжет) пересказываемого произведения с последующим составлением рассказов по выполненным рисункам (изображение персонажей или отдельных эпизодов рассказа или сказки ).</a:t>
            </a:r>
            <a:endParaRPr lang="ru-RU" dirty="0"/>
          </a:p>
        </p:txBody>
      </p:sp>
      <p:pic>
        <p:nvPicPr>
          <p:cNvPr id="2050" name="Picture 2" descr="D:\IMG_2099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596" y="3286124"/>
            <a:ext cx="3857652" cy="2857520"/>
          </a:xfrm>
          <a:prstGeom prst="rect">
            <a:avLst/>
          </a:prstGeom>
          <a:noFill/>
        </p:spPr>
      </p:pic>
      <p:pic>
        <p:nvPicPr>
          <p:cNvPr id="2051" name="Picture 3" descr="D:\IMG_2112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0" y="3286124"/>
            <a:ext cx="4214842" cy="285752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819136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Виды творческих заданий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349710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785926"/>
            <a:ext cx="8215370" cy="46434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AutoNum type="arabicPeriod" startAt="3"/>
            </a:pPr>
            <a:r>
              <a:rPr lang="ru-RU" sz="2000" dirty="0" smtClean="0"/>
              <a:t>Составление творческих пересказов  с  заменой действующих лиц , места действия , изменением времени действия , изложением событий рассказа (сказки) от первого лица.</a:t>
            </a:r>
          </a:p>
          <a:p>
            <a:pPr marL="342900" indent="-342900"/>
            <a:r>
              <a:rPr lang="ru-RU" sz="2000" dirty="0" smtClean="0"/>
              <a:t> 4.  Придумывание краткого продолжения к пересказанному  тексту (продолжение к сказке , законченному пересказу ).</a:t>
            </a:r>
          </a:p>
          <a:p>
            <a:pPr marL="342900" indent="-342900" algn="just"/>
            <a:r>
              <a:rPr lang="ru-RU" sz="2000" dirty="0" smtClean="0"/>
              <a:t> 5.  Восстановление деформированного текста с последующим его пересказом </a:t>
            </a:r>
            <a:r>
              <a:rPr lang="en-US" sz="2000" dirty="0" smtClean="0"/>
              <a:t>:</a:t>
            </a:r>
            <a:r>
              <a:rPr lang="ru-RU" sz="2000" dirty="0" smtClean="0"/>
              <a:t> </a:t>
            </a:r>
          </a:p>
          <a:p>
            <a:pPr marL="342900" indent="-342900" algn="just"/>
            <a:r>
              <a:rPr lang="ru-RU" sz="2000" dirty="0" smtClean="0"/>
              <a:t>   -подстановка в текст пропущенных слов (словосочетаний ) ,</a:t>
            </a:r>
          </a:p>
          <a:p>
            <a:pPr marL="342900" indent="-342900" algn="just"/>
            <a:r>
              <a:rPr lang="ru-RU" sz="2000" dirty="0" smtClean="0"/>
              <a:t>   -восстановление нужной последовательности предложений.</a:t>
            </a:r>
            <a:endParaRPr lang="ru-RU" sz="20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422030" y="214290"/>
            <a:ext cx="8229600" cy="100013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Условия</a:t>
            </a:r>
            <a:r>
              <a:rPr lang="ru-RU" sz="2400" dirty="0" smtClean="0"/>
              <a:t> </a:t>
            </a:r>
            <a:r>
              <a:rPr lang="ru-RU" sz="3200" dirty="0" smtClean="0"/>
              <a:t>реализации</a:t>
            </a:r>
            <a:r>
              <a:rPr lang="ru-RU" sz="2400" dirty="0" smtClean="0"/>
              <a:t> </a:t>
            </a:r>
            <a:r>
              <a:rPr lang="ru-RU" sz="3200" dirty="0" smtClean="0"/>
              <a:t>поставленной</a:t>
            </a:r>
            <a:r>
              <a:rPr lang="ru-RU" sz="2400" dirty="0" smtClean="0"/>
              <a:t> </a:t>
            </a:r>
            <a:r>
              <a:rPr lang="ru-RU" sz="3200" dirty="0" smtClean="0"/>
              <a:t>цели</a:t>
            </a:r>
            <a:endParaRPr lang="ru-RU" sz="2400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4214810" y="3714752"/>
            <a:ext cx="428628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86116" y="3143248"/>
            <a:ext cx="2786082" cy="13430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Формирование связной речи</a:t>
            </a:r>
            <a:endParaRPr lang="ru-RU" dirty="0"/>
          </a:p>
        </p:txBody>
      </p:sp>
      <p:sp>
        <p:nvSpPr>
          <p:cNvPr id="30" name="Стрелка вниз 29"/>
          <p:cNvSpPr/>
          <p:nvPr/>
        </p:nvSpPr>
        <p:spPr>
          <a:xfrm rot="2202566">
            <a:off x="3454843" y="4485444"/>
            <a:ext cx="484632" cy="6525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низ 30"/>
          <p:cNvSpPr/>
          <p:nvPr/>
        </p:nvSpPr>
        <p:spPr>
          <a:xfrm rot="10800000">
            <a:off x="4429124" y="2571744"/>
            <a:ext cx="484632" cy="5497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право 31"/>
          <p:cNvSpPr/>
          <p:nvPr/>
        </p:nvSpPr>
        <p:spPr>
          <a:xfrm>
            <a:off x="6072198" y="3571876"/>
            <a:ext cx="57150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право 32"/>
          <p:cNvSpPr/>
          <p:nvPr/>
        </p:nvSpPr>
        <p:spPr>
          <a:xfrm rot="10800000">
            <a:off x="2714612" y="3571876"/>
            <a:ext cx="54978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низ 33"/>
          <p:cNvSpPr/>
          <p:nvPr/>
        </p:nvSpPr>
        <p:spPr>
          <a:xfrm rot="19372782">
            <a:off x="5394381" y="4483444"/>
            <a:ext cx="484632" cy="6666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6858016" y="3286124"/>
            <a:ext cx="1928826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Перспективное планирование</a:t>
            </a:r>
            <a:endParaRPr lang="ru-RU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3643306" y="1500174"/>
            <a:ext cx="2143140" cy="985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Диагностика развития связной речи</a:t>
            </a:r>
            <a:endParaRPr lang="ru-RU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285720" y="3286124"/>
            <a:ext cx="2057408" cy="10572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Создание коррекционно-развивающей среды</a:t>
            </a:r>
            <a:endParaRPr lang="ru-RU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1857356" y="5357826"/>
            <a:ext cx="2286016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Работа с родителями</a:t>
            </a:r>
            <a:endParaRPr lang="ru-RU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5000628" y="5357826"/>
            <a:ext cx="2500330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Взаимодействие со специалистами</a:t>
            </a:r>
            <a:endParaRPr lang="ru-RU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57224" y="214290"/>
            <a:ext cx="7086600" cy="571504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Обследование детей</a:t>
            </a:r>
            <a:endParaRPr lang="ru-RU" sz="36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28596" y="857232"/>
            <a:ext cx="8258204" cy="1428760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Цель</a:t>
            </a:r>
            <a:r>
              <a:rPr lang="en-US" dirty="0" smtClean="0"/>
              <a:t>:</a:t>
            </a:r>
            <a:r>
              <a:rPr lang="ru-RU" dirty="0" smtClean="0"/>
              <a:t> определить уровень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и особенностей связной монологической речи детей с общим недоразвитием речи в процессе пересказа небольшого по объему художественного текста.</a:t>
            </a:r>
          </a:p>
          <a:p>
            <a:r>
              <a:rPr lang="ru-RU" dirty="0" smtClean="0"/>
              <a:t> В процессе обследования были получены следующие данные </a:t>
            </a:r>
            <a:r>
              <a:rPr lang="en-US" dirty="0" smtClean="0"/>
              <a:t>:</a:t>
            </a:r>
            <a:endParaRPr lang="ru-RU" dirty="0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1857356" y="3357562"/>
          <a:ext cx="6096000" cy="3500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Овал 8"/>
          <p:cNvSpPr/>
          <p:nvPr/>
        </p:nvSpPr>
        <p:spPr>
          <a:xfrm>
            <a:off x="2786050" y="2285992"/>
            <a:ext cx="2500330" cy="2071702"/>
          </a:xfrm>
          <a:prstGeom prst="ellipse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FF0000"/>
                </a:solidFill>
              </a:rPr>
              <a:t>50%  </a:t>
            </a: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11" name="Прямая соединительная линия 10"/>
          <p:cNvCxnSpPr>
            <a:stCxn id="9" idx="0"/>
            <a:endCxn id="9" idx="4"/>
          </p:cNvCxnSpPr>
          <p:nvPr/>
        </p:nvCxnSpPr>
        <p:spPr>
          <a:xfrm rot="16200000" flipH="1">
            <a:off x="3000364" y="3321843"/>
            <a:ext cx="2071702" cy="1588"/>
          </a:xfrm>
          <a:prstGeom prst="line">
            <a:avLst/>
          </a:prstGeom>
          <a:ln w="28575"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000496" y="3286124"/>
            <a:ext cx="1143008" cy="42862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143372" y="3643314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20%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42844" y="4143380"/>
            <a:ext cx="8858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     </a:t>
            </a:r>
          </a:p>
          <a:p>
            <a:r>
              <a:rPr lang="ru-RU" dirty="0" smtClean="0"/>
              <a:t>  </a:t>
            </a:r>
            <a:r>
              <a:rPr lang="ru-RU" dirty="0" smtClean="0">
                <a:solidFill>
                  <a:srgbClr val="FF0000"/>
                </a:solidFill>
              </a:rPr>
              <a:t>50% </a:t>
            </a:r>
            <a:r>
              <a:rPr lang="ru-RU" dirty="0" smtClean="0"/>
              <a:t>Недостаточный уровень</a:t>
            </a:r>
            <a:r>
              <a:rPr lang="en-US" dirty="0" smtClean="0"/>
              <a:t>:</a:t>
            </a:r>
            <a:r>
              <a:rPr lang="ru-RU" dirty="0" smtClean="0"/>
              <a:t> используются повторные наводящие вопросы </a:t>
            </a:r>
            <a:r>
              <a:rPr lang="en-US" dirty="0" smtClean="0"/>
              <a:t>,</a:t>
            </a:r>
            <a:r>
              <a:rPr lang="ru-RU" dirty="0" smtClean="0"/>
              <a:t> пропуски отдельных элементов действия </a:t>
            </a:r>
            <a:r>
              <a:rPr lang="en-US" dirty="0" smtClean="0"/>
              <a:t>,</a:t>
            </a:r>
            <a:r>
              <a:rPr lang="ru-RU" dirty="0" smtClean="0"/>
              <a:t> нарушения связности изложения.</a:t>
            </a:r>
            <a:endParaRPr lang="ru-RU" dirty="0"/>
          </a:p>
        </p:txBody>
      </p:sp>
      <p:sp>
        <p:nvSpPr>
          <p:cNvPr id="45" name="TextBox 44"/>
          <p:cNvSpPr txBox="1"/>
          <p:nvPr/>
        </p:nvSpPr>
        <p:spPr>
          <a:xfrm>
            <a:off x="142844" y="5072074"/>
            <a:ext cx="86439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</a:t>
            </a:r>
            <a:r>
              <a:rPr lang="ru-RU" dirty="0" smtClean="0">
                <a:solidFill>
                  <a:srgbClr val="FF0000"/>
                </a:solidFill>
              </a:rPr>
              <a:t>30%</a:t>
            </a:r>
            <a:r>
              <a:rPr lang="ru-RU" dirty="0" smtClean="0"/>
              <a:t> Удовлетворительный уровень</a:t>
            </a:r>
            <a:r>
              <a:rPr lang="en-US" dirty="0" smtClean="0"/>
              <a:t>:</a:t>
            </a:r>
            <a:r>
              <a:rPr lang="ru-RU" dirty="0" smtClean="0"/>
              <a:t> пересказ составлен самостоятельно</a:t>
            </a:r>
            <a:r>
              <a:rPr lang="en-US" dirty="0" smtClean="0"/>
              <a:t>,</a:t>
            </a:r>
            <a:r>
              <a:rPr lang="ru-RU" dirty="0" smtClean="0"/>
              <a:t>содержание передано не полностью</a:t>
            </a:r>
            <a:r>
              <a:rPr lang="en-US" dirty="0" smtClean="0"/>
              <a:t>,</a:t>
            </a:r>
            <a:r>
              <a:rPr lang="ru-RU" dirty="0" smtClean="0"/>
              <a:t>единичные нарушения структуры предложения.</a:t>
            </a:r>
            <a:endParaRPr lang="ru-RU" dirty="0"/>
          </a:p>
        </p:txBody>
      </p:sp>
      <p:sp>
        <p:nvSpPr>
          <p:cNvPr id="46" name="TextBox 45"/>
          <p:cNvSpPr txBox="1"/>
          <p:nvPr/>
        </p:nvSpPr>
        <p:spPr>
          <a:xfrm>
            <a:off x="214282" y="5929330"/>
            <a:ext cx="87154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20%</a:t>
            </a:r>
            <a:r>
              <a:rPr lang="ru-RU" dirty="0" smtClean="0"/>
              <a:t>  Низкий уровень</a:t>
            </a:r>
            <a:r>
              <a:rPr lang="en-US" dirty="0" smtClean="0"/>
              <a:t>:</a:t>
            </a:r>
            <a:r>
              <a:rPr lang="ru-RU" dirty="0" smtClean="0"/>
              <a:t> пересказ составлен по наводящим вопросам</a:t>
            </a:r>
            <a:r>
              <a:rPr lang="en-US" dirty="0" smtClean="0"/>
              <a:t>,</a:t>
            </a:r>
            <a:r>
              <a:rPr lang="ru-RU" dirty="0" smtClean="0"/>
              <a:t> нарушена связность изложения , пропуски частей текста, бедность и однообразие языковых средств.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429124" y="3071810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30%</a:t>
            </a:r>
            <a:endParaRPr lang="ru-RU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 idx="4294967295"/>
          </p:nvPr>
        </p:nvSpPr>
        <p:spPr>
          <a:xfrm>
            <a:off x="1071538" y="285728"/>
            <a:ext cx="6780237" cy="4286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Перспективное планирование</a:t>
            </a:r>
            <a:endParaRPr lang="ru-RU" sz="4000" dirty="0"/>
          </a:p>
        </p:txBody>
      </p:sp>
      <p:sp>
        <p:nvSpPr>
          <p:cNvPr id="8" name="Текст 7"/>
          <p:cNvSpPr>
            <a:spLocks noGrp="1"/>
          </p:cNvSpPr>
          <p:nvPr>
            <p:ph type="subTitle" idx="4294967295"/>
          </p:nvPr>
        </p:nvSpPr>
        <p:spPr>
          <a:xfrm>
            <a:off x="1714480" y="785794"/>
            <a:ext cx="6140470" cy="185738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                                     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57158" y="857232"/>
            <a:ext cx="8572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Сентябрь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643042" y="857232"/>
            <a:ext cx="6929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Тема</a:t>
            </a:r>
            <a:r>
              <a:rPr lang="en-US" dirty="0" smtClean="0"/>
              <a:t> : “</a:t>
            </a:r>
            <a:r>
              <a:rPr lang="ru-RU" dirty="0" smtClean="0"/>
              <a:t>Части тела</a:t>
            </a:r>
            <a:r>
              <a:rPr lang="en-US" dirty="0" smtClean="0"/>
              <a:t>”</a:t>
            </a:r>
            <a:r>
              <a:rPr lang="ru-RU" dirty="0" smtClean="0"/>
              <a:t>. Пересказ рассказа</a:t>
            </a:r>
            <a:r>
              <a:rPr lang="en-US" dirty="0" smtClean="0"/>
              <a:t>,</a:t>
            </a:r>
            <a:r>
              <a:rPr lang="ru-RU" dirty="0" smtClean="0"/>
              <a:t>составленного по демонстрируемому действию. 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357158" y="1428736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Октябрь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1643042" y="1428736"/>
            <a:ext cx="6858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Тема </a:t>
            </a:r>
            <a:r>
              <a:rPr lang="en-US" dirty="0" smtClean="0"/>
              <a:t>: “</a:t>
            </a:r>
            <a:r>
              <a:rPr lang="ru-RU" dirty="0" smtClean="0"/>
              <a:t> Осень . Погода осенью.</a:t>
            </a:r>
            <a:r>
              <a:rPr lang="en-US" dirty="0" smtClean="0"/>
              <a:t>” </a:t>
            </a:r>
            <a:r>
              <a:rPr lang="ru-RU" dirty="0" smtClean="0"/>
              <a:t>Пересказ рассказа</a:t>
            </a:r>
            <a:r>
              <a:rPr lang="en-US" dirty="0" smtClean="0"/>
              <a:t> “</a:t>
            </a:r>
            <a:r>
              <a:rPr lang="ru-RU" dirty="0" smtClean="0"/>
              <a:t>Осень</a:t>
            </a:r>
            <a:r>
              <a:rPr lang="en-US" dirty="0" smtClean="0"/>
              <a:t>”</a:t>
            </a:r>
            <a:r>
              <a:rPr lang="ru-RU" dirty="0" smtClean="0"/>
              <a:t> с использованием </a:t>
            </a:r>
            <a:r>
              <a:rPr lang="ru-RU" dirty="0" err="1" smtClean="0"/>
              <a:t>фланелеграфа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357158" y="2000240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Ноябрь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1643042" y="2000240"/>
            <a:ext cx="7000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Тема </a:t>
            </a:r>
            <a:r>
              <a:rPr lang="en-US" dirty="0" smtClean="0"/>
              <a:t>:</a:t>
            </a:r>
            <a:r>
              <a:rPr lang="ru-RU" dirty="0" smtClean="0"/>
              <a:t> </a:t>
            </a:r>
            <a:r>
              <a:rPr lang="en-US" dirty="0" smtClean="0"/>
              <a:t>“</a:t>
            </a:r>
            <a:r>
              <a:rPr lang="ru-RU" dirty="0" smtClean="0"/>
              <a:t> Игрушки</a:t>
            </a:r>
            <a:r>
              <a:rPr lang="en-US" dirty="0" smtClean="0"/>
              <a:t>”</a:t>
            </a:r>
            <a:r>
              <a:rPr lang="ru-RU" dirty="0" smtClean="0"/>
              <a:t>. Пересказ рассказа </a:t>
            </a:r>
            <a:r>
              <a:rPr lang="en-US" dirty="0" smtClean="0"/>
              <a:t>“</a:t>
            </a:r>
            <a:r>
              <a:rPr lang="ru-RU" dirty="0" smtClean="0"/>
              <a:t>Новые игрушки</a:t>
            </a:r>
            <a:r>
              <a:rPr lang="en-US" dirty="0" smtClean="0"/>
              <a:t>”</a:t>
            </a:r>
            <a:r>
              <a:rPr lang="ru-RU" dirty="0" smtClean="0"/>
              <a:t> с использованием </a:t>
            </a:r>
            <a:r>
              <a:rPr lang="ru-RU" dirty="0" err="1" smtClean="0"/>
              <a:t>фланелеграфа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357158" y="2571744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Декабрь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357159" y="3143248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Январь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357159" y="371475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Февраль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357159" y="4286256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Март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357158" y="4929198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Апрель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357158" y="5500702"/>
            <a:ext cx="1285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Май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1643042" y="2571744"/>
            <a:ext cx="6929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Тема </a:t>
            </a:r>
            <a:r>
              <a:rPr lang="en-US" dirty="0" smtClean="0"/>
              <a:t>:</a:t>
            </a:r>
            <a:r>
              <a:rPr lang="ru-RU" dirty="0" smtClean="0"/>
              <a:t> </a:t>
            </a:r>
            <a:r>
              <a:rPr lang="en-US" dirty="0" smtClean="0"/>
              <a:t>“</a:t>
            </a:r>
            <a:r>
              <a:rPr lang="ru-RU" dirty="0" smtClean="0"/>
              <a:t> Зима</a:t>
            </a:r>
            <a:r>
              <a:rPr lang="en-US" dirty="0" smtClean="0"/>
              <a:t>”</a:t>
            </a:r>
            <a:r>
              <a:rPr lang="ru-RU" dirty="0" smtClean="0"/>
              <a:t>. Пересказ рассказа </a:t>
            </a:r>
            <a:r>
              <a:rPr lang="en-US" dirty="0" smtClean="0"/>
              <a:t>“</a:t>
            </a:r>
            <a:r>
              <a:rPr lang="ru-RU" dirty="0" smtClean="0"/>
              <a:t>Зима</a:t>
            </a:r>
            <a:r>
              <a:rPr lang="en-US" dirty="0" smtClean="0"/>
              <a:t>” c </a:t>
            </a:r>
            <a:r>
              <a:rPr lang="ru-RU" dirty="0" smtClean="0"/>
              <a:t>использованием </a:t>
            </a:r>
            <a:r>
              <a:rPr lang="ru-RU" dirty="0" err="1" smtClean="0"/>
              <a:t>фланелеграфа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1643042" y="3143248"/>
            <a:ext cx="7000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Тема</a:t>
            </a:r>
            <a:r>
              <a:rPr lang="en-US" dirty="0" smtClean="0"/>
              <a:t> : “</a:t>
            </a:r>
            <a:r>
              <a:rPr lang="ru-RU" dirty="0" smtClean="0"/>
              <a:t> Зимующие птицы</a:t>
            </a:r>
            <a:r>
              <a:rPr lang="en-US" dirty="0" smtClean="0"/>
              <a:t>”</a:t>
            </a:r>
            <a:r>
              <a:rPr lang="ru-RU" dirty="0" smtClean="0"/>
              <a:t>. Пересказ рассказа</a:t>
            </a:r>
            <a:r>
              <a:rPr lang="en-US" dirty="0" smtClean="0"/>
              <a:t> “</a:t>
            </a:r>
            <a:r>
              <a:rPr lang="ru-RU" dirty="0" smtClean="0"/>
              <a:t> У кормушки</a:t>
            </a:r>
            <a:r>
              <a:rPr lang="en-US" dirty="0" smtClean="0"/>
              <a:t>”</a:t>
            </a:r>
            <a:r>
              <a:rPr lang="ru-RU" dirty="0" smtClean="0"/>
              <a:t> с помощью серии сюжетных картин.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1643042" y="3714752"/>
            <a:ext cx="6643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Тема </a:t>
            </a:r>
            <a:r>
              <a:rPr lang="en-US" dirty="0" smtClean="0"/>
              <a:t>: “</a:t>
            </a:r>
            <a:r>
              <a:rPr lang="ru-RU" dirty="0" smtClean="0"/>
              <a:t>Домашние животные</a:t>
            </a:r>
            <a:r>
              <a:rPr lang="en-US" dirty="0" smtClean="0"/>
              <a:t>”</a:t>
            </a:r>
            <a:r>
              <a:rPr lang="ru-RU" dirty="0" smtClean="0"/>
              <a:t>. Пересказ рассказа </a:t>
            </a:r>
            <a:r>
              <a:rPr lang="en-US" dirty="0" smtClean="0"/>
              <a:t>“</a:t>
            </a:r>
            <a:r>
              <a:rPr lang="ru-RU" dirty="0" smtClean="0"/>
              <a:t>Пушок</a:t>
            </a:r>
            <a:r>
              <a:rPr lang="en-US" dirty="0" smtClean="0"/>
              <a:t>”</a:t>
            </a:r>
            <a:r>
              <a:rPr lang="ru-RU" dirty="0" smtClean="0"/>
              <a:t> с использованием </a:t>
            </a:r>
            <a:r>
              <a:rPr lang="ru-RU" dirty="0" err="1" smtClean="0"/>
              <a:t>фланелеграфа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1643042" y="4286256"/>
            <a:ext cx="6429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Тема</a:t>
            </a:r>
            <a:r>
              <a:rPr lang="en-US" dirty="0" smtClean="0"/>
              <a:t> : “</a:t>
            </a:r>
            <a:r>
              <a:rPr lang="ru-RU" dirty="0" smtClean="0"/>
              <a:t>Весна</a:t>
            </a:r>
            <a:r>
              <a:rPr lang="en-US" dirty="0" smtClean="0"/>
              <a:t>”. </a:t>
            </a:r>
            <a:r>
              <a:rPr lang="ru-RU" dirty="0" smtClean="0"/>
              <a:t>Пересказ рассказа </a:t>
            </a:r>
            <a:r>
              <a:rPr lang="en-US" dirty="0" smtClean="0"/>
              <a:t>“</a:t>
            </a:r>
            <a:r>
              <a:rPr lang="ru-RU" dirty="0" smtClean="0"/>
              <a:t>Весна</a:t>
            </a:r>
            <a:r>
              <a:rPr lang="en-US" dirty="0" smtClean="0"/>
              <a:t>”</a:t>
            </a:r>
            <a:r>
              <a:rPr lang="ru-RU" dirty="0" smtClean="0"/>
              <a:t> с использованием </a:t>
            </a:r>
            <a:r>
              <a:rPr lang="ru-RU" dirty="0" err="1" smtClean="0"/>
              <a:t>фланелеграфа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1643042" y="4929198"/>
            <a:ext cx="6643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Тема</a:t>
            </a:r>
            <a:r>
              <a:rPr lang="en-US" dirty="0" smtClean="0"/>
              <a:t> : “</a:t>
            </a:r>
            <a:r>
              <a:rPr lang="ru-RU" dirty="0" smtClean="0"/>
              <a:t> Перелетные птицы</a:t>
            </a:r>
            <a:r>
              <a:rPr lang="en-US" dirty="0" smtClean="0"/>
              <a:t>”</a:t>
            </a:r>
            <a:r>
              <a:rPr lang="ru-RU" dirty="0" smtClean="0"/>
              <a:t>. Пересказ рассказа с использованием серии сюжетных картин.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1643042" y="5500702"/>
            <a:ext cx="6572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Тема</a:t>
            </a:r>
            <a:r>
              <a:rPr lang="en-US" dirty="0" smtClean="0"/>
              <a:t> : “</a:t>
            </a:r>
            <a:r>
              <a:rPr lang="ru-RU" dirty="0" smtClean="0"/>
              <a:t> День Победы</a:t>
            </a:r>
            <a:r>
              <a:rPr lang="en-US" dirty="0" smtClean="0"/>
              <a:t>”</a:t>
            </a:r>
            <a:r>
              <a:rPr lang="ru-RU" dirty="0" smtClean="0"/>
              <a:t>. Пересказ рассказа с опорой на одну сюжетную картину.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214282" y="6143644"/>
            <a:ext cx="87868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зависимости от уровня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связной речи</a:t>
            </a:r>
            <a:r>
              <a:rPr lang="en-US" dirty="0" smtClean="0"/>
              <a:t>,</a:t>
            </a:r>
            <a:r>
              <a:rPr lang="ru-RU" dirty="0" smtClean="0"/>
              <a:t>умений и навыков детей количество занятий может быть изменено.</a:t>
            </a:r>
            <a:endParaRPr lang="ru-RU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Коррекционно-развивающая среда</a:t>
            </a: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1142983"/>
            <a:ext cx="64294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Главная задача логопедической группы – обеспечить коррекцию развития речи во всех видах деятельности.</a:t>
            </a:r>
          </a:p>
          <a:p>
            <a:pPr algn="just"/>
            <a:endParaRPr lang="ru-RU" dirty="0" smtClean="0"/>
          </a:p>
          <a:p>
            <a:r>
              <a:rPr lang="ru-RU" dirty="0" smtClean="0"/>
              <a:t>1. В книжном уголке подобраны книги и картинки по изучаемым темам.</a:t>
            </a:r>
            <a:endParaRPr lang="ru-RU" dirty="0"/>
          </a:p>
        </p:txBody>
      </p:sp>
      <p:pic>
        <p:nvPicPr>
          <p:cNvPr id="1026" name="Picture 2" descr="D:\IMG_1994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29388" y="1214422"/>
            <a:ext cx="2500330" cy="200026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5720" y="4143380"/>
            <a:ext cx="55007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2. Для развития диалогической и монологической речи,           обогащения                     эмоциональной         выразительности речи в группе  используется театрализованная деятельность.    </a:t>
            </a:r>
            <a:endParaRPr lang="ru-RU" dirty="0"/>
          </a:p>
        </p:txBody>
      </p:sp>
      <p:pic>
        <p:nvPicPr>
          <p:cNvPr id="1027" name="Picture 3" descr="D:\IMG_2005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57950" y="4286256"/>
            <a:ext cx="2500330" cy="200026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Коррекционно-развивающая среда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214282" y="925281"/>
            <a:ext cx="8715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3. Подобраны  развивающие игры на формирование словаря </a:t>
            </a:r>
            <a:r>
              <a:rPr lang="en-US" dirty="0" smtClean="0"/>
              <a:t>,</a:t>
            </a:r>
            <a:r>
              <a:rPr lang="ru-RU" dirty="0" smtClean="0"/>
              <a:t> грамматического строя </a:t>
            </a:r>
            <a:r>
              <a:rPr lang="en-US" dirty="0" smtClean="0"/>
              <a:t>,</a:t>
            </a:r>
            <a:r>
              <a:rPr lang="ru-RU" dirty="0" smtClean="0"/>
              <a:t> позволяющие совершенствовать речь детей.</a:t>
            </a:r>
            <a:endParaRPr lang="ru-RU" dirty="0"/>
          </a:p>
        </p:txBody>
      </p:sp>
      <p:pic>
        <p:nvPicPr>
          <p:cNvPr id="2050" name="Picture 2" descr="D:\IMG_1968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472" y="1714488"/>
            <a:ext cx="3571900" cy="2357454"/>
          </a:xfrm>
          <a:prstGeom prst="rect">
            <a:avLst/>
          </a:prstGeom>
          <a:noFill/>
        </p:spPr>
      </p:pic>
      <p:pic>
        <p:nvPicPr>
          <p:cNvPr id="2051" name="Picture 3" descr="D:\IMG_1973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6314" y="1714488"/>
            <a:ext cx="3786214" cy="2357454"/>
          </a:xfrm>
          <a:prstGeom prst="rect">
            <a:avLst/>
          </a:prstGeom>
          <a:noFill/>
        </p:spPr>
      </p:pic>
      <p:pic>
        <p:nvPicPr>
          <p:cNvPr id="2052" name="Picture 4" descr="D:\IMG_1962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472" y="4214818"/>
            <a:ext cx="3571900" cy="2428892"/>
          </a:xfrm>
          <a:prstGeom prst="rect">
            <a:avLst/>
          </a:prstGeom>
          <a:noFill/>
        </p:spPr>
      </p:pic>
      <p:pic>
        <p:nvPicPr>
          <p:cNvPr id="2053" name="Picture 5" descr="D:\IMG_1958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6314" y="4214818"/>
            <a:ext cx="3786214" cy="242889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7155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Работа проводится</a:t>
            </a:r>
            <a:r>
              <a:rPr lang="ru-RU" sz="2000" dirty="0" smtClean="0"/>
              <a:t> </a:t>
            </a:r>
            <a:r>
              <a:rPr lang="ru-RU" sz="2800" dirty="0" smtClean="0"/>
              <a:t>на базе МБДОУ детского сада комбинированного вида №65 г.Нижнего Новгорода в группе  детей с общим недоразвитием речи  </a:t>
            </a:r>
            <a:r>
              <a:rPr lang="en-US" sz="2800" dirty="0" smtClean="0"/>
              <a:t>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3600" dirty="0"/>
          </a:p>
        </p:txBody>
      </p:sp>
      <p:pic>
        <p:nvPicPr>
          <p:cNvPr id="5" name="Содержимое 4" descr="IMG_1762.jpg"/>
          <p:cNvPicPr>
            <a:picLocks noGrp="1" noChangeAspect="1"/>
          </p:cNvPicPr>
          <p:nvPr>
            <p:ph sz="half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2623344"/>
            <a:ext cx="4038600" cy="3028950"/>
          </a:xfrm>
        </p:spPr>
      </p:pic>
      <p:pic>
        <p:nvPicPr>
          <p:cNvPr id="6" name="Содержимое 5" descr="IMG_1935.jpg"/>
          <p:cNvPicPr>
            <a:picLocks noGrp="1" noChangeAspect="1"/>
          </p:cNvPicPr>
          <p:nvPr>
            <p:ph sz="half" idx="2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8200" y="2623344"/>
            <a:ext cx="4038600" cy="3028950"/>
          </a:xfr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Взаимодействие</a:t>
            </a:r>
            <a:r>
              <a:rPr lang="ru-RU" sz="4000" dirty="0" smtClean="0"/>
              <a:t> </a:t>
            </a:r>
            <a:r>
              <a:rPr lang="ru-RU" sz="3600" dirty="0" smtClean="0"/>
              <a:t>со</a:t>
            </a:r>
            <a:r>
              <a:rPr lang="ru-RU" sz="4000" dirty="0" smtClean="0"/>
              <a:t> </a:t>
            </a:r>
            <a:r>
              <a:rPr lang="ru-RU" sz="3600" dirty="0" smtClean="0"/>
              <a:t>специалистами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571472" y="1000108"/>
            <a:ext cx="8001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 Закрепление пройденного материала на других занятиях или в другой деятельности.</a:t>
            </a:r>
            <a:endParaRPr lang="ru-RU" dirty="0"/>
          </a:p>
        </p:txBody>
      </p:sp>
      <p:pic>
        <p:nvPicPr>
          <p:cNvPr id="3075" name="Picture 3" descr="D:\IMG_1939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1538" y="4286256"/>
            <a:ext cx="3071834" cy="2214602"/>
          </a:xfrm>
          <a:prstGeom prst="rect">
            <a:avLst/>
          </a:prstGeom>
          <a:noFill/>
        </p:spPr>
      </p:pic>
      <p:pic>
        <p:nvPicPr>
          <p:cNvPr id="3076" name="Picture 4" descr="D:\IMG_2037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4876" y="4286256"/>
            <a:ext cx="3071834" cy="2214578"/>
          </a:xfrm>
          <a:prstGeom prst="rect">
            <a:avLst/>
          </a:prstGeom>
          <a:noFill/>
        </p:spPr>
      </p:pic>
      <p:pic>
        <p:nvPicPr>
          <p:cNvPr id="3077" name="Picture 5" descr="D:\IMG_2038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1538" y="1928802"/>
            <a:ext cx="3071834" cy="2190744"/>
          </a:xfrm>
          <a:prstGeom prst="rect">
            <a:avLst/>
          </a:prstGeom>
          <a:noFill/>
        </p:spPr>
      </p:pic>
      <p:pic>
        <p:nvPicPr>
          <p:cNvPr id="4" name="Picture 2" descr="D:\IMG_2089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4876" y="1928802"/>
            <a:ext cx="3071834" cy="219074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Работа с родителями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214282" y="785794"/>
            <a:ext cx="87154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 Комплексный подход к преодолению речевого дефекта предполагает  активное участие в нем родителей , которые  в состоянии все знания , речевые умения и навыки детей , полученные во время занятий , закрепить в повседневной жизни.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85786" y="3143248"/>
            <a:ext cx="21431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Консультации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072198" y="3143248"/>
            <a:ext cx="221457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Открытое занятие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428992" y="3143248"/>
            <a:ext cx="228601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Информационные выставки</a:t>
            </a:r>
            <a:endParaRPr lang="ru-RU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4286248" y="2571744"/>
            <a:ext cx="484632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6715140" y="2571744"/>
            <a:ext cx="484632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1714480" y="2571744"/>
            <a:ext cx="484632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85786" y="1714488"/>
            <a:ext cx="750099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Система работы</a:t>
            </a:r>
            <a:endParaRPr lang="ru-RU" dirty="0"/>
          </a:p>
        </p:txBody>
      </p:sp>
      <p:pic>
        <p:nvPicPr>
          <p:cNvPr id="4098" name="Picture 2" descr="D:\IMG_2039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71736" y="4286256"/>
            <a:ext cx="3857652" cy="240505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305800" cy="1143008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Ожидаемый результат</a:t>
            </a: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357158" y="2571744"/>
            <a:ext cx="84296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Ожидаем</a:t>
            </a:r>
            <a:r>
              <a:rPr lang="en-US" dirty="0" smtClean="0"/>
              <a:t>,</a:t>
            </a:r>
            <a:r>
              <a:rPr lang="ru-RU" dirty="0" smtClean="0"/>
              <a:t>что данная система работы позволит сформировать следующие умения</a:t>
            </a:r>
            <a:r>
              <a:rPr lang="en-US" dirty="0" smtClean="0"/>
              <a:t> :</a:t>
            </a:r>
            <a:r>
              <a:rPr lang="ru-RU" dirty="0" smtClean="0"/>
              <a:t> </a:t>
            </a:r>
          </a:p>
          <a:p>
            <a:pPr>
              <a:buFontTx/>
              <a:buChar char="-"/>
            </a:pPr>
            <a:r>
              <a:rPr lang="ru-RU" dirty="0" smtClean="0"/>
              <a:t>связно , последовательно и выразительно пересказывать небольшие рассказы и сказки ,</a:t>
            </a:r>
          </a:p>
          <a:p>
            <a:r>
              <a:rPr lang="ru-RU" dirty="0" smtClean="0"/>
              <a:t>-пользоваться в процессе пересказа прямой и косвенной речью ,</a:t>
            </a:r>
          </a:p>
          <a:p>
            <a:pPr>
              <a:buFontTx/>
              <a:buChar char="-"/>
            </a:pPr>
            <a:r>
              <a:rPr lang="ru-RU" dirty="0" smtClean="0"/>
              <a:t>осмысленно воспроизводить литературный образ в устной речи , соблюдая признаки монологического высказывания</a:t>
            </a:r>
            <a:r>
              <a:rPr lang="en-US" dirty="0" smtClean="0"/>
              <a:t>:</a:t>
            </a:r>
            <a:r>
              <a:rPr lang="ru-RU" dirty="0" smtClean="0"/>
              <a:t> целостность , структурное оформление (начало , середина , конец ) , связность , плавность ( отсутствие длительных пауз ),объем,</a:t>
            </a:r>
          </a:p>
          <a:p>
            <a:pPr>
              <a:buFontTx/>
              <a:buChar char="-"/>
            </a:pPr>
            <a:r>
              <a:rPr lang="ru-RU" dirty="0" smtClean="0"/>
              <a:t>без существенных пропусков пересказывать произведение , выразительно передавая диалоги действующих лиц , характеристику персонажей , отвечать на вопросы по содержанию.</a:t>
            </a:r>
            <a:endParaRPr lang="ru-RU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422030" y="571480"/>
            <a:ext cx="8229600" cy="71438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Актуальность проблемы</a:t>
            </a:r>
            <a:endParaRPr lang="ru-RU" sz="4000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42844" y="1714488"/>
            <a:ext cx="8786874" cy="3643338"/>
          </a:xfrm>
        </p:spPr>
        <p:txBody>
          <a:bodyPr/>
          <a:lstStyle/>
          <a:p>
            <a:pPr algn="just"/>
            <a:r>
              <a:rPr lang="en-US" dirty="0" smtClean="0"/>
              <a:t>“</a:t>
            </a:r>
            <a:r>
              <a:rPr lang="ru-RU" dirty="0" smtClean="0"/>
              <a:t>Связная речь-это не просто последовательность связанных друг с другом мыслей, которые выражены точными словами в правильно построенных предложениях. Связная речь вбирает в себя все достижения ребенка в овладении родным языком, в освоении его звуковой стороны, словарного запаса и грамматического строя .</a:t>
            </a:r>
            <a:r>
              <a:rPr lang="en-US" dirty="0" smtClean="0"/>
              <a:t>“</a:t>
            </a:r>
            <a:r>
              <a:rPr lang="ru-RU" dirty="0" smtClean="0"/>
              <a:t>   </a:t>
            </a:r>
          </a:p>
          <a:p>
            <a:pPr algn="l"/>
            <a:r>
              <a:rPr lang="ru-RU" sz="3200" dirty="0" smtClean="0"/>
              <a:t>                                                                 </a:t>
            </a:r>
            <a:r>
              <a:rPr lang="ru-RU" dirty="0" smtClean="0"/>
              <a:t>Ф.А.Сохин</a:t>
            </a:r>
            <a:endParaRPr lang="ru-RU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14282" y="1214422"/>
            <a:ext cx="8786874" cy="557216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  Пересказ – очень важное умение, без которого невозможно обучение по многим предметам. Программа по большинству школьных предметов основана на умении прочитать текст, понять его, запомнить и пересказать. </a:t>
            </a:r>
          </a:p>
          <a:p>
            <a:pPr algn="just">
              <a:spcBef>
                <a:spcPts val="0"/>
              </a:spcBef>
            </a:pPr>
            <a:r>
              <a:rPr lang="ru-RU" dirty="0" smtClean="0"/>
              <a:t>  Поэтому необходимо помочь ребенку с дошкольного возраста научиться:</a:t>
            </a:r>
          </a:p>
          <a:p>
            <a:endParaRPr lang="ru-RU" dirty="0" smtClean="0"/>
          </a:p>
          <a:p>
            <a:pPr algn="just"/>
            <a:r>
              <a:rPr lang="ru-RU" dirty="0" smtClean="0"/>
              <a:t>   - красиво, ярко, логично, последовательно, точно излагать свои мысли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ru-RU" dirty="0" smtClean="0"/>
              <a:t>    </a:t>
            </a:r>
          </a:p>
          <a:p>
            <a:pPr algn="just"/>
            <a:r>
              <a:rPr lang="ru-RU" dirty="0" smtClean="0"/>
              <a:t>    - адекватно воспринимать и воспроизводить прочитанное</a:t>
            </a:r>
            <a:r>
              <a:rPr lang="en-US" dirty="0" smtClean="0"/>
              <a:t>;</a:t>
            </a:r>
            <a:endParaRPr lang="ru-RU" dirty="0" smtClean="0"/>
          </a:p>
          <a:p>
            <a:endParaRPr lang="ru-RU" dirty="0" smtClean="0"/>
          </a:p>
          <a:p>
            <a:pPr algn="just"/>
            <a:r>
              <a:rPr lang="ru-RU" dirty="0" smtClean="0"/>
              <a:t>    -находить главную мысль суждений.</a:t>
            </a:r>
          </a:p>
          <a:p>
            <a:endParaRPr lang="ru-RU" dirty="0" smtClean="0"/>
          </a:p>
          <a:p>
            <a:pPr algn="just"/>
            <a:r>
              <a:rPr lang="ru-RU" dirty="0" smtClean="0"/>
              <a:t> Для ребенка-дошкольника хорошая речь – залог успешного обучения и развития в школе. Именно поэтому семья, образовательные дошкольные учреждения должны позаботиться о том , чтобы ребенок пришел в школу с уже развитой речью. 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</a:t>
            </a:r>
            <a:endParaRPr lang="ru-RU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1514" y="642918"/>
            <a:ext cx="7472386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Цель и задачи работы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5786" y="1357298"/>
            <a:ext cx="7572428" cy="5500702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Цель</a:t>
            </a:r>
            <a:r>
              <a:rPr lang="en-US" dirty="0" smtClean="0"/>
              <a:t>: </a:t>
            </a:r>
            <a:endParaRPr lang="ru-RU" dirty="0" smtClean="0"/>
          </a:p>
          <a:p>
            <a:r>
              <a:rPr lang="ru-RU" dirty="0" smtClean="0"/>
              <a:t>Развитие связной речи детей посредством пересказа.</a:t>
            </a:r>
          </a:p>
          <a:p>
            <a:endParaRPr lang="ru-RU" dirty="0" smtClean="0"/>
          </a:p>
          <a:p>
            <a:r>
              <a:rPr lang="ru-RU" dirty="0" smtClean="0"/>
              <a:t>Задачи </a:t>
            </a:r>
            <a:r>
              <a:rPr lang="en-US" dirty="0" smtClean="0"/>
              <a:t>:</a:t>
            </a:r>
            <a:endParaRPr lang="ru-RU" dirty="0" smtClean="0"/>
          </a:p>
          <a:p>
            <a:r>
              <a:rPr lang="ru-RU" dirty="0" smtClean="0"/>
              <a:t>1.Обогащение </a:t>
            </a:r>
            <a:r>
              <a:rPr lang="en-US" dirty="0" smtClean="0"/>
              <a:t>,</a:t>
            </a:r>
            <a:r>
              <a:rPr lang="ru-RU" dirty="0" smtClean="0"/>
              <a:t> уточнение и активизация словаря.</a:t>
            </a:r>
          </a:p>
          <a:p>
            <a:r>
              <a:rPr lang="ru-RU" dirty="0" smtClean="0"/>
              <a:t>2.Формирование умения связно </a:t>
            </a:r>
            <a:r>
              <a:rPr lang="en-US" dirty="0" smtClean="0"/>
              <a:t>,</a:t>
            </a:r>
            <a:r>
              <a:rPr lang="ru-RU" dirty="0" smtClean="0"/>
              <a:t> последовательно и выразительно передавать текст без помощи взрослых.</a:t>
            </a:r>
          </a:p>
          <a:p>
            <a:pPr algn="just"/>
            <a:r>
              <a:rPr lang="ru-RU" dirty="0" smtClean="0"/>
              <a:t>3.Использование интонационных средств выразительности в диалогах и для характеристики персонажей.</a:t>
            </a:r>
          </a:p>
          <a:p>
            <a:endParaRPr lang="ru-RU" dirty="0" smtClean="0"/>
          </a:p>
          <a:p>
            <a:r>
              <a:rPr lang="ru-RU" dirty="0" smtClean="0"/>
              <a:t>Пути реализации </a:t>
            </a:r>
            <a:r>
              <a:rPr lang="en-US" dirty="0" smtClean="0"/>
              <a:t>:</a:t>
            </a:r>
            <a:endParaRPr lang="ru-RU" dirty="0" smtClean="0"/>
          </a:p>
          <a:p>
            <a:r>
              <a:rPr lang="ru-RU" dirty="0" smtClean="0"/>
              <a:t>1.Изучение литературы по данной проблеме.</a:t>
            </a:r>
          </a:p>
          <a:p>
            <a:r>
              <a:rPr lang="ru-RU" dirty="0" smtClean="0"/>
              <a:t>2.Проведение обследования детей с ОНР с целью выявления их уровня  развития связной монологической речи.</a:t>
            </a:r>
          </a:p>
          <a:p>
            <a:r>
              <a:rPr lang="ru-RU" dirty="0" smtClean="0"/>
              <a:t>3.Разработка системы занятий по обучению детей пересказу.</a:t>
            </a:r>
            <a:endParaRPr lang="ru-RU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785794"/>
            <a:ext cx="8143932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Значение пересказа в формировании         монологической речи.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1714488"/>
            <a:ext cx="8715436" cy="4572032"/>
          </a:xfrm>
        </p:spPr>
        <p:txBody>
          <a:bodyPr>
            <a:normAutofit/>
          </a:bodyPr>
          <a:lstStyle/>
          <a:p>
            <a:pPr marL="530352" indent="-457200"/>
            <a:r>
              <a:rPr lang="ru-RU" sz="2400" dirty="0" smtClean="0"/>
              <a:t>1.Качественное и количественное обогащение словарного запаса.</a:t>
            </a:r>
          </a:p>
          <a:p>
            <a:pPr marL="530352" indent="-457200"/>
            <a:r>
              <a:rPr lang="ru-RU" sz="2400" dirty="0" smtClean="0"/>
              <a:t>2.Формирование навыков практического употребления обогащенной лексики.</a:t>
            </a:r>
          </a:p>
          <a:p>
            <a:pPr marL="530352" indent="-457200"/>
            <a:r>
              <a:rPr lang="ru-RU" sz="2400" dirty="0" smtClean="0"/>
              <a:t>3.Закрепление  использования разнообразных грамматических конструкций в оформлении речевого высказывания.</a:t>
            </a:r>
          </a:p>
          <a:p>
            <a:pPr marL="530352" indent="-457200"/>
            <a:r>
              <a:rPr lang="ru-RU" sz="2400" dirty="0" smtClean="0"/>
              <a:t>4.Закрепление правильного ,чистого устойчивого звукопроизношения.</a:t>
            </a:r>
          </a:p>
          <a:p>
            <a:pPr marL="530352" indent="-457200"/>
            <a:r>
              <a:rPr lang="ru-RU" sz="2400" dirty="0" smtClean="0"/>
              <a:t>5.Усвоение структуры связных высказываний (рассказов), формирование способности их построения.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14290"/>
            <a:ext cx="7472386" cy="50006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Структура занятия по пересказу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844" y="785794"/>
            <a:ext cx="8858312" cy="5857916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Независимо от периода коррекционной работы все занятия по обучению детей пересказу строились по определенной схеме.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14480" y="928670"/>
            <a:ext cx="5643602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Вводная беседа</a:t>
            </a:r>
            <a:endParaRPr lang="ru-RU" dirty="0"/>
          </a:p>
        </p:txBody>
      </p:sp>
      <p:sp>
        <p:nvSpPr>
          <p:cNvPr id="5" name="Стрелка вниз 4"/>
          <p:cNvSpPr/>
          <p:nvPr/>
        </p:nvSpPr>
        <p:spPr>
          <a:xfrm>
            <a:off x="4214810" y="1357298"/>
            <a:ext cx="48463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714480" y="1785926"/>
            <a:ext cx="5643602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Первое чтение текста без установки на пересказ</a:t>
            </a:r>
            <a:endParaRPr lang="ru-RU" dirty="0"/>
          </a:p>
        </p:txBody>
      </p:sp>
      <p:sp>
        <p:nvSpPr>
          <p:cNvPr id="7" name="Стрелка вниз 6"/>
          <p:cNvSpPr/>
          <p:nvPr/>
        </p:nvSpPr>
        <p:spPr>
          <a:xfrm>
            <a:off x="4214810" y="2285992"/>
            <a:ext cx="48463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714480" y="2714620"/>
            <a:ext cx="5643602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Разбор текста в вопросительно-ответной форме</a:t>
            </a:r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>
            <a:off x="4214810" y="3143248"/>
            <a:ext cx="48463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714480" y="3571876"/>
            <a:ext cx="5643602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Лексико-грамматические упражнения по тексту</a:t>
            </a:r>
            <a:endParaRPr lang="ru-RU" dirty="0"/>
          </a:p>
        </p:txBody>
      </p:sp>
      <p:sp>
        <p:nvSpPr>
          <p:cNvPr id="11" name="Стрелка вниз 10"/>
          <p:cNvSpPr/>
          <p:nvPr/>
        </p:nvSpPr>
        <p:spPr>
          <a:xfrm>
            <a:off x="4214810" y="4000504"/>
            <a:ext cx="48463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714480" y="4429132"/>
            <a:ext cx="5643602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Повторное чтение текста с установкой на пересказ</a:t>
            </a:r>
            <a:endParaRPr lang="ru-RU" dirty="0"/>
          </a:p>
        </p:txBody>
      </p:sp>
      <p:sp>
        <p:nvSpPr>
          <p:cNvPr id="13" name="Стрелка вниз 12"/>
          <p:cNvSpPr/>
          <p:nvPr/>
        </p:nvSpPr>
        <p:spPr>
          <a:xfrm>
            <a:off x="4214810" y="4857760"/>
            <a:ext cx="48463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714480" y="5286388"/>
            <a:ext cx="5643602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Пересказ текста детьми</a:t>
            </a:r>
            <a:endParaRPr lang="ru-RU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346914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Виды зрительной опоры при обучении пересказу </a:t>
            </a:r>
            <a:endParaRPr lang="ru-RU" sz="2400" dirty="0"/>
          </a:p>
        </p:txBody>
      </p:sp>
      <p:sp>
        <p:nvSpPr>
          <p:cNvPr id="13" name="Содержимое 12"/>
          <p:cNvSpPr>
            <a:spLocks noGrp="1"/>
          </p:cNvSpPr>
          <p:nvPr>
            <p:ph sz="half" idx="1"/>
          </p:nvPr>
        </p:nvSpPr>
        <p:spPr>
          <a:xfrm>
            <a:off x="1214414" y="4143381"/>
            <a:ext cx="2214578" cy="71438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4" name="Содержимое 13"/>
          <p:cNvSpPr>
            <a:spLocks noGrp="1"/>
          </p:cNvSpPr>
          <p:nvPr>
            <p:ph sz="half" idx="2"/>
          </p:nvPr>
        </p:nvSpPr>
        <p:spPr>
          <a:xfrm>
            <a:off x="6143636" y="3929067"/>
            <a:ext cx="1500198" cy="100013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00034" y="928670"/>
            <a:ext cx="8215370" cy="1200329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1.Пересказ рассказа, составленного по демонстрируемому действию. Здесь наглядность представлена максимально</a:t>
            </a:r>
            <a:r>
              <a:rPr lang="en-US" dirty="0" smtClean="0">
                <a:solidFill>
                  <a:schemeClr val="bg1"/>
                </a:solidFill>
              </a:rPr>
              <a:t>:</a:t>
            </a:r>
            <a:r>
              <a:rPr lang="ru-RU" dirty="0" smtClean="0">
                <a:solidFill>
                  <a:schemeClr val="bg1"/>
                </a:solidFill>
              </a:rPr>
              <a:t> в виде предметов, объектов и действий с ними, непосредственно наблюдаемых детьми. Планом высказывания служит порядок действий, производимых на глазах детей.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026" name="Picture 2" descr="D:\IMG_2095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596" y="2928934"/>
            <a:ext cx="3849686" cy="2786082"/>
          </a:xfrm>
          <a:prstGeom prst="rect">
            <a:avLst/>
          </a:prstGeom>
          <a:noFill/>
        </p:spPr>
      </p:pic>
      <p:pic>
        <p:nvPicPr>
          <p:cNvPr id="1027" name="Picture 3" descr="D:\IMG_2093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3438" y="2928934"/>
            <a:ext cx="4135438" cy="276224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Виды зрительной опоры</a:t>
            </a:r>
            <a:endParaRPr lang="ru-RU" sz="4000" dirty="0"/>
          </a:p>
        </p:txBody>
      </p:sp>
      <p:sp>
        <p:nvSpPr>
          <p:cNvPr id="13" name="Содержимое 12"/>
          <p:cNvSpPr>
            <a:spLocks noGrp="1"/>
          </p:cNvSpPr>
          <p:nvPr>
            <p:ph sz="half" idx="1"/>
          </p:nvPr>
        </p:nvSpPr>
        <p:spPr>
          <a:xfrm>
            <a:off x="457200" y="2786058"/>
            <a:ext cx="4038600" cy="334010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4" name="Содержимое 13"/>
          <p:cNvSpPr>
            <a:spLocks noGrp="1"/>
          </p:cNvSpPr>
          <p:nvPr>
            <p:ph sz="half" idx="2"/>
          </p:nvPr>
        </p:nvSpPr>
        <p:spPr>
          <a:xfrm>
            <a:off x="4648200" y="2786058"/>
            <a:ext cx="4038600" cy="3340105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098" name="Picture 2" descr="D:\IMG_2008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596" y="2786058"/>
            <a:ext cx="4143404" cy="3357586"/>
          </a:xfrm>
          <a:prstGeom prst="rect">
            <a:avLst/>
          </a:prstGeom>
          <a:noFill/>
        </p:spPr>
      </p:pic>
      <p:pic>
        <p:nvPicPr>
          <p:cNvPr id="4099" name="Picture 3" descr="D:\IMG_2010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3438" y="2786058"/>
            <a:ext cx="4143404" cy="3357586"/>
          </a:xfrm>
          <a:prstGeom prst="rect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428596" y="714356"/>
            <a:ext cx="8358246" cy="1714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/>
              <a:t>2. Пересказ рассказа с использованием </a:t>
            </a:r>
            <a:r>
              <a:rPr lang="ru-RU" dirty="0" err="1" smtClean="0"/>
              <a:t>фланелеграфа</a:t>
            </a:r>
            <a:r>
              <a:rPr lang="ru-RU" dirty="0" smtClean="0"/>
              <a:t>. В этом виде рассказывания непосредственные действия с предметами и объектами заменяются действиями на </a:t>
            </a:r>
            <a:r>
              <a:rPr lang="ru-RU" dirty="0" err="1" smtClean="0"/>
              <a:t>фланелеграфе</a:t>
            </a:r>
            <a:r>
              <a:rPr lang="ru-RU" dirty="0" smtClean="0"/>
              <a:t> с предметными картинками. План рассказывания обеспечивается порядком картинок, последовательно выставляемых на </a:t>
            </a:r>
            <a:r>
              <a:rPr lang="ru-RU" dirty="0" err="1" smtClean="0"/>
              <a:t>фланелеграфе</a:t>
            </a:r>
            <a:r>
              <a:rPr lang="ru-RU" dirty="0" smtClean="0"/>
              <a:t>.   </a:t>
            </a:r>
            <a:endParaRPr lang="ru-RU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912</TotalTime>
  <Words>1195</Words>
  <Application>Microsoft Office PowerPoint</Application>
  <PresentationFormat>Экран (4:3)</PresentationFormat>
  <Paragraphs>141</Paragraphs>
  <Slides>22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6" baseType="lpstr">
      <vt:lpstr>Calibri</vt:lpstr>
      <vt:lpstr>Constantia</vt:lpstr>
      <vt:lpstr>Wingdings 2</vt:lpstr>
      <vt:lpstr>Поток</vt:lpstr>
      <vt:lpstr>Пересказ как средство формирования связной речи у  детей старшего дошкольного возраста с общим недоразвитием речи.</vt:lpstr>
      <vt:lpstr>Работа проводится на базе МБДОУ детского сада комбинированного вида №65 г.Нижнего Новгорода в группе  детей с общим недоразвитием речи    </vt:lpstr>
      <vt:lpstr>Актуальность проблемы</vt:lpstr>
      <vt:lpstr>Презентация PowerPoint</vt:lpstr>
      <vt:lpstr>Цель и задачи работы</vt:lpstr>
      <vt:lpstr>Значение пересказа в формировании         монологической речи.</vt:lpstr>
      <vt:lpstr>Структура занятия по пересказу</vt:lpstr>
      <vt:lpstr>Виды зрительной опоры при обучении пересказу </vt:lpstr>
      <vt:lpstr>Виды зрительной опоры</vt:lpstr>
      <vt:lpstr>Виды зрительной опоры</vt:lpstr>
      <vt:lpstr>Виды зрительной опоры</vt:lpstr>
      <vt:lpstr>Виды творческих заданий на занятиях по обучению пересказу</vt:lpstr>
      <vt:lpstr>Виды творческих заданий</vt:lpstr>
      <vt:lpstr>Виды творческих заданий</vt:lpstr>
      <vt:lpstr>Условия реализации поставленной цели</vt:lpstr>
      <vt:lpstr>Обследование детей</vt:lpstr>
      <vt:lpstr>Перспективное планирование</vt:lpstr>
      <vt:lpstr>Коррекционно-развивающая среда</vt:lpstr>
      <vt:lpstr>Коррекционно-развивающая среда</vt:lpstr>
      <vt:lpstr>Взаимодействие со специалистами</vt:lpstr>
      <vt:lpstr>Работа с родителями</vt:lpstr>
      <vt:lpstr>Ожидаемый результат</vt:lpstr>
    </vt:vector>
  </TitlesOfParts>
  <Company>Reanimator Extreme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Пересказ как средство формирования связной речи у  детей старшего дошкольного возраста.</dc:title>
  <dc:creator>Admin</dc:creator>
  <cp:lastModifiedBy>Дима</cp:lastModifiedBy>
  <cp:revision>93</cp:revision>
  <dcterms:created xsi:type="dcterms:W3CDTF">2010-01-24T18:01:00Z</dcterms:created>
  <dcterms:modified xsi:type="dcterms:W3CDTF">2015-04-22T15:01:15Z</dcterms:modified>
</cp:coreProperties>
</file>