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0" r:id="rId4"/>
    <p:sldId id="257" r:id="rId5"/>
    <p:sldId id="261" r:id="rId6"/>
    <p:sldId id="258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B0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800" b="1" spc="150" dirty="0" smtClean="0">
                <a:ln w="11430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Междометия и звукоподражательные слова</a:t>
            </a:r>
            <a:endParaRPr lang="ru-RU" sz="2000" b="1" spc="150" dirty="0" smtClean="0">
              <a:ln w="11430"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3048000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ru-RU" b="1" i="1" dirty="0" smtClean="0">
                <a:solidFill>
                  <a:schemeClr val="bg1"/>
                </a:solidFill>
              </a:rPr>
              <a:t>Урок русского языка, 7 класс,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УМК Разумовская М.М., Капинос В.И., Богданова Г. А., Львов В.В. Программа по русскому языку. 5-9 классы. – М.: Дрофа, 2013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4600" y="4495800"/>
            <a:ext cx="6324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/>
              <a:t>Автор: Артюшкина Оксана Павловна,</a:t>
            </a:r>
          </a:p>
          <a:p>
            <a:pPr algn="r"/>
            <a:r>
              <a:rPr lang="ru-RU" sz="2000" dirty="0" smtClean="0"/>
              <a:t>учитель русского языка и литературы</a:t>
            </a:r>
          </a:p>
          <a:p>
            <a:pPr algn="r"/>
            <a:r>
              <a:rPr lang="ru-RU" sz="2000" dirty="0" smtClean="0"/>
              <a:t>МОУ лицея №9 имени заслуженного учителя школы Российской Федерации А.Н. Неверова </a:t>
            </a:r>
          </a:p>
          <a:p>
            <a:pPr algn="r"/>
            <a:r>
              <a:rPr lang="ru-RU" sz="2000" dirty="0" smtClean="0"/>
              <a:t>г. Волгограда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609600"/>
          <a:ext cx="8305800" cy="542886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185943"/>
                <a:gridCol w="5119857"/>
              </a:tblGrid>
              <a:tr h="58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Имя существительное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мальчик, стол, стена, дядя, окно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Имя прилагательное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хороший, дверной, мамин, синий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Глагол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пилить, узнать, знать, распилить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Наречие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весело, вчера, близко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Причастие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мечтающий, мечтавший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Деепричастие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мечтая, решив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Местоимение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я, такой, там, он, так, мой, столько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Имя числительное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пятеро, пятый, пять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14" marR="43414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09600" y="762000"/>
            <a:ext cx="7924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Бац, ай, брысь, </a:t>
            </a:r>
            <a:r>
              <a:rPr kumimoji="0" lang="ru-RU" sz="48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тяв</a:t>
            </a:r>
            <a:r>
              <a:rPr kumimoji="0" lang="ru-RU" sz="48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ей-ей, ба, хлоп, ау, чмок, бум, брр, хрусть, ага, ах.</a:t>
            </a:r>
            <a:endParaRPr kumimoji="0" lang="ru-RU" sz="44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657600"/>
            <a:ext cx="81186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 какие вопросы отвечают?</a:t>
            </a:r>
          </a:p>
          <a:p>
            <a:r>
              <a:rPr lang="ru-RU" sz="3200" dirty="0" smtClean="0"/>
              <a:t>Каким членом предложения являются?</a:t>
            </a:r>
          </a:p>
          <a:p>
            <a:r>
              <a:rPr lang="ru-RU" sz="3200" dirty="0" smtClean="0"/>
              <a:t>Что обозначают?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685800"/>
          <a:ext cx="8610600" cy="557780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289482"/>
                <a:gridCol w="2321118"/>
              </a:tblGrid>
              <a:tr h="49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1.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</a:rPr>
                        <a:t>Ах</a:t>
                      </a:r>
                      <a:r>
                        <a:rPr lang="ru-RU" sz="2400" b="1" i="1" dirty="0"/>
                        <a:t>, чем я виноват? </a:t>
                      </a:r>
                      <a:endParaRPr lang="ru-RU" sz="11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испуг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49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2.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</a:rPr>
                        <a:t>Ах</a:t>
                      </a:r>
                      <a:r>
                        <a:rPr lang="ru-RU" sz="2400" b="1" i="1" dirty="0"/>
                        <a:t>, как это неприятно! </a:t>
                      </a:r>
                      <a:endParaRPr lang="ru-RU" sz="11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огорчение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690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3.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</a:rPr>
                        <a:t>Ах</a:t>
                      </a:r>
                      <a:r>
                        <a:rPr lang="ru-RU" sz="2400" b="1" i="1" dirty="0"/>
                        <a:t>, сеньор губернатор, уместна ли подобная беспечность? </a:t>
                      </a:r>
                      <a:endParaRPr lang="ru-RU" sz="11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упрек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51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4.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</a:rPr>
                        <a:t>Ах</a:t>
                      </a:r>
                      <a:r>
                        <a:rPr lang="ru-RU" sz="2400" b="1" i="1" dirty="0"/>
                        <a:t>, как я люблю весенние зори! </a:t>
                      </a:r>
                      <a:endParaRPr lang="ru-RU" sz="11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восхищение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51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5.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400" b="1" i="1" dirty="0"/>
                        <a:t>, это была бы райская жизнь!</a:t>
                      </a:r>
                      <a:endParaRPr lang="ru-RU" sz="11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восхищение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51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6. Ты не знаком?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400" b="1" i="1" dirty="0"/>
                        <a:t>! Познакомься с ним.</a:t>
                      </a:r>
                      <a:endParaRPr lang="ru-RU" sz="11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изумление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51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7.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400" b="1" i="1" dirty="0"/>
                        <a:t>! Как ты меня напугал!</a:t>
                      </a:r>
                      <a:endParaRPr lang="ru-RU" sz="11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испуг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690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8. -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400" b="1" i="1" dirty="0"/>
                        <a:t>, чтобы тебе подавиться! - ругался он, посиживая у окна</a:t>
                      </a:r>
                      <a:endParaRPr lang="ru-RU" sz="11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негодование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51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9. -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</a:rPr>
                        <a:t>О-о</a:t>
                      </a:r>
                      <a:r>
                        <a:rPr lang="ru-RU" sz="2400" b="1" i="1" dirty="0"/>
                        <a:t>, да, вы поэт! - произнес он, усмехаясь.</a:t>
                      </a:r>
                      <a:endParaRPr lang="ru-RU" sz="11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насмешка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6962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Междометия на письме могут выделяться:</a:t>
            </a:r>
          </a:p>
          <a:p>
            <a:r>
              <a:rPr lang="ru-RU" sz="2400" b="1" dirty="0" smtClean="0">
                <a:ln w="12700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– запятыми</a:t>
            </a:r>
          </a:p>
          <a:p>
            <a:r>
              <a:rPr lang="ru-RU" sz="2400" b="1" dirty="0" smtClean="0">
                <a:ln w="12700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– восклицательным знаком</a:t>
            </a:r>
          </a:p>
          <a:p>
            <a:r>
              <a:rPr lang="ru-RU" sz="2400" b="1" dirty="0" smtClean="0">
                <a:ln w="12700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– многоточием</a:t>
            </a:r>
            <a:endParaRPr lang="ru-RU" sz="2400" b="1" dirty="0">
              <a:ln w="12700"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905000"/>
            <a:ext cx="8991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chemeClr val="bg1"/>
                </a:solidFill>
              </a:rPr>
              <a:t>Задание.   Расставьте знаки препинания в предложениях.</a:t>
            </a:r>
            <a:endParaRPr lang="ru-RU" sz="2800" b="1" u="sng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1. О это была райская жизнь! </a:t>
            </a:r>
            <a:r>
              <a:rPr lang="ru-RU" sz="2800" b="1" i="1" dirty="0" smtClean="0">
                <a:solidFill>
                  <a:schemeClr val="bg1"/>
                </a:solidFill>
              </a:rPr>
              <a:t>(Н.Гоголь)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2. Жизнь увы не вечный дар! </a:t>
            </a:r>
            <a:r>
              <a:rPr lang="ru-RU" sz="2800" b="1" i="1" dirty="0" smtClean="0">
                <a:solidFill>
                  <a:schemeClr val="bg1"/>
                </a:solidFill>
              </a:rPr>
              <a:t>(А.Пушкин)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3. Эй завяжи на память узелок! </a:t>
            </a:r>
            <a:r>
              <a:rPr lang="ru-RU" sz="2800" b="1" i="1" dirty="0" smtClean="0">
                <a:solidFill>
                  <a:schemeClr val="bg1"/>
                </a:solidFill>
              </a:rPr>
              <a:t>(А.Грибоедов)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4. Увы на разные забавы я много жизни погубил. </a:t>
            </a:r>
            <a:r>
              <a:rPr lang="ru-RU" sz="2800" b="1" i="1" dirty="0" smtClean="0">
                <a:solidFill>
                  <a:schemeClr val="bg1"/>
                </a:solidFill>
              </a:rPr>
              <a:t>(А.Пушкин)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5. Ушица ей-же-ей на славу сварена. </a:t>
            </a:r>
            <a:r>
              <a:rPr lang="ru-RU" sz="2800" b="1" i="1" dirty="0" smtClean="0">
                <a:solidFill>
                  <a:schemeClr val="bg1"/>
                </a:solidFill>
              </a:rPr>
              <a:t>(И.Крылов)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6. Мы дело кончим полюбовно но только чур не плутовать. </a:t>
            </a:r>
            <a:r>
              <a:rPr lang="ru-RU" sz="2800" b="1" i="1" dirty="0" smtClean="0">
                <a:solidFill>
                  <a:schemeClr val="bg1"/>
                </a:solidFill>
              </a:rPr>
              <a:t>(М.Лермонтов)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533400"/>
          <a:ext cx="8382000" cy="540214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90800"/>
                <a:gridCol w="3581400"/>
                <a:gridCol w="2209800"/>
              </a:tblGrid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</a:rPr>
                        <a:t>Человек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</a:rPr>
                        <a:t>Животные, птицы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</a:rPr>
                        <a:t>Предметы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 anchor="ctr"/>
                </a:tc>
              </a:tr>
              <a:tr h="471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Эй! 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Стоп! 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А! 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Ура!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err="1"/>
                        <a:t>Oго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Марш!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Цыц!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Тс! 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Караул!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err="1"/>
                        <a:t>Чш</a:t>
                      </a:r>
                      <a:r>
                        <a:rPr lang="ru-RU" sz="2400" b="1" i="1" dirty="0"/>
                        <a:t>! 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Чур!</a:t>
                      </a:r>
                      <a:endParaRPr lang="ru-RU" sz="14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err="1"/>
                        <a:t>Кря-кря-кря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Мяу-мяу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Курлы-курлы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Гав-гав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err="1"/>
                        <a:t>Бе-е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err="1"/>
                        <a:t>Ква-ква-ква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err="1"/>
                        <a:t>Чиу-чиу-чив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Пи-пи-пи! 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Хрю-хрю  </a:t>
                      </a:r>
                      <a:endParaRPr lang="ru-RU" sz="14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Динь-динь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err="1"/>
                        <a:t>Трах-тах-тах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Бом-бом</a:t>
                      </a:r>
                      <a:endParaRPr lang="ru-RU" sz="1400" b="1" i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/>
                        <a:t>Тик-так</a:t>
                      </a:r>
                      <a:endParaRPr lang="ru-RU" sz="14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914400"/>
            <a:ext cx="838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      В рабочем поселке у лесопильного завода все тихо. Рабочие еще спят. Где-то пропел петух. Часы пробили 6 ударов. Рабочие просыпаются, одеваются, моются, завтракают, выходят на улицу и отправляются на завод. Приходят на работу. Гудит гудок. Загудели моторы. Металлические пилы движутся вперед-назад, распиливая бревна. Слышен гудок паровоза. Паровоз медленно приближается к складу. На заводе слышен опять гудок. Пора обедать.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Задание. Прочитайте стихотворение, запишите его в тетради. Определите – звукоподражательное слово или междометие встречается в стихотворении.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066800"/>
            <a:ext cx="3657600" cy="548640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Ква-ква, – урчит квакушка.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Ку-ку! – кричит кукушка.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День целый по леску: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Ква-ква! Ку-ку!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Ква-ква! Ку-ку! Ку-ку!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Хороши цыплятки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хохлатки!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Хохлатка квохчет,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Кудахчет: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Ах, вы, мои милые,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хворые,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хилые,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Хорошенькие! Ах! Ах!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Четыре </a:t>
            </a:r>
            <a:r>
              <a:rPr lang="ru-RU" sz="16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Анюточки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устав ничуточки,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Пляшут третьи </a:t>
            </a:r>
            <a:r>
              <a:rPr lang="ru-RU" sz="16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суточки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под </a:t>
            </a:r>
            <a:r>
              <a:rPr lang="ru-RU" sz="16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прибауточки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Чок-чок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каблучок,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Чуки-чуки-чуки-чок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Аист ходит по дороге...</a:t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Ах, какой он длинноногий! 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648200" y="1066800"/>
            <a:ext cx="3429000" cy="550920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опушки две старушки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Брали грузди и волнушки.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Филин: –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У-ух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Филин: –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У-ух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старушек замер дух: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Жутко.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Взял я лук и крикнул: – Эх!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Удивлю сейчас я всех!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Натянул потуже лук,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 стрела застряла вдруг!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вокруг сказали все: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Э-э-э!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Бе-е-е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– барашек белый блеет,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Больше букв не разумеет.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Голодно, холодно,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Галки, воробьи?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Голодно, голуби,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Голеньки мои?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Прилетайте в гости,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Полны у нас горсти!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Клюйте, гостюйте,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пугайтесь, клюйте!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Гуль-гуль-гуль!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2971800"/>
          <a:ext cx="7543800" cy="28972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18342"/>
                <a:gridCol w="2956193"/>
                <a:gridCol w="1969265"/>
              </a:tblGrid>
              <a:tr h="3831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Язык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Крик петуха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Лай собаки</a:t>
                      </a:r>
                    </a:p>
                  </a:txBody>
                  <a:tcPr marL="47625" marR="47625" marT="47625" marB="47625" anchor="ctr"/>
                </a:tc>
              </a:tr>
              <a:tr h="2436228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Русский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Английский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Венгерский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Немецкий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Французский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     Японский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/>
                        <a:t>кукареку</a:t>
                      </a:r>
                      <a:br>
                        <a:rPr lang="ru-RU" sz="2400" b="1" dirty="0"/>
                      </a:br>
                      <a:r>
                        <a:rPr lang="ru-RU" sz="2400" b="1" dirty="0" err="1"/>
                        <a:t>как-а-дудль-ду</a:t>
                      </a:r>
                      <a:r>
                        <a:rPr lang="ru-RU" sz="2400" b="1" dirty="0"/>
                        <a:t/>
                      </a:r>
                      <a:br>
                        <a:rPr lang="ru-RU" sz="2400" b="1" dirty="0"/>
                      </a:br>
                      <a:r>
                        <a:rPr lang="ru-RU" sz="2400" b="1" dirty="0"/>
                        <a:t>кукареку</a:t>
                      </a:r>
                      <a:br>
                        <a:rPr lang="ru-RU" sz="2400" b="1" dirty="0"/>
                      </a:br>
                      <a:r>
                        <a:rPr lang="ru-RU" sz="2400" b="1" dirty="0" err="1"/>
                        <a:t>кикирики</a:t>
                      </a:r>
                      <a:r>
                        <a:rPr lang="ru-RU" sz="2400" b="1" dirty="0"/>
                        <a:t/>
                      </a:r>
                      <a:br>
                        <a:rPr lang="ru-RU" sz="2400" b="1" dirty="0"/>
                      </a:br>
                      <a:r>
                        <a:rPr lang="ru-RU" sz="2400" b="1" dirty="0" err="1"/>
                        <a:t>кокорико</a:t>
                      </a:r>
                      <a:r>
                        <a:rPr lang="ru-RU" sz="2400" b="1" dirty="0"/>
                        <a:t/>
                      </a:r>
                      <a:br>
                        <a:rPr lang="ru-RU" sz="2400" b="1" dirty="0"/>
                      </a:br>
                      <a:r>
                        <a:rPr lang="ru-RU" sz="2400" b="1" dirty="0" smtClean="0"/>
                        <a:t>         </a:t>
                      </a:r>
                      <a:r>
                        <a:rPr lang="ru-RU" sz="2400" b="1" dirty="0" err="1" smtClean="0"/>
                        <a:t>кокэкокко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/>
                        <a:t>гав-гав</a:t>
                      </a:r>
                      <a:br>
                        <a:rPr lang="ru-RU" sz="2400" b="1" dirty="0"/>
                      </a:br>
                      <a:r>
                        <a:rPr lang="ru-RU" sz="2400" b="1" dirty="0" err="1"/>
                        <a:t>уау-уау</a:t>
                      </a:r>
                      <a:r>
                        <a:rPr lang="ru-RU" sz="2400" b="1" dirty="0"/>
                        <a:t/>
                      </a:r>
                      <a:br>
                        <a:rPr lang="ru-RU" sz="2400" b="1" dirty="0"/>
                      </a:br>
                      <a:r>
                        <a:rPr lang="ru-RU" sz="2400" b="1" dirty="0" err="1"/>
                        <a:t>вау-вау</a:t>
                      </a:r>
                      <a:r>
                        <a:rPr lang="ru-RU" sz="2400" b="1" dirty="0"/>
                        <a:t/>
                      </a:r>
                      <a:br>
                        <a:rPr lang="ru-RU" sz="2400" b="1" dirty="0"/>
                      </a:br>
                      <a:r>
                        <a:rPr lang="ru-RU" sz="2400" b="1" dirty="0" err="1"/>
                        <a:t>вау-вау</a:t>
                      </a:r>
                      <a:r>
                        <a:rPr lang="ru-RU" sz="2400" b="1" dirty="0"/>
                        <a:t/>
                      </a:r>
                      <a:br>
                        <a:rPr lang="ru-RU" sz="2400" b="1" dirty="0"/>
                      </a:br>
                      <a:r>
                        <a:rPr lang="ru-RU" sz="2400" b="1" dirty="0"/>
                        <a:t>ау-ау</a:t>
                      </a:r>
                      <a:br>
                        <a:rPr lang="ru-RU" sz="2400" b="1" dirty="0"/>
                      </a:br>
                      <a:r>
                        <a:rPr lang="ru-RU" sz="2400" b="1" dirty="0" smtClean="0"/>
                        <a:t>     </a:t>
                      </a:r>
                      <a:r>
                        <a:rPr lang="ru-RU" sz="2400" b="1" dirty="0" err="1" smtClean="0"/>
                        <a:t>ван-ван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57200" y="152400"/>
            <a:ext cx="83058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Это любопытно!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Оказывается, люди разных национальностей различно слышат звуки, издаваемые животными, птицами.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Сравните: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оска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Доска</Template>
  <TotalTime>94</TotalTime>
  <Words>489</Words>
  <PresentationFormat>Экран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Доска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12</cp:revision>
  <dcterms:created xsi:type="dcterms:W3CDTF">2014-04-08T20:05:21Z</dcterms:created>
  <dcterms:modified xsi:type="dcterms:W3CDTF">2014-06-13T20:56:35Z</dcterms:modified>
</cp:coreProperties>
</file>