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3" r:id="rId3"/>
    <p:sldId id="259" r:id="rId4"/>
    <p:sldId id="260" r:id="rId5"/>
    <p:sldId id="261" r:id="rId6"/>
    <p:sldId id="262" r:id="rId7"/>
    <p:sldId id="263" r:id="rId8"/>
    <p:sldId id="268" r:id="rId9"/>
    <p:sldId id="264" r:id="rId10"/>
    <p:sldId id="265" r:id="rId11"/>
    <p:sldId id="282" r:id="rId12"/>
    <p:sldId id="269" r:id="rId13"/>
    <p:sldId id="276" r:id="rId14"/>
    <p:sldId id="277" r:id="rId15"/>
    <p:sldId id="274" r:id="rId16"/>
    <p:sldId id="267" r:id="rId17"/>
    <p:sldId id="270" r:id="rId18"/>
    <p:sldId id="275" r:id="rId19"/>
    <p:sldId id="271" r:id="rId20"/>
    <p:sldId id="272" r:id="rId21"/>
    <p:sldId id="279" r:id="rId22"/>
    <p:sldId id="280" r:id="rId23"/>
    <p:sldId id="281" r:id="rId24"/>
    <p:sldId id="273" r:id="rId25"/>
    <p:sldId id="27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65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71939C9-B4D0-44AE-B03E-04436FBAB95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72226E-685F-4837-A59D-4A4CD8D2E4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939C9-B4D0-44AE-B03E-04436FBAB95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2226E-685F-4837-A59D-4A4CD8D2E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939C9-B4D0-44AE-B03E-04436FBAB95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2226E-685F-4837-A59D-4A4CD8D2E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939C9-B4D0-44AE-B03E-04436FBAB95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2226E-685F-4837-A59D-4A4CD8D2E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71939C9-B4D0-44AE-B03E-04436FBAB95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72226E-685F-4837-A59D-4A4CD8D2E4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939C9-B4D0-44AE-B03E-04436FBAB95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D72226E-685F-4837-A59D-4A4CD8D2E4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939C9-B4D0-44AE-B03E-04436FBAB95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D72226E-685F-4837-A59D-4A4CD8D2E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939C9-B4D0-44AE-B03E-04436FBAB95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2226E-685F-4837-A59D-4A4CD8D2E4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939C9-B4D0-44AE-B03E-04436FBAB95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2226E-685F-4837-A59D-4A4CD8D2E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71939C9-B4D0-44AE-B03E-04436FBAB95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72226E-685F-4837-A59D-4A4CD8D2E4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71939C9-B4D0-44AE-B03E-04436FBAB95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72226E-685F-4837-A59D-4A4CD8D2E4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71939C9-B4D0-44AE-B03E-04436FBAB95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D72226E-685F-4837-A59D-4A4CD8D2E4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0%B0%D1%84%D0%B8%D1%8F" TargetMode="External"/><Relationship Id="rId13" Type="http://schemas.openxmlformats.org/officeDocument/2006/relationships/hyperlink" Target="http://ru.wikipedia.org/wiki/%D0%9F%D0%BE%D1%85%D0%B8%D1%89%D0%B5%D0%BD%D0%B8%D0%B5_%D1%87%D0%B5%D0%BB%D0%BE%D0%B2%D0%B5%D0%BA%D0%B0" TargetMode="External"/><Relationship Id="rId3" Type="http://schemas.openxmlformats.org/officeDocument/2006/relationships/hyperlink" Target="http://ru.wikipedia.org/wiki/%D0%98%D1%82%D0%B0%D0%BB%D0%B8%D1%8F" TargetMode="External"/><Relationship Id="rId7" Type="http://schemas.openxmlformats.org/officeDocument/2006/relationships/hyperlink" Target="http://ru.wikipedia.org/wiki/%D0%9E%D1%80%D0%B3%D0%B0%D0%BD%D0%B8%D0%B7%D0%BE%D0%B2%D0%B0%D0%BD%D0%BD%D0%B0%D1%8F_%D0%BF%D1%80%D0%B5%D1%81%D1%82%D1%83%D0%BF%D0%BD%D0%BE%D1%81%D1%82%D1%8C" TargetMode="External"/><Relationship Id="rId12" Type="http://schemas.openxmlformats.org/officeDocument/2006/relationships/hyperlink" Target="http://ru.wikipedia.org/wiki/%D0%A3%D0%B1%D0%B8%D0%B9%D1%81%D1%82%D0%B2%D0%BE" TargetMode="External"/><Relationship Id="rId2" Type="http://schemas.openxmlformats.org/officeDocument/2006/relationships/hyperlink" Target="http://ru.wikipedia.org/wiki/%D0%98%D1%82%D0%B0%D0%BB%D1%8C%D1%8F%D0%BD%D1%81%D0%BA%D0%B8%D0%B9_%D1%8F%D0%B7%D1%8B%D0%BA" TargetMode="External"/><Relationship Id="rId16" Type="http://schemas.openxmlformats.org/officeDocument/2006/relationships/hyperlink" Target="http://ru.wikipedia.org/wiki/%D0%94%D0%B6%D1%83%D0%BB%D1%8C%D0%B5%D1%82%D1%82%D0%BE_%D0%9A%D1%8C%D0%B5%D0%B7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A%D0%BE%D1%80%D1%80%D1%83%D0%BF%D1%86%D0%B8%D1%8F" TargetMode="External"/><Relationship Id="rId11" Type="http://schemas.openxmlformats.org/officeDocument/2006/relationships/hyperlink" Target="http://ru.wikipedia.org/wiki/1991_%D0%B3%D0%BE%D0%B4" TargetMode="External"/><Relationship Id="rId5" Type="http://schemas.openxmlformats.org/officeDocument/2006/relationships/hyperlink" Target="http://ru.wikipedia.org/wiki/1993_%D0%B3%D0%BE%D0%B4" TargetMode="External"/><Relationship Id="rId15" Type="http://schemas.openxmlformats.org/officeDocument/2006/relationships/hyperlink" Target="http://ru.wikipedia.org/wiki/%CE%EF%E5%F0%E0%F6%E8%FF_%AB%D7%E8%F1%F2%FB%E5_%F0%F3%EA%E8%BB" TargetMode="External"/><Relationship Id="rId10" Type="http://schemas.openxmlformats.org/officeDocument/2006/relationships/hyperlink" Target="http://ru.wikipedia.org/wiki/%D0%9F%D1%80%D0%B5%D0%B4%D0%B2%D1%8B%D0%B1%D0%BE%D1%80%D0%BD%D0%B0%D1%8F_%D0%BA%D0%B0%D0%BC%D0%BF%D0%B0%D0%BD%D0%B8%D1%8F" TargetMode="External"/><Relationship Id="rId4" Type="http://schemas.openxmlformats.org/officeDocument/2006/relationships/hyperlink" Target="http://ru.wikipedia.org/wiki/1992" TargetMode="External"/><Relationship Id="rId9" Type="http://schemas.openxmlformats.org/officeDocument/2006/relationships/hyperlink" Target="http://ru.wikipedia.org/wiki/%D0%9F%D1%80%D0%B0%D0%B2%D0%BE%D0%BE%D1%85%D1%80%D0%B0%D0%BD%D0%B8%D1%82%D0%B5%D0%BB%D1%8C%D0%BD%D1%8B%D0%B5_%D0%BE%D1%80%D0%B3%D0%B0%D0%BD%D1%8B" TargetMode="External"/><Relationship Id="rId14" Type="http://schemas.openxmlformats.org/officeDocument/2006/relationships/hyperlink" Target="http://ru.wikipedia.org/wiki/%D0%9F%D0%BE%D0%BA%D1%83%D1%88%D0%B5%D0%BD%D0%B8%D0%B5_%D0%BD%D0%B0_%D0%B6%D0%B8%D0%B7%D0%BD%D1%8C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nm2000.kz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2012_%D0%B3%D0%BE%D0%B4" TargetMode="External"/><Relationship Id="rId2" Type="http://schemas.openxmlformats.org/officeDocument/2006/relationships/hyperlink" Target="http://ru.wikipedia.org/wiki/%D0%9C%D0%B0%D1%80%D1%82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4%D0%B5%D0%BB%D0%BE_%D0%9E%D0%B1%D0%BE%D1%80%D0%BE%D0%BD%D1%81%D0%B5%D1%80%D0%B2%D0%B8%D1%81%D0%B0" TargetMode="External"/><Relationship Id="rId13" Type="http://schemas.openxmlformats.org/officeDocument/2006/relationships/hyperlink" Target="http://ru.wikipedia.org/wiki/%D0%9A%D0%BE%D1%80%D1%80%D1%83%D0%BF%D1%86%D0%B8%D1%8F_%D0%B2_%D0%A0%D0%BE%D1%81%D1%81%D0%B8%D0%B8" TargetMode="External"/><Relationship Id="rId18" Type="http://schemas.openxmlformats.org/officeDocument/2006/relationships/hyperlink" Target="http://ru.wikipedia.org/wiki/%D0%9C%D0%BE%D1%88%D0%B5%D0%BD%D0%BD%D0%B8%D1%87%D0%B5%D1%81%D1%82%D0%B2%D0%BE" TargetMode="External"/><Relationship Id="rId3" Type="http://schemas.openxmlformats.org/officeDocument/2006/relationships/hyperlink" Target="http://ru.wikipedia.org/wiki/%D0%9A%D1%80%D1%8B%D1%88%D0%B5%D0%B2%D0%B0%D0%BD%D0%B8%D0%B5" TargetMode="External"/><Relationship Id="rId7" Type="http://schemas.openxmlformats.org/officeDocument/2006/relationships/hyperlink" Target="http://ru.wikipedia.org/wiki/%D0%A4%D0%B5%D0%B4%D0%B5%D1%80%D0%B0%D0%BB%D1%8C%D0%BD%D0%BE%D0%B5_%D0%BA%D0%BE%D1%81%D0%BC%D0%B8%D1%87%D0%B5%D1%81%D0%BA%D0%BE%D0%B5_%D0%B0%D0%B3%D0%B5%D0%BD%D1%82%D1%81%D1%82%D0%B2%D0%BE" TargetMode="External"/><Relationship Id="rId12" Type="http://schemas.openxmlformats.org/officeDocument/2006/relationships/hyperlink" Target="http://ru.wikipedia.org/wiki/%D0%A0%D0%BE%D1%81%D0%B0%D0%B3%D1%80%D0%BE%D0%BB%D0%B8%D0%B7%D0%B8%D0%BD%D0%B3" TargetMode="External"/><Relationship Id="rId17" Type="http://schemas.openxmlformats.org/officeDocument/2006/relationships/hyperlink" Target="http://ru.wikipedia.org/wiki/%D0%9E%D1%82%D0%BA%D0%B0%D1%82" TargetMode="External"/><Relationship Id="rId2" Type="http://schemas.openxmlformats.org/officeDocument/2006/relationships/hyperlink" Target="http://ru.wikipedia.org/wiki/%D0%98%D0%B3%D0%BE%D1%80%D0%BD%D0%BE%D0%B5_%D0%B4%D0%B5%D0%BB%D0%BE_(2011)" TargetMode="External"/><Relationship Id="rId16" Type="http://schemas.openxmlformats.org/officeDocument/2006/relationships/hyperlink" Target="http://ru.wikipedia.org/wiki/%D0%A0%D0%BE%D1%81%D1%80%D1%8B%D0%B1%D0%BE%D0%BB%D0%BE%D0%B2%D1%81%D1%82%D0%B2%D0%B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A%D0%B0%D0%BC%D0%BF%D0%B0%D0%BD%D0%B8%D1%8F" TargetMode="External"/><Relationship Id="rId11" Type="http://schemas.openxmlformats.org/officeDocument/2006/relationships/hyperlink" Target="http://ru.wikipedia.org/wiki/%D0%A1%D0%B0%D0%BC%D0%BC%D0%B8%D1%82_%D0%90%D0%A2%D0%AD%D0%A1_2012" TargetMode="External"/><Relationship Id="rId5" Type="http://schemas.openxmlformats.org/officeDocument/2006/relationships/hyperlink" Target="http://ru.wikipedia.org/wiki/%D0%93%D0%9B%D0%9E%D0%9D%D0%90%D0%A1%D0%A1" TargetMode="External"/><Relationship Id="rId15" Type="http://schemas.openxmlformats.org/officeDocument/2006/relationships/hyperlink" Target="http://ru.wikipedia.org/wiki/%D0%A0%D0%BE%D1%81%D1%80%D0%B5%D0%B5%D1%81%D1%82%D1%80" TargetMode="External"/><Relationship Id="rId10" Type="http://schemas.openxmlformats.org/officeDocument/2006/relationships/hyperlink" Target="http://ru.wikipedia.org/wiki/%D0%A1%D0%B5%D1%80%D0%B4%D1%8E%D0%BA%D0%BE%D0%B2,_%D0%90%D0%BD%D0%B0%D1%82%D0%BE%D0%BB%D0%B8%D0%B9_%D0%AD%D0%B4%D1%83%D0%B0%D1%80%D0%B4%D0%BE%D0%B2%D0%B8%D1%87" TargetMode="External"/><Relationship Id="rId19" Type="http://schemas.openxmlformats.org/officeDocument/2006/relationships/hyperlink" Target="http://ru.wikipedia.org/wiki/%D0%A0%D0%B0%D1%81%D1%82%D1%80%D0%B0%D1%82%D0%B0" TargetMode="External"/><Relationship Id="rId4" Type="http://schemas.openxmlformats.org/officeDocument/2006/relationships/hyperlink" Target="http://ru.wikipedia.org/wiki/2012_%D0%B3%D0%BE%D0%B4" TargetMode="External"/><Relationship Id="rId9" Type="http://schemas.openxmlformats.org/officeDocument/2006/relationships/hyperlink" Target="http://ru.wikipedia.org/wiki/%D0%9C%D0%B8%D0%BD%D0%BE%D0%B1%D0%BE%D1%80%D0%BE%D0%BD%D1%8B_%D0%A0%D0%BE%D1%81%D1%81%D0%B8%D0%B8" TargetMode="External"/><Relationship Id="rId14" Type="http://schemas.openxmlformats.org/officeDocument/2006/relationships/hyperlink" Target="http://ru.wikipedia.org/wiki/%D0%A0%D1%83%D1%81%D0%93%D0%B8%D0%B4%D1%80%D0%B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2%D0%BB%D0%B0%D1%81%D1%82%D1%8C" TargetMode="External"/><Relationship Id="rId2" Type="http://schemas.openxmlformats.org/officeDocument/2006/relationships/hyperlink" Target="http://ru.wikipedia.org/wiki/%D0%9B%D0%B0%D1%82%D0%B8%D0%BD%D1%81%D0%BA%D0%B8%D0%B9_%D1%8F%D0%B7%D1%8B%D0%B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C%D0%BE%D1%80%D0%B0%D0%BB%D1%8C" TargetMode="External"/><Relationship Id="rId5" Type="http://schemas.openxmlformats.org/officeDocument/2006/relationships/hyperlink" Target="http://ru.wikipedia.org/wiki/%D0%97%D0%B0%D0%BA%D0%BE%D0%BD%D0%BE%D0%B4%D0%B0%D1%82%D0%B5%D0%BB%D1%8C%D1%81%D1%82%D0%B2%D0%BE" TargetMode="External"/><Relationship Id="rId4" Type="http://schemas.openxmlformats.org/officeDocument/2006/relationships/hyperlink" Target="http://ru.wikipedia.org/wiki/%D0%9F%D1%80%D0%B0%D0%B2%D0%BE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0%D0%BE%D1%81%D0%B8%D0%BC%D1%83%D1%89%D0%B5%D1%81%D1%82%D0%B2%D0%BE" TargetMode="External"/><Relationship Id="rId13" Type="http://schemas.openxmlformats.org/officeDocument/2006/relationships/hyperlink" Target="http://ru.wikipedia.org/w/index.php?title=%D0%94%D0%B5%D0%BF%D0%B0%D1%80%D1%82%D0%B0%D0%BC%D0%B5%D0%BD%D1%82_%D0%B1%D1%8E%D0%B4%D0%B6%D0%B5%D1%82%D0%BD%D0%BE%D0%B9_%D0%BF%D0%BE%D0%BB%D0%B8%D1%82%D0%B8%D0%BA%D0%B8&amp;action=edit&amp;redlink=1" TargetMode="External"/><Relationship Id="rId3" Type="http://schemas.openxmlformats.org/officeDocument/2006/relationships/hyperlink" Target="http://ru.wikipedia.org/wiki/%D0%9C%D0%B8%D0%BD%D0%B8%D1%81%D1%82%D0%B5%D1%80%D1%81%D1%82%D0%B2%D0%BE_%D0%BE%D0%B1%D0%BE%D1%80%D0%BE%D0%BD%D1%8B_%D0%A0%D0%BE%D1%81%D1%81%D0%B8%D0%B9%D1%81%D0%BA%D0%BE%D0%B9_%D0%A4%D0%B5%D0%B4%D0%B5%D1%80%D0%B0%D1%86%D0%B8%D0%B8" TargetMode="External"/><Relationship Id="rId7" Type="http://schemas.openxmlformats.org/officeDocument/2006/relationships/hyperlink" Target="http://ru.wikipedia.org/wiki/%D0%9C%D0%B8%D0%BD%D0%B8%D1%81%D1%82%D0%B5%D1%80%D1%81%D1%82%D0%B2%D0%BE_%D1%8D%D0%BA%D0%BE%D0%BD%D0%BE%D0%BC%D0%B8%D1%87%D0%B5%D1%81%D0%BA%D0%BE%D0%B3%D0%BE_%D1%80%D0%B0%D0%B7%D0%B2%D0%B8%D1%82%D0%B8%D1%8F_%D0%A0%D0%BE%D1%81%D1%81%D0%B8%D0%B9%D1%81%D0%BA%D0%BE%D0%B9_%D0%A4%D0%B5%D0%B4%D0%B5%D1%80%D0%B0%D1%86%D0%B8%D0%B8" TargetMode="External"/><Relationship Id="rId12" Type="http://schemas.openxmlformats.org/officeDocument/2006/relationships/hyperlink" Target="http://ru.wikipedia.org/wiki/%D0%9C%D0%B8%D0%BD%D0%B8%D1%81%D1%82%D0%B5%D1%80%D1%81%D1%82%D0%B2%D0%BE_%D1%84%D0%B8%D0%BD%D0%B0%D0%BD%D1%81%D0%BE%D0%B2_%D0%A0%D0%BE%D1%81%D1%81%D0%B8%D0%B9%D1%81%D0%BA%D0%BE%D0%B9_%D0%A4%D0%B5%D0%B4%D0%B5%D1%80%D0%B0%D1%86%D0%B8%D0%B8" TargetMode="External"/><Relationship Id="rId2" Type="http://schemas.openxmlformats.org/officeDocument/2006/relationships/hyperlink" Target="http://ru.wikipedia.org/wiki/%D0%9A%D0%BE%D1%80%D1%80%D1%83%D0%BF%D1%86%D0%B8%D1%8F_%D0%B2_%D0%A0%D0%BE%D1%81%D1%81%D0%B8%D0%B8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0%D0%BE%D1%81%D0%B0%D0%B2%D1%82%D0%BE%D0%B4%D0%BE%D1%80" TargetMode="External"/><Relationship Id="rId11" Type="http://schemas.openxmlformats.org/officeDocument/2006/relationships/hyperlink" Target="http://ru.wikipedia.org/wiki/%D0%A0%D0%BE%D1%81%D0%BF%D0%BE%D1%82%D1%80%D0%B5%D0%B1%D0%BD%D0%B0%D0%B4%D0%B7%D0%BE%D1%80" TargetMode="External"/><Relationship Id="rId5" Type="http://schemas.openxmlformats.org/officeDocument/2006/relationships/hyperlink" Target="http://ru.wikipedia.org/wiki/%D0%9C%D0%B8%D0%BD%D0%B8%D1%81%D1%82%D0%B5%D1%80%D1%81%D1%82%D0%B2%D0%BE_%D1%82%D1%80%D0%B0%D0%BD%D1%81%D0%BF%D0%BE%D1%80%D1%82%D0%B0_%D0%A0%D0%BE%D1%81%D1%81%D0%B8%D0%B9%D1%81%D0%BA%D0%BE%D0%B9_%D0%A4%D0%B5%D0%B4%D0%B5%D1%80%D0%B0%D1%86%D0%B8%D0%B8" TargetMode="External"/><Relationship Id="rId15" Type="http://schemas.openxmlformats.org/officeDocument/2006/relationships/hyperlink" Target="http://ru.wikipedia.org/wiki/%D0%A4%D0%B5%D0%B4%D0%B5%D1%80%D0%B0%D0%BB%D1%8C%D0%BD%D0%BE%D0%B5_%D0%BA%D0%B0%D0%B7%D0%BD%D0%B0%D1%87%D0%B5%D0%B9%D1%81%D1%82%D0%B2%D0%BE_(%D0%9A%D0%B0%D0%B7%D0%BD%D0%B0%D1%87%D0%B5%D0%B9%D1%81%D1%82%D0%B2%D0%BE_%D0%A0%D0%BE%D1%81%D1%81%D0%B8%D0%B8)" TargetMode="External"/><Relationship Id="rId10" Type="http://schemas.openxmlformats.org/officeDocument/2006/relationships/hyperlink" Target="http://ru.wikipedia.org/wiki/%D0%9C%D0%B8%D0%BD%D0%B8%D1%81%D1%82%D0%B5%D1%80%D1%81%D1%82%D0%B2%D0%BE_%D0%B7%D0%B4%D1%80%D0%B0%D0%B2%D0%BE%D0%BE%D1%85%D1%80%D0%B0%D0%BD%D0%B5%D0%BD%D0%B8%D1%8F_%D0%B8_%D1%81%D0%BE%D1%86%D0%B8%D0%B0%D0%BB%D1%8C%D0%BD%D0%BE%D0%B3%D0%BE_%D1%80%D0%B0%D0%B7%D0%B2%D0%B8%D1%82%D0%B8%D1%8F_%D0%A0%D0%BE%D1%81%D1%81%D0%B8%D0%B9%D1%81%D0%BA%D0%BE%D0%B9_%D0%A4%D0%B5%D0%B4%D0%B5%D1%80%D0%B0%D1%86%D0%B8%D0%B8" TargetMode="External"/><Relationship Id="rId4" Type="http://schemas.openxmlformats.org/officeDocument/2006/relationships/hyperlink" Target="http://ru.wikipedia.org/wiki/%D0%A1%D0%BF%D0%B5%D1%86%D1%81%D1%82%D1%80%D0%BE%D0%B9" TargetMode="External"/><Relationship Id="rId9" Type="http://schemas.openxmlformats.org/officeDocument/2006/relationships/hyperlink" Target="http://ru.wikipedia.org/wiki/%D0%A0%D0%BE%D1%81%D1%80%D0%B5%D0%B5%D1%81%D1%82%D1%80" TargetMode="External"/><Relationship Id="rId14" Type="http://schemas.openxmlformats.org/officeDocument/2006/relationships/hyperlink" Target="http://ru.wikipedia.org/wiki/%D0%A0%D0%BE%D1%81%D1%81%D1%82%D1%80%D0%B0%D1%85%D0%BD%D0%B0%D0%B4%D0%B7%D0%BE%D1%80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dymovskiy.name/" TargetMode="External"/><Relationship Id="rId13" Type="http://schemas.openxmlformats.org/officeDocument/2006/relationships/hyperlink" Target="http://www.indem.ru/russian.asp" TargetMode="External"/><Relationship Id="rId3" Type="http://schemas.openxmlformats.org/officeDocument/2006/relationships/hyperlink" Target="http://ru.wikipedia.org/wiki/%D0%9D%D0%B0%D0%B2%D0%B0%D0%BB%D1%8C%D0%BD%D1%8B%D0%B9,_%D0%90%D0%BB%D0%B5%D0%BA%D1%81%D0%B5%D0%B9_%D0%90%D0%BD%D0%B0%D1%82%D0%BE%D0%BB%D1%8C%D0%B5%D0%B2%D0%B8%D1%87" TargetMode="External"/><Relationship Id="rId7" Type="http://schemas.openxmlformats.org/officeDocument/2006/relationships/hyperlink" Target="http://www.s-pravdoy.ru/" TargetMode="External"/><Relationship Id="rId12" Type="http://schemas.openxmlformats.org/officeDocument/2006/relationships/hyperlink" Target="http://ru.wikipedia.org/wiki/%D0%96%D0%B8%D0%B2%D0%BE%D0%B9_%D0%96%D1%83%D1%80%D0%BD%D0%B0%D0%BB" TargetMode="External"/><Relationship Id="rId2" Type="http://schemas.openxmlformats.org/officeDocument/2006/relationships/hyperlink" Target="http://rospil.info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nticorr.ru/" TargetMode="External"/><Relationship Id="rId11" Type="http://schemas.openxmlformats.org/officeDocument/2006/relationships/hyperlink" Target="http://community.livejournal.com/anti_korrup/" TargetMode="External"/><Relationship Id="rId5" Type="http://schemas.openxmlformats.org/officeDocument/2006/relationships/hyperlink" Target="http://www.anti-corr.ru/" TargetMode="External"/><Relationship Id="rId10" Type="http://schemas.openxmlformats.org/officeDocument/2006/relationships/hyperlink" Target="http://zlovesti.ru/" TargetMode="External"/><Relationship Id="rId4" Type="http://schemas.openxmlformats.org/officeDocument/2006/relationships/hyperlink" Target="http://anticorrupcioner.ru/" TargetMode="External"/><Relationship Id="rId9" Type="http://schemas.openxmlformats.org/officeDocument/2006/relationships/hyperlink" Target="http://chinovnikam.net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5%D0%B4%D0%B2%D0%B5%D0%B4%D0%B5%D0%B2,_%D0%94%D0%BC%D0%B8%D1%82%D1%80%D0%B8%D0%B9_%D0%90%D0%BD%D0%B0%D1%82%D0%BE%D0%BB%D1%8C%D0%B5%D0%B2%D0%B8%D1%87" TargetMode="External"/><Relationship Id="rId2" Type="http://schemas.openxmlformats.org/officeDocument/2006/relationships/hyperlink" Target="http://ru.wikipedia.org/wiki/%D0%9F%D1%80%D0%B5%D0%B7%D0%B8%D0%B4%D0%B5%D0%BD%D1%82_%D0%A0%D0%A4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ru.wikipedia.org/wiki/%D0%9D%D0%B0%D1%86%D0%B8%D0%BE%D0%BD%D0%B0%D0%BB%D1%8C%D0%BD%D1%8B%D0%B9_%D0%BF%D0%BB%D0%B0%D0%BD_%D0%BF%D1%80%D0%BE%D1%82%D0%B8%D0%B2%D0%BE%D0%B4%D0%B5%D0%B9%D1%81%D1%82%D0%B2%D0%B8%D1%8F_%D0%BA%D0%BE%D1%80%D1%80%D1%83%D0%BF%D1%86%D0%B8%D0%B8" TargetMode="External"/><Relationship Id="rId4" Type="http://schemas.openxmlformats.org/officeDocument/2006/relationships/hyperlink" Target="http://ru.wikipedia.org/wiki/%D0%9A%D0%BE%D1%80%D1%80%D1%83%D0%BF%D1%86%D0%B8%D1%8F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D%D0%B0%D1%86%D0%B8%D0%BE%D0%BD%D0%B0%D0%BB%D1%8C%D0%BD%D1%8B%D0%B9_%D0%BF%D0%BB%D0%B0%D0%BD_%D0%BF%D1%80%D0%BE%D1%82%D0%B8%D0%B2%D0%BE%D0%B4%D0%B5%D0%B9%D1%81%D1%82%D0%B2%D0%B8%D1%8F_%D0%BA%D0%BE%D1%80%D1%80%D1%83%D0%BF%D1%86%D0%B8%D0%B8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Опыт международной борьбы с коррупцией.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1728192"/>
          </a:xfrm>
          <a:solidFill>
            <a:schemeClr val="accent2"/>
          </a:solidFill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Презентацию выполнила </a:t>
            </a:r>
          </a:p>
          <a:p>
            <a:r>
              <a:rPr lang="ru-RU" b="1" dirty="0" smtClean="0"/>
              <a:t>Учитель истории</a:t>
            </a:r>
          </a:p>
          <a:p>
            <a:r>
              <a:rPr lang="ru-RU" b="1" dirty="0" smtClean="0"/>
              <a:t> и обществознания</a:t>
            </a:r>
          </a:p>
          <a:p>
            <a:r>
              <a:rPr lang="ru-RU" b="1" dirty="0" smtClean="0"/>
              <a:t> МКОУ №8 </a:t>
            </a:r>
            <a:r>
              <a:rPr lang="ru-RU" b="1" dirty="0" err="1" smtClean="0"/>
              <a:t>с.Римгорское</a:t>
            </a:r>
            <a:r>
              <a:rPr lang="ru-RU" b="1" dirty="0" smtClean="0"/>
              <a:t>,</a:t>
            </a:r>
          </a:p>
          <a:p>
            <a:r>
              <a:rPr lang="ru-RU" b="1" dirty="0" err="1" smtClean="0"/>
              <a:t>Малокарачаевского</a:t>
            </a:r>
            <a:r>
              <a:rPr lang="ru-RU" b="1" dirty="0" smtClean="0"/>
              <a:t> р-на, КЧР </a:t>
            </a:r>
          </a:p>
          <a:p>
            <a:r>
              <a:rPr lang="ru-RU" b="1" dirty="0" err="1" smtClean="0"/>
              <a:t>Темирбулатова</a:t>
            </a:r>
            <a:r>
              <a:rPr lang="ru-RU" b="1" dirty="0" smtClean="0"/>
              <a:t> У.Д.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&amp;Kcy;&amp;acy;&amp;kcy; &amp;icy;&amp;scy;&amp;kcy;&amp;ocy;&amp;rcy;&amp;iecy;&amp;ncy;&amp;icy;&amp;tcy;&amp;softcy; &amp;kcy;&amp;ocy;&amp;rcy;&amp;rcy;&amp;ucy;&amp;pcy;&amp;tscy;&amp;icy;&amp;yucy;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116632"/>
            <a:ext cx="8064895" cy="674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6632"/>
            <a:ext cx="77768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Операция «Чистые руки»</a:t>
            </a:r>
            <a:r>
              <a:rPr lang="ru-RU" dirty="0" smtClean="0"/>
              <a:t> (</a:t>
            </a:r>
            <a:r>
              <a:rPr lang="ru-RU" dirty="0" err="1" smtClean="0">
                <a:hlinkClick r:id="rId2" tooltip="Итальянский язык"/>
              </a:rPr>
              <a:t>итал</a:t>
            </a:r>
            <a:r>
              <a:rPr lang="ru-RU" dirty="0" smtClean="0">
                <a:hlinkClick r:id="rId2" tooltip="Итальянский язык"/>
              </a:rPr>
              <a:t>.</a:t>
            </a:r>
            <a:r>
              <a:rPr lang="ru-RU" dirty="0" smtClean="0"/>
              <a:t> </a:t>
            </a:r>
            <a:r>
              <a:rPr lang="ru-RU" i="1" dirty="0" err="1" smtClean="0"/>
              <a:t>Mani</a:t>
            </a:r>
            <a:r>
              <a:rPr lang="ru-RU" i="1" dirty="0" smtClean="0"/>
              <a:t> </a:t>
            </a:r>
            <a:r>
              <a:rPr lang="ru-RU" i="1" dirty="0" err="1" smtClean="0"/>
              <a:t>pulite</a:t>
            </a:r>
            <a:r>
              <a:rPr lang="ru-RU" dirty="0" smtClean="0"/>
              <a:t>) — беспрецедентный комплекс полицейских мероприятий и судебных процессов в </a:t>
            </a:r>
            <a:r>
              <a:rPr lang="ru-RU" dirty="0" smtClean="0">
                <a:hlinkClick r:id="rId3" tooltip="Италия"/>
              </a:rPr>
              <a:t>Италии</a:t>
            </a:r>
            <a:r>
              <a:rPr lang="ru-RU" dirty="0" smtClean="0"/>
              <a:t> </a:t>
            </a:r>
            <a:r>
              <a:rPr lang="ru-RU" dirty="0" smtClean="0">
                <a:hlinkClick r:id="rId4" tooltip="1992"/>
              </a:rPr>
              <a:t>1992</a:t>
            </a:r>
            <a:r>
              <a:rPr lang="ru-RU" dirty="0" smtClean="0"/>
              <a:t>—</a:t>
            </a:r>
            <a:r>
              <a:rPr lang="ru-RU" dirty="0" smtClean="0">
                <a:hlinkClick r:id="rId5" tooltip="1993 год"/>
              </a:rPr>
              <a:t>1993 годов</a:t>
            </a:r>
            <a:r>
              <a:rPr lang="ru-RU" dirty="0" smtClean="0"/>
              <a:t>, направленный против </a:t>
            </a:r>
            <a:r>
              <a:rPr lang="ru-RU" dirty="0" smtClean="0">
                <a:hlinkClick r:id="rId6" tooltip="Коррупция"/>
              </a:rPr>
              <a:t>влияния</a:t>
            </a:r>
            <a:r>
              <a:rPr lang="ru-RU" dirty="0" smtClean="0"/>
              <a:t> </a:t>
            </a:r>
            <a:r>
              <a:rPr lang="ru-RU" dirty="0" smtClean="0">
                <a:hlinkClick r:id="rId7" tooltip="Организованная преступность"/>
              </a:rPr>
              <a:t>организованной преступности</a:t>
            </a:r>
            <a:r>
              <a:rPr lang="ru-RU" dirty="0" smtClean="0"/>
              <a:t> (</a:t>
            </a:r>
            <a:r>
              <a:rPr lang="ru-RU" dirty="0" smtClean="0">
                <a:hlinkClick r:id="rId8" tooltip="Мафия"/>
              </a:rPr>
              <a:t>мафии</a:t>
            </a:r>
            <a:r>
              <a:rPr lang="ru-RU" dirty="0" smtClean="0"/>
              <a:t>) в </a:t>
            </a:r>
            <a:r>
              <a:rPr lang="ru-RU" dirty="0" smtClean="0">
                <a:hlinkClick r:id="rId9" tooltip="Правоохранительные органы"/>
              </a:rPr>
              <a:t>правоохранительных органах</a:t>
            </a:r>
            <a:r>
              <a:rPr lang="ru-RU" dirty="0" smtClean="0"/>
              <a:t> и политике, в частности незаконное финансирование </a:t>
            </a:r>
            <a:r>
              <a:rPr lang="ru-RU" dirty="0" smtClean="0">
                <a:hlinkClick r:id="rId10" tooltip="Предвыборная кампания"/>
              </a:rPr>
              <a:t>предвыборных кампаний</a:t>
            </a:r>
            <a:r>
              <a:rPr lang="ru-RU" dirty="0" smtClean="0"/>
              <a:t> и подкуп политиков. Всепроникающая коррупция в итальянской политической системе, которая была раскрыта в ходе операции, получила название «</a:t>
            </a:r>
            <a:r>
              <a:rPr lang="ru-RU" dirty="0" err="1" smtClean="0"/>
              <a:t>Тангентополи</a:t>
            </a:r>
            <a:r>
              <a:rPr lang="ru-RU" dirty="0" smtClean="0"/>
              <a:t>» или «</a:t>
            </a:r>
            <a:r>
              <a:rPr lang="ru-RU" dirty="0" err="1" smtClean="0"/>
              <a:t>bribesville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Поводом для данных мер явился критический рост мафиозной преступности. По официальным данным, в </a:t>
            </a:r>
            <a:r>
              <a:rPr lang="ru-RU" dirty="0" smtClean="0">
                <a:hlinkClick r:id="rId11" tooltip="1991 год"/>
              </a:rPr>
              <a:t>1991 году</a:t>
            </a:r>
            <a:r>
              <a:rPr lang="ru-RU" dirty="0" smtClean="0"/>
              <a:t> преступными группировками было совершено 718 </a:t>
            </a:r>
            <a:r>
              <a:rPr lang="ru-RU" dirty="0" smtClean="0">
                <a:hlinkClick r:id="rId12" tooltip="Убийство"/>
              </a:rPr>
              <a:t>убийств</a:t>
            </a:r>
            <a:r>
              <a:rPr lang="ru-RU" dirty="0" smtClean="0"/>
              <a:t>, 822 </a:t>
            </a:r>
            <a:r>
              <a:rPr lang="ru-RU" dirty="0" smtClean="0">
                <a:hlinkClick r:id="rId13" tooltip="Похищение человека"/>
              </a:rPr>
              <a:t>похищения</a:t>
            </a:r>
            <a:r>
              <a:rPr lang="ru-RU" dirty="0" smtClean="0"/>
              <a:t> и 830 </a:t>
            </a:r>
            <a:r>
              <a:rPr lang="ru-RU" dirty="0" smtClean="0">
                <a:hlinkClick r:id="rId14" tooltip="Покушение на жизнь"/>
              </a:rPr>
              <a:t>покушений</a:t>
            </a:r>
            <a:r>
              <a:rPr lang="ru-RU" dirty="0" smtClean="0"/>
              <a:t>, а также было зафиксировано 886 случаев запугивания представителей местных властей. Среди жертв были прокуроры и судьи</a:t>
            </a:r>
            <a:r>
              <a:rPr lang="ru-RU" baseline="30000" dirty="0" smtClean="0">
                <a:hlinkClick r:id="rId15"/>
              </a:rPr>
              <a:t>[2]</a:t>
            </a:r>
            <a:r>
              <a:rPr lang="ru-RU" dirty="0" smtClean="0"/>
              <a:t>. Но главной проблемой была </a:t>
            </a:r>
            <a:r>
              <a:rPr lang="ru-RU" dirty="0" smtClean="0">
                <a:hlinkClick r:id="rId6" tooltip="Коррупция"/>
              </a:rPr>
              <a:t>коррупция</a:t>
            </a:r>
            <a:r>
              <a:rPr lang="ru-RU" dirty="0" smtClean="0"/>
              <a:t>, которая делала преступность практически непобедимой. По словам итальянского журналиста </a:t>
            </a:r>
            <a:r>
              <a:rPr lang="ru-RU" dirty="0" err="1" smtClean="0">
                <a:hlinkClick r:id="rId16" tooltip="Джульетто Кьеза"/>
              </a:rPr>
              <a:t>Джульетто</a:t>
            </a:r>
            <a:r>
              <a:rPr lang="ru-RU" dirty="0" smtClean="0">
                <a:hlinkClick r:id="rId16" tooltip="Джульетто Кьеза"/>
              </a:rPr>
              <a:t> </a:t>
            </a:r>
            <a:r>
              <a:rPr lang="ru-RU" dirty="0" err="1" smtClean="0">
                <a:hlinkClick r:id="rId16" tooltip="Джульетто Кьеза"/>
              </a:rPr>
              <a:t>Кьеза</a:t>
            </a:r>
            <a:r>
              <a:rPr lang="ru-RU" dirty="0" smtClean="0"/>
              <a:t> правительство покровительствовало мафии, а не менее 100 депутатов были мафиози. В ходе операции «Чистые руки» были арестованы 1456 бизнесменов, государственных чиновников и политических деятелей, привлечены к следствию 3026 предпринимателей, чиновников и политиков, в том числе 251 член парламента (депутаты имели иммунитет и не подлежали аресту) и четверо бывших премьер-министров. 10 подозреваемых совершили самоубийство во время расследования.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404664"/>
          <a:ext cx="5749039" cy="6633732"/>
        </p:xfrm>
        <a:graphic>
          <a:graphicData uri="http://schemas.openxmlformats.org/drawingml/2006/table">
            <a:tbl>
              <a:tblPr/>
              <a:tblGrid>
                <a:gridCol w="5176926"/>
                <a:gridCol w="572113"/>
              </a:tblGrid>
              <a:tr h="288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Как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борятся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с коррупцией в Китае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33" marR="13833" marT="13833" marB="13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">
                          <a:latin typeface="Times New Roman"/>
                          <a:ea typeface="Times New Roman"/>
                          <a:cs typeface="Times New Roman"/>
                        </a:rPr>
                        <a:t> [2011-07-19] 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33" marR="13833" marT="13833" marB="13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4490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Газета </a:t>
                      </a: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"Наш Мир"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Lucida Console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b="1" dirty="0">
                          <a:latin typeface="Lucida Console"/>
                          <a:ea typeface="Times New Roman"/>
                          <a:cs typeface="Times New Roman"/>
                        </a:rPr>
                      </a:br>
                      <a:r>
                        <a:rPr lang="ru-RU" sz="1400" b="1" i="1" dirty="0">
                          <a:latin typeface="Lucida Console"/>
                          <a:ea typeface="Times New Roman"/>
                          <a:cs typeface="Times New Roman"/>
                        </a:rPr>
                        <a:t>Утром во вторник были приведены в исполнения смертные приговоры двум бывшим вице-мэрам крупных китайских городов </a:t>
                      </a:r>
                      <a:r>
                        <a:rPr lang="ru-RU" sz="1400" b="1" i="1" dirty="0" err="1">
                          <a:latin typeface="Lucida Console"/>
                          <a:ea typeface="Times New Roman"/>
                          <a:cs typeface="Times New Roman"/>
                        </a:rPr>
                        <a:t>Сюй</a:t>
                      </a:r>
                      <a:r>
                        <a:rPr lang="ru-RU" sz="1400" b="1" i="1" dirty="0">
                          <a:latin typeface="Lucida Consol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i="1" dirty="0" err="1">
                          <a:latin typeface="Lucida Console"/>
                          <a:ea typeface="Times New Roman"/>
                          <a:cs typeface="Times New Roman"/>
                        </a:rPr>
                        <a:t>Майюну</a:t>
                      </a:r>
                      <a:r>
                        <a:rPr lang="ru-RU" sz="1400" b="1" i="1" dirty="0">
                          <a:latin typeface="Lucida Console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ru-RU" sz="1400" b="1" i="1" dirty="0" err="1">
                          <a:latin typeface="Lucida Console"/>
                          <a:ea typeface="Times New Roman"/>
                          <a:cs typeface="Times New Roman"/>
                        </a:rPr>
                        <a:t>Ци</a:t>
                      </a:r>
                      <a:r>
                        <a:rPr lang="ru-RU" sz="1400" b="1" i="1" dirty="0">
                          <a:latin typeface="Lucida Consol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i="1" dirty="0" err="1">
                          <a:latin typeface="Lucida Console"/>
                          <a:ea typeface="Times New Roman"/>
                          <a:cs typeface="Times New Roman"/>
                        </a:rPr>
                        <a:t>Жэньцзе</a:t>
                      </a:r>
                      <a:r>
                        <a:rPr lang="ru-RU" sz="1400" b="1" i="1" dirty="0">
                          <a:latin typeface="Lucida Console"/>
                          <a:ea typeface="Times New Roman"/>
                          <a:cs typeface="Times New Roman"/>
                        </a:rPr>
                        <a:t>, которые были осуждены по обвинению в коррупции в крупных размерах, сообщают местные СМИ.</a:t>
                      </a:r>
                      <a:r>
                        <a:rPr lang="ru-RU" sz="1400" b="1" dirty="0">
                          <a:latin typeface="Lucida Console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b="1" dirty="0">
                          <a:latin typeface="Lucida Console"/>
                          <a:ea typeface="Times New Roman"/>
                          <a:cs typeface="Times New Roman"/>
                        </a:rPr>
                      </a:br>
                      <a:r>
                        <a:rPr lang="ru-RU" sz="1400" b="1" dirty="0">
                          <a:latin typeface="Lucida Console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b="1" dirty="0">
                          <a:latin typeface="Lucida Console"/>
                          <a:ea typeface="Times New Roman"/>
                          <a:cs typeface="Times New Roman"/>
                        </a:rPr>
                      </a:br>
                      <a:r>
                        <a:rPr lang="ru-RU" sz="1400" b="1" dirty="0">
                          <a:latin typeface="Lucida Console"/>
                          <a:ea typeface="Times New Roman"/>
                          <a:cs typeface="Times New Roman"/>
                        </a:rPr>
                        <a:t>Бывший вице-мэр города Ханчжоу (восточная провинция </a:t>
                      </a:r>
                      <a:r>
                        <a:rPr lang="ru-RU" sz="1400" b="1" dirty="0" err="1">
                          <a:latin typeface="Lucida Console"/>
                          <a:ea typeface="Times New Roman"/>
                          <a:cs typeface="Times New Roman"/>
                        </a:rPr>
                        <a:t>Чжэцзян</a:t>
                      </a:r>
                      <a:r>
                        <a:rPr lang="ru-RU" sz="1400" b="1" dirty="0">
                          <a:latin typeface="Lucida Console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ru-RU" sz="1400" b="1" dirty="0" err="1">
                          <a:latin typeface="Lucida Console"/>
                          <a:ea typeface="Times New Roman"/>
                          <a:cs typeface="Times New Roman"/>
                        </a:rPr>
                        <a:t>Сюй</a:t>
                      </a:r>
                      <a:r>
                        <a:rPr lang="ru-RU" sz="1400" b="1" dirty="0">
                          <a:latin typeface="Lucida Consol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latin typeface="Lucida Console"/>
                          <a:ea typeface="Times New Roman"/>
                          <a:cs typeface="Times New Roman"/>
                        </a:rPr>
                        <a:t>Майюн</a:t>
                      </a:r>
                      <a:r>
                        <a:rPr lang="ru-RU" sz="1400" b="1" dirty="0">
                          <a:latin typeface="Lucida Console"/>
                          <a:ea typeface="Times New Roman"/>
                          <a:cs typeface="Times New Roman"/>
                        </a:rPr>
                        <a:t> был приговорен к смертной казни 12 мая 2011 года. Следствием и судом было доказано, что он, занимая различные государственные посты, использовал служебное положение и получил в различных формах взяток на сумму 145 </a:t>
                      </a:r>
                      <a:r>
                        <a:rPr lang="ru-RU" sz="1400" b="1" dirty="0" err="1">
                          <a:latin typeface="Lucida Console"/>
                          <a:ea typeface="Times New Roman"/>
                          <a:cs typeface="Times New Roman"/>
                        </a:rPr>
                        <a:t>млн</a:t>
                      </a:r>
                      <a:r>
                        <a:rPr lang="ru-RU" sz="1400" b="1" dirty="0">
                          <a:latin typeface="Lucida Console"/>
                          <a:ea typeface="Times New Roman"/>
                          <a:cs typeface="Times New Roman"/>
                        </a:rPr>
                        <a:t> юаней ($22,3 </a:t>
                      </a:r>
                      <a:r>
                        <a:rPr lang="ru-RU" sz="1400" b="1" dirty="0" err="1">
                          <a:latin typeface="Lucida Console"/>
                          <a:ea typeface="Times New Roman"/>
                          <a:cs typeface="Times New Roman"/>
                        </a:rPr>
                        <a:t>млн</a:t>
                      </a:r>
                      <a:r>
                        <a:rPr lang="ru-RU" sz="1400" b="1" dirty="0">
                          <a:latin typeface="Lucida Console"/>
                          <a:ea typeface="Times New Roman"/>
                          <a:cs typeface="Times New Roman"/>
                        </a:rPr>
                        <a:t>), а также присвоил 53 </a:t>
                      </a:r>
                      <a:r>
                        <a:rPr lang="ru-RU" sz="1400" b="1" dirty="0" err="1">
                          <a:latin typeface="Lucida Console"/>
                          <a:ea typeface="Times New Roman"/>
                          <a:cs typeface="Times New Roman"/>
                        </a:rPr>
                        <a:t>млн</a:t>
                      </a:r>
                      <a:r>
                        <a:rPr lang="ru-RU" sz="1400" b="1" dirty="0">
                          <a:latin typeface="Lucida Console"/>
                          <a:ea typeface="Times New Roman"/>
                          <a:cs typeface="Times New Roman"/>
                        </a:rPr>
                        <a:t> юаней ($8,15 </a:t>
                      </a:r>
                      <a:r>
                        <a:rPr lang="ru-RU" sz="1400" b="1" dirty="0" err="1">
                          <a:latin typeface="Lucida Console"/>
                          <a:ea typeface="Times New Roman"/>
                          <a:cs typeface="Times New Roman"/>
                        </a:rPr>
                        <a:t>млн</a:t>
                      </a:r>
                      <a:r>
                        <a:rPr lang="ru-RU" sz="1400" b="1" dirty="0">
                          <a:latin typeface="Lucida Console"/>
                          <a:ea typeface="Times New Roman"/>
                          <a:cs typeface="Times New Roman"/>
                        </a:rPr>
                        <a:t>) государственных средств, передает "Интерфакс".</a:t>
                      </a:r>
                      <a:br>
                        <a:rPr lang="ru-RU" sz="1400" b="1" dirty="0">
                          <a:latin typeface="Lucida Console"/>
                          <a:ea typeface="Times New Roman"/>
                          <a:cs typeface="Times New Roman"/>
                        </a:rPr>
                      </a:br>
                      <a:r>
                        <a:rPr lang="ru-RU" sz="1400" b="1" dirty="0">
                          <a:latin typeface="Lucida Console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b="1" dirty="0">
                          <a:latin typeface="Lucida Console"/>
                          <a:ea typeface="Times New Roman"/>
                          <a:cs typeface="Times New Roman"/>
                        </a:rPr>
                      </a:br>
                      <a:r>
                        <a:rPr lang="ru-RU" sz="1400" b="1" dirty="0">
                          <a:latin typeface="Lucida Console"/>
                          <a:ea typeface="Times New Roman"/>
                          <a:cs typeface="Times New Roman"/>
                        </a:rPr>
                        <a:t>Бывший вице-мэр города </a:t>
                      </a:r>
                      <a:r>
                        <a:rPr lang="ru-RU" sz="1400" b="1" dirty="0" err="1">
                          <a:latin typeface="Lucida Console"/>
                          <a:ea typeface="Times New Roman"/>
                          <a:cs typeface="Times New Roman"/>
                        </a:rPr>
                        <a:t>Сучжоу</a:t>
                      </a:r>
                      <a:r>
                        <a:rPr lang="ru-RU" sz="1400" b="1" dirty="0">
                          <a:latin typeface="Lucida Console"/>
                          <a:ea typeface="Times New Roman"/>
                          <a:cs typeface="Times New Roman"/>
                        </a:rPr>
                        <a:t> (восточная провинция </a:t>
                      </a:r>
                      <a:r>
                        <a:rPr lang="ru-RU" sz="1400" b="1" dirty="0" err="1">
                          <a:latin typeface="Lucida Console"/>
                          <a:ea typeface="Times New Roman"/>
                          <a:cs typeface="Times New Roman"/>
                        </a:rPr>
                        <a:t>Цзянсу</a:t>
                      </a:r>
                      <a:r>
                        <a:rPr lang="ru-RU" sz="1400" b="1" dirty="0">
                          <a:latin typeface="Lucida Console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ru-RU" sz="1400" b="1" dirty="0" err="1">
                          <a:latin typeface="Lucida Console"/>
                          <a:ea typeface="Times New Roman"/>
                          <a:cs typeface="Times New Roman"/>
                        </a:rPr>
                        <a:t>Ци</a:t>
                      </a:r>
                      <a:r>
                        <a:rPr lang="ru-RU" sz="1400" b="1" dirty="0">
                          <a:latin typeface="Lucida Consol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latin typeface="Lucida Console"/>
                          <a:ea typeface="Times New Roman"/>
                          <a:cs typeface="Times New Roman"/>
                        </a:rPr>
                        <a:t>Жэньцзе</a:t>
                      </a:r>
                      <a:r>
                        <a:rPr lang="ru-RU" sz="1400" b="1" dirty="0">
                          <a:latin typeface="Lucida Console"/>
                          <a:ea typeface="Times New Roman"/>
                          <a:cs typeface="Times New Roman"/>
                        </a:rPr>
                        <a:t> был приговорен к смертной казни за получение взяток в сумме более 100 </a:t>
                      </a:r>
                      <a:r>
                        <a:rPr lang="ru-RU" sz="1400" b="1" dirty="0" err="1">
                          <a:latin typeface="Lucida Console"/>
                          <a:ea typeface="Times New Roman"/>
                          <a:cs typeface="Times New Roman"/>
                        </a:rPr>
                        <a:t>млн</a:t>
                      </a:r>
                      <a:r>
                        <a:rPr lang="ru-RU" sz="1400" b="1" dirty="0">
                          <a:latin typeface="Lucida Console"/>
                          <a:ea typeface="Times New Roman"/>
                          <a:cs typeface="Times New Roman"/>
                        </a:rPr>
                        <a:t> юаней ($14,9 </a:t>
                      </a:r>
                      <a:r>
                        <a:rPr lang="ru-RU" sz="1400" b="1" dirty="0" err="1">
                          <a:latin typeface="Lucida Console"/>
                          <a:ea typeface="Times New Roman"/>
                          <a:cs typeface="Times New Roman"/>
                        </a:rPr>
                        <a:t>млн</a:t>
                      </a:r>
                      <a:r>
                        <a:rPr lang="ru-RU" sz="1400" b="1" dirty="0">
                          <a:latin typeface="Lucida Console"/>
                          <a:ea typeface="Times New Roman"/>
                          <a:cs typeface="Times New Roman"/>
                        </a:rPr>
                        <a:t>). Чиновник отвечал за городское строительство, транспорт, руководил строительством скоростных дорог, являлся председателем совета директоров </a:t>
                      </a:r>
                      <a:r>
                        <a:rPr lang="ru-RU" sz="1400" b="1" dirty="0" err="1">
                          <a:latin typeface="Lucida Console"/>
                          <a:ea typeface="Times New Roman"/>
                          <a:cs typeface="Times New Roman"/>
                        </a:rPr>
                        <a:t>Сучжоуской</a:t>
                      </a:r>
                      <a:r>
                        <a:rPr lang="ru-RU" sz="1400" b="1" dirty="0">
                          <a:latin typeface="Lucida Console"/>
                          <a:ea typeface="Times New Roman"/>
                          <a:cs typeface="Times New Roman"/>
                        </a:rPr>
                        <a:t> инвестиционной компании городского строительства.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33" marR="13833" marT="13833" marB="13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457" name="Рисунок 2" descr="http://nm2000.kz/_nw/437/1545500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72200" y="692696"/>
            <a:ext cx="2771800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116632"/>
          <a:ext cx="8280920" cy="8651751"/>
        </p:xfrm>
        <a:graphic>
          <a:graphicData uri="http://schemas.openxmlformats.org/drawingml/2006/table">
            <a:tbl>
              <a:tblPr/>
              <a:tblGrid>
                <a:gridCol w="6370611"/>
                <a:gridCol w="1766293"/>
                <a:gridCol w="144016"/>
              </a:tblGrid>
              <a:tr h="1645510"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Великобритания является одной из первых стран, которая приняла закон «О предотвращении коррупции».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     США первыми приняли закон «О коррупционной деятельности за рубежом»</a:t>
                      </a:r>
                    </a:p>
                    <a:p>
                      <a:endParaRPr lang="ru-RU" sz="1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900"/>
                    </a:p>
                  </a:txBody>
                  <a:tcPr marL="43621" marR="43621" marT="21810" marB="21810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3621" marR="43621" marT="21810" marB="21810">
                    <a:lnL>
                      <a:noFill/>
                    </a:lnL>
                  </a:tcPr>
                </a:tc>
              </a:tr>
              <a:tr h="6789359">
                <a:tc gridSpan="3"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Примером эффективной борьбы с коррупцией, является операция «Чистые руки», проведенная в Италии в начале 90-х, в результате чего, оказались «выведенными из оборота» 80 % итальянских политиков, фактически прекратилось действие крупных партий. </a:t>
                      </a:r>
                    </a:p>
                    <a:p>
                      <a:pPr algn="just"/>
                      <a:r>
                        <a:rPr lang="ru-RU" sz="1600" dirty="0"/>
                        <a:t>     В США, Германии, Великобритании, Франции и некоторых других государствах важную роль в борьбе с коррупцией отводится налоговой администрации. Например, законодательство США требует, чтобы должностные лица представляли декларацию о доходах и имуществе своей супруги (супруга) и иных находящихся на иждивении членов семьи. </a:t>
                      </a:r>
                    </a:p>
                    <a:p>
                      <a:pPr algn="just"/>
                      <a:r>
                        <a:rPr lang="ru-RU" sz="1600" dirty="0"/>
                        <a:t>     Одной из самых коррупционно независимых признается государственная служба Канады. В Канаде придается большое значение этическим стандартам на государственной службе, в этой связи с точки зрения коррупции государственная служба в этой стране является наиболее чистой. </a:t>
                      </a:r>
                    </a:p>
                    <a:p>
                      <a:pPr algn="just"/>
                      <a:r>
                        <a:rPr lang="ru-RU" sz="1600" dirty="0"/>
                        <a:t>     Законодательство о государственной службе Канады содержит комплекс административных запретов, связанных с совместительством на государственной службе. Но запреты касаются только тех аспектов совместительства, которые могут вызвать конфликт интересов на государственной службе, а принятый еще в 1985 году Кодекс поведения государственных служащих предоставляет возможность отдельным категориям государственных служащих заниматься отдельными видами предпринимательской деятельности параллельно с государственной службой.</a:t>
                      </a:r>
                    </a:p>
                  </a:txBody>
                  <a:tcPr marL="0" marR="0" marT="25445" marB="254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882">
                <a:tc>
                  <a:txBody>
                    <a:bodyPr/>
                    <a:lstStyle/>
                    <a:p>
                      <a:r>
                        <a:rPr lang="ru-RU" sz="900" dirty="0"/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3621" marR="43621" marT="21810" marB="21810">
                    <a:lnL>
                      <a:noFill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Международный опыт борьбы с коррупцией</a:t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2000" dirty="0" smtClean="0"/>
              <a:t>     </a:t>
            </a:r>
            <a:r>
              <a:rPr lang="ru-RU" sz="4300" b="1" dirty="0" smtClean="0"/>
              <a:t>  Коррупция в той или иной форме существует во многих зарубежных государствах, общепризнан ее международный характер. Коррупция в международно-правовых актах определяется как одна из глобальных проблем в сфере обеспечения международного правопорядка. Международное сообщество стремится к объединению усилий в деле предупреждения и пресечения коррупции. В настоящее время меры по предупреждению коррупции представлены в международных </a:t>
            </a:r>
            <a:r>
              <a:rPr lang="ru-RU" sz="4300" b="1" dirty="0" err="1" smtClean="0"/>
              <a:t>антикоррупционных</a:t>
            </a:r>
            <a:r>
              <a:rPr lang="ru-RU" sz="4300" b="1" dirty="0" smtClean="0"/>
              <a:t> программах:</a:t>
            </a:r>
          </a:p>
          <a:p>
            <a:r>
              <a:rPr lang="ru-RU" sz="4300" b="1" dirty="0" smtClean="0"/>
              <a:t>     -   глобальная программа против </a:t>
            </a:r>
            <a:r>
              <a:rPr lang="ru-RU" sz="4300" b="1" dirty="0" err="1" smtClean="0"/>
              <a:t>коорупции</a:t>
            </a:r>
            <a:r>
              <a:rPr lang="ru-RU" sz="4300" b="1" dirty="0" smtClean="0"/>
              <a:t> ООН;</a:t>
            </a:r>
          </a:p>
          <a:p>
            <a:r>
              <a:rPr lang="ru-RU" sz="4300" b="1" dirty="0" smtClean="0"/>
              <a:t>     - Декларация ООН о борьбе с коррупцией и взяточничеством в международных коммерческих операциях;</a:t>
            </a:r>
          </a:p>
          <a:p>
            <a:r>
              <a:rPr lang="ru-RU" sz="4300" b="1" dirty="0" smtClean="0"/>
              <a:t>     - Конвенция ООН против коррупции и т.д.</a:t>
            </a:r>
          </a:p>
          <a:p>
            <a:r>
              <a:rPr lang="ru-RU" sz="4300" b="1" dirty="0" smtClean="0"/>
              <a:t>      В Совете Федерации изучают и обобщают опыт стран СНГ, иностранных государств и практику международного сотрудничества в деле противодействия коррупции. С этой целью проводятся международные конференции в рамках межпарламентской ассамблеи государств СНГ, лекции и семинары, посвященные конвенциям ООН и Совета Европы по борьбе с коррупцией.</a:t>
            </a:r>
          </a:p>
          <a:p>
            <a:r>
              <a:rPr lang="ru-RU" sz="4300" b="1" dirty="0" smtClean="0"/>
              <a:t>     Первыми документами, ратифицированными Российской Федерацией в области борьбы с коррупцией, являются Конвенция ООН против коррупции и Конвенция Совета Европы «Об уголовной ответственности за коррупцию».</a:t>
            </a:r>
          </a:p>
          <a:p>
            <a:r>
              <a:rPr lang="ru-RU" sz="4300" b="1" dirty="0" smtClean="0"/>
              <a:t>     Международное сотрудничество должно помогать государствам разрабатывать унифицированные административно-правовые средства для выполнения взятых на себя обязательств в сфере предупреждения и пресечения коррупции в системе государственной службы.</a:t>
            </a:r>
          </a:p>
          <a:p>
            <a:r>
              <a:rPr lang="ru-RU" sz="4300" b="1" dirty="0" smtClean="0"/>
              <a:t>     Зарубежный опыт борьбы с коррупцией имеет важное значение и может быть учтен в национальном законодательстве.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15.nnm.ru/8/f/9/9/0/1b8389cd165d665eb46fb529b6d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404664"/>
            <a:ext cx="8352928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6064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Как </a:t>
            </a:r>
            <a:r>
              <a:rPr lang="ru-RU" b="1" dirty="0" err="1"/>
              <a:t>борятся</a:t>
            </a:r>
            <a:r>
              <a:rPr lang="ru-RU" b="1" dirty="0"/>
              <a:t> с коррупцией в Гонконге. Просто и без расстрелов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980728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..В 1974 г. генерал-губернатор Гонконга учредил новую структуру — Независимую комиссию против коррупции (НКПК). Все офицеры комиссии назначались лично губернатором на шесть лет и подчинялись только ему. Комиссия состояла из трёх департаментов — оперативному было поручено вычислять взяточников и принимать жалобы населения, «предотвращающему» — изучение схем взяток в тех отраслях, которые наиболее подвержены коррупции (вроде нашего ГАИ), общественному — ведение пропаганды. 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55576" y="3165049"/>
            <a:ext cx="756084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Фактически комиссия против коррупции работает по законам военного трибунала: если у них есть «обоснованные подозрения», они могут поместить под арест любого госслужащего. Также в законодательстве закреплено: в случае, когда и чиновник и его семья живут на широкую ногу, имеют виллы с бассейнами, счета за границей, он обязан ДОКАЗАТЬ комиссии, что получил эти средства законно. Если не докажет, не предоставит документы — получит 10 лет тюрьмы.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899592" y="5275991"/>
            <a:ext cx="698477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Брать взятки стало опасным и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невыгодным делом…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Борьба с коррупцией в России.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764704"/>
            <a:ext cx="7086600" cy="554461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 </a:t>
            </a:r>
            <a:r>
              <a:rPr lang="ru-RU" sz="2800" b="1" dirty="0" smtClean="0">
                <a:hlinkClick r:id="rId2" tooltip="Март"/>
              </a:rPr>
              <a:t>марте</a:t>
            </a:r>
            <a:r>
              <a:rPr lang="ru-RU" sz="2800" b="1" dirty="0" smtClean="0"/>
              <a:t> </a:t>
            </a:r>
            <a:r>
              <a:rPr lang="ru-RU" sz="2800" b="1" dirty="0" smtClean="0">
                <a:hlinkClick r:id="rId3" tooltip="2012 год"/>
              </a:rPr>
              <a:t>2012 года</a:t>
            </a:r>
            <a:r>
              <a:rPr lang="ru-RU" sz="2800" b="1" dirty="0" smtClean="0"/>
              <a:t> Медведев утвердил </a:t>
            </a:r>
            <a:r>
              <a:rPr lang="ru-RU" sz="2800" b="1" i="1" dirty="0" smtClean="0"/>
              <a:t>Национальный план противодействия коррупции на 2012—2013 годы.</a:t>
            </a:r>
            <a:endParaRPr lang="ru-RU" sz="28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Бывший  президент </a:t>
            </a:r>
            <a:r>
              <a:rPr lang="ru-RU" sz="3200" b="1" dirty="0"/>
              <a:t>России Дмитрий Медведев внес в Госдуму законопроект о присоединении к конвенции по борьбе с подкупом иностранных должностных лиц при осуществлении ими международных сделок. По данным </a:t>
            </a:r>
            <a:r>
              <a:rPr lang="ru-RU" sz="3200" b="1" dirty="0" err="1"/>
              <a:t>Transparency</a:t>
            </a:r>
            <a:r>
              <a:rPr lang="ru-RU" sz="3200" b="1" dirty="0"/>
              <a:t> </a:t>
            </a:r>
            <a:r>
              <a:rPr lang="ru-RU" sz="3200" b="1" dirty="0" err="1"/>
              <a:t>International</a:t>
            </a:r>
            <a:r>
              <a:rPr lang="ru-RU" sz="3200" b="1" dirty="0"/>
              <a:t>, российские компании — лидеры в рейтинге взяточников среди экспортных компаний за </a:t>
            </a:r>
            <a:r>
              <a:rPr lang="ru-RU" sz="3200" b="1" dirty="0" smtClean="0"/>
              <a:t>рубежом...</a:t>
            </a:r>
            <a:endParaRPr lang="ru-RU" sz="32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23528" y="297856"/>
            <a:ext cx="8424936" cy="600164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Кампания 2012—2013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Самым громким делом 2011—2012 гг. стало «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2" tooltip="Игорное дело (2011)"/>
              </a:rPr>
              <a:t>игорное дело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о масштабном нелегальном игорном бизнесе в Подмосковье, которое «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3" tooltip="Крышевание"/>
              </a:rPr>
              <a:t>крышевали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» прокуроры области (однако к концу второго года расследования из полутора десятков обвиняемых по этому делу за решеткой в России не осталось ни одного 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 осени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4" tooltip="2012 год"/>
              </a:rPr>
              <a:t>2012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с дела о растрате средств на развёртывание отечественной системы навигации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5" tooltip="ГЛОНАСС"/>
              </a:rPr>
              <a:t>ГЛОНАСС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началась широкая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6" tooltip="Кампания"/>
              </a:rPr>
              <a:t>кампания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по борьбе с коррупцией, далее последовала волна подобных громких дел с миллиардными цифрами: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Дело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7" tooltip="Федеральное космическое агентство"/>
              </a:rPr>
              <a:t>Роскосмоса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5" tooltip="ГЛОНАСС"/>
              </a:rPr>
              <a:t>ГЛОНАСС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8" tooltip="Дело Оборонсервиса"/>
              </a:rPr>
              <a:t>Дело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8" tooltip="Дело Оборонсервиса"/>
              </a:rPr>
              <a:t>Оборонсервиса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9" tooltip="Минобороны России"/>
              </a:rPr>
              <a:t>Минобороны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10" tooltip="Сердюков, Анатолий Эдуардович"/>
              </a:rPr>
              <a:t>Сердюкова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; первоначальная оценка ущерба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ок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3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млрд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руб., февраля 2013 — 13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млрд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руб.)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Дело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11" tooltip="Саммит АТЭС 2012"/>
              </a:rPr>
              <a:t>Саммита АТЭС - 2012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Дело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12" tooltip="Росагролизинг"/>
              </a:rPr>
              <a:t>Росагролизинга</a:t>
            </a:r>
            <a:r>
              <a:rPr kumimoji="0" lang="ru-RU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13"/>
              </a:rPr>
              <a:t>[]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(ущерб более 30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млрд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руб.)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Дело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14" tooltip="РусГидро"/>
              </a:rPr>
              <a:t>РусГидро</a:t>
            </a:r>
            <a:r>
              <a:rPr kumimoji="0" lang="ru-RU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13"/>
              </a:rPr>
              <a:t>[]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Дело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15" tooltip="Росреестр"/>
              </a:rPr>
              <a:t>Росреестра</a:t>
            </a:r>
            <a:r>
              <a:rPr kumimoji="0" lang="ru-RU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13"/>
              </a:rPr>
              <a:t>[]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Дело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16" tooltip="Росрыболовство"/>
              </a:rPr>
              <a:t>Росрыболовства</a:t>
            </a:r>
            <a:r>
              <a:rPr kumimoji="0" lang="ru-RU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13"/>
              </a:rPr>
              <a:t>[][]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и др. (во многих из них собственно взятки («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17" tooltip="Откат"/>
              </a:rPr>
              <a:t>откаты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») были одним из инструментов для совершения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18" tooltip="Мошенничество"/>
              </a:rPr>
              <a:t>мошенничества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и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19" tooltip="Растрата"/>
              </a:rPr>
              <a:t>растрат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Всего, к началу 2013 г. за коррупцию сняты с должности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ок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800 высокопоставленных должностных лиц и руководителей регионов.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76673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Корру́пция</a:t>
            </a:r>
            <a:r>
              <a:rPr lang="ru-RU" sz="2400" dirty="0" smtClean="0"/>
              <a:t> (от </a:t>
            </a:r>
            <a:r>
              <a:rPr lang="ru-RU" sz="2400" dirty="0" smtClean="0">
                <a:hlinkClick r:id="rId2" tooltip="Латинский язык"/>
              </a:rPr>
              <a:t>лат.</a:t>
            </a:r>
            <a:r>
              <a:rPr lang="ru-RU" sz="2400" dirty="0" smtClean="0"/>
              <a:t> </a:t>
            </a:r>
            <a:r>
              <a:rPr lang="ru-RU" sz="2400" i="1" dirty="0" err="1" smtClean="0"/>
              <a:t>corrumpere</a:t>
            </a:r>
            <a:r>
              <a:rPr lang="ru-RU" sz="2400" dirty="0" smtClean="0"/>
              <a:t> — растлевать, </a:t>
            </a:r>
            <a:r>
              <a:rPr lang="ru-RU" sz="2400" dirty="0" smtClean="0">
                <a:hlinkClick r:id="rId2" tooltip="Латинский язык"/>
              </a:rPr>
              <a:t>лат.</a:t>
            </a:r>
            <a:r>
              <a:rPr lang="ru-RU" sz="2400" dirty="0" smtClean="0"/>
              <a:t> </a:t>
            </a:r>
            <a:r>
              <a:rPr lang="ru-RU" sz="2400" i="1" dirty="0" err="1" smtClean="0"/>
              <a:t>corruptio</a:t>
            </a:r>
            <a:r>
              <a:rPr lang="ru-RU" sz="2400" dirty="0" smtClean="0"/>
              <a:t> — подкуп, порча) — термин, обозначающий обычно использование должностным лицом своих </a:t>
            </a:r>
            <a:r>
              <a:rPr lang="ru-RU" sz="2400" dirty="0" smtClean="0">
                <a:hlinkClick r:id="rId3" tooltip="Власть"/>
              </a:rPr>
              <a:t>властных</a:t>
            </a:r>
            <a:r>
              <a:rPr lang="ru-RU" sz="2400" dirty="0" smtClean="0"/>
              <a:t> полномочий и доверенных ему </a:t>
            </a:r>
            <a:r>
              <a:rPr lang="ru-RU" sz="2400" dirty="0" smtClean="0">
                <a:hlinkClick r:id="rId4" tooltip="Право"/>
              </a:rPr>
              <a:t>прав</a:t>
            </a:r>
            <a:r>
              <a:rPr lang="ru-RU" sz="2400" dirty="0" smtClean="0"/>
              <a:t>, а также связанных с этим официальным статусом авторитета, возможностей, связей в целях личной выгоды, противоречащее </a:t>
            </a:r>
            <a:r>
              <a:rPr lang="ru-RU" sz="2400" dirty="0" smtClean="0">
                <a:hlinkClick r:id="rId5" tooltip="Законодательство"/>
              </a:rPr>
              <a:t>законодательству</a:t>
            </a:r>
            <a:r>
              <a:rPr lang="ru-RU" sz="2400" dirty="0" smtClean="0"/>
              <a:t> и </a:t>
            </a:r>
            <a:r>
              <a:rPr lang="ru-RU" sz="2400" dirty="0" smtClean="0">
                <a:hlinkClick r:id="rId6" tooltip="Мораль"/>
              </a:rPr>
              <a:t>моральным</a:t>
            </a:r>
            <a:r>
              <a:rPr lang="ru-RU" sz="2400" dirty="0" smtClean="0"/>
              <a:t> установкам. Коррупцией называют также подкуп должностных лиц, их продажность.</a:t>
            </a:r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 утверждению «Новой газеты», из 35 министерств и ведомств России экспертно установлена пятёрка наиболее коррумпированных</a:t>
            </a:r>
            <a:r>
              <a:rPr lang="ru-RU" sz="2400" baseline="30000" dirty="0" smtClean="0">
                <a:hlinkClick r:id="rId2"/>
              </a:rPr>
              <a:t>[104]</a:t>
            </a:r>
            <a:r>
              <a:rPr lang="ru-RU" sz="2400" dirty="0" smtClean="0"/>
              <a:t>:</a:t>
            </a:r>
          </a:p>
          <a:p>
            <a:r>
              <a:rPr lang="ru-RU" sz="2400" dirty="0" smtClean="0">
                <a:hlinkClick r:id="rId3" tooltip="Министерство обороны Российской Федерации"/>
              </a:rPr>
              <a:t>Министерство обороны</a:t>
            </a:r>
            <a:r>
              <a:rPr lang="ru-RU" sz="2400" dirty="0" smtClean="0"/>
              <a:t> (а также подведомственный ему </a:t>
            </a:r>
            <a:r>
              <a:rPr lang="ru-RU" sz="2400" dirty="0" err="1" smtClean="0">
                <a:hlinkClick r:id="rId4" tooltip="Спецстрой"/>
              </a:rPr>
              <a:t>Спецстрой</a:t>
            </a:r>
            <a:r>
              <a:rPr lang="ru-RU" sz="2400" dirty="0" smtClean="0"/>
              <a:t>);</a:t>
            </a:r>
          </a:p>
          <a:p>
            <a:r>
              <a:rPr lang="ru-RU" sz="2400" dirty="0" smtClean="0">
                <a:hlinkClick r:id="rId5" tooltip="Министерство транспорта Российской Федерации"/>
              </a:rPr>
              <a:t>Министерство транспорта</a:t>
            </a:r>
            <a:r>
              <a:rPr lang="ru-RU" sz="2400" dirty="0" smtClean="0"/>
              <a:t> (а также подведомственный ему </a:t>
            </a:r>
            <a:r>
              <a:rPr lang="ru-RU" sz="2400" dirty="0" err="1" smtClean="0">
                <a:hlinkClick r:id="rId6" tooltip="Росавтодор"/>
              </a:rPr>
              <a:t>Росавтодор</a:t>
            </a:r>
            <a:r>
              <a:rPr lang="ru-RU" sz="2400" dirty="0" smtClean="0"/>
              <a:t>);</a:t>
            </a:r>
          </a:p>
          <a:p>
            <a:r>
              <a:rPr lang="ru-RU" sz="2400" dirty="0" smtClean="0">
                <a:hlinkClick r:id="rId7" tooltip="Министерство экономического развития Российской Федерации"/>
              </a:rPr>
              <a:t>Министерство экономического развития</a:t>
            </a:r>
            <a:r>
              <a:rPr lang="ru-RU" sz="2400" dirty="0" smtClean="0"/>
              <a:t> (и особенно подведомственное ему </a:t>
            </a:r>
            <a:r>
              <a:rPr lang="ru-RU" sz="2400" dirty="0" err="1" smtClean="0">
                <a:hlinkClick r:id="rId8" tooltip="Росимущество"/>
              </a:rPr>
              <a:t>Росимущество</a:t>
            </a:r>
            <a:r>
              <a:rPr lang="ru-RU" sz="2400" dirty="0" smtClean="0"/>
              <a:t> и </a:t>
            </a:r>
            <a:r>
              <a:rPr lang="ru-RU" sz="2400" dirty="0" err="1" smtClean="0">
                <a:hlinkClick r:id="rId9" tooltip="Росреестр"/>
              </a:rPr>
              <a:t>Росреестр</a:t>
            </a:r>
            <a:r>
              <a:rPr lang="ru-RU" sz="2400" dirty="0" smtClean="0"/>
              <a:t>);</a:t>
            </a:r>
          </a:p>
          <a:p>
            <a:r>
              <a:rPr lang="ru-RU" sz="2400" dirty="0" smtClean="0">
                <a:hlinkClick r:id="rId10" tooltip="Министерство здравоохранения и социального развития Российской Федерации"/>
              </a:rPr>
              <a:t>Министерство здравоохранения и социального развития</a:t>
            </a:r>
            <a:r>
              <a:rPr lang="ru-RU" sz="2400" dirty="0" smtClean="0"/>
              <a:t> (а также подведомственный ему </a:t>
            </a:r>
            <a:r>
              <a:rPr lang="ru-RU" sz="2400" dirty="0" err="1" smtClean="0">
                <a:hlinkClick r:id="rId11" tooltip="Роспотребнадзор"/>
              </a:rPr>
              <a:t>Роспотребнадзор</a:t>
            </a:r>
            <a:r>
              <a:rPr lang="ru-RU" sz="2400" dirty="0" smtClean="0"/>
              <a:t>);</a:t>
            </a:r>
          </a:p>
          <a:p>
            <a:r>
              <a:rPr lang="ru-RU" sz="2400" dirty="0" smtClean="0">
                <a:hlinkClick r:id="rId12" tooltip="Министерство финансов Российской Федерации"/>
              </a:rPr>
              <a:t>Министерство финансов</a:t>
            </a:r>
            <a:r>
              <a:rPr lang="ru-RU" sz="2400" dirty="0" smtClean="0"/>
              <a:t> (в первую очередь его </a:t>
            </a:r>
            <a:r>
              <a:rPr lang="ru-RU" sz="2400" dirty="0" smtClean="0">
                <a:hlinkClick r:id="rId13" tooltip="Департамент бюджетной политики (страница отсутствует)"/>
              </a:rPr>
              <a:t>Департамент бюджетной политики</a:t>
            </a:r>
            <a:r>
              <a:rPr lang="ru-RU" sz="2400" dirty="0" smtClean="0"/>
              <a:t>, а также подведомственные ему </a:t>
            </a:r>
            <a:r>
              <a:rPr lang="ru-RU" sz="2400" dirty="0" err="1" smtClean="0">
                <a:hlinkClick r:id="rId14" tooltip="Росстрахнадзор"/>
              </a:rPr>
              <a:t>Росстрахнадзор</a:t>
            </a:r>
            <a:r>
              <a:rPr lang="ru-RU" sz="2400" dirty="0" smtClean="0"/>
              <a:t> и </a:t>
            </a:r>
            <a:r>
              <a:rPr lang="ru-RU" sz="2400" dirty="0" smtClean="0">
                <a:hlinkClick r:id="rId15" tooltip="Федеральное казначейство (Казначейство России)"/>
              </a:rPr>
              <a:t>Федеральное казначейство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23527" y="375411"/>
            <a:ext cx="8352929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Общественные организации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РосПил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— сайт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3" tooltip="Навальный, Алексей Анатольевич"/>
              </a:rPr>
              <a:t>Алексея Навального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посвященный деятельности его и его команды при противодействии коррупции в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Россиию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4"/>
              </a:rPr>
              <a:t>Антикоррупционер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4"/>
              </a:rPr>
              <a:t>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4"/>
              </a:rPr>
              <a:t>Ру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5"/>
              </a:rPr>
              <a:t>anti-corr.ru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5"/>
              </a:rPr>
              <a:t> — Коррупция и борьба с ней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6"/>
              </a:rPr>
              <a:t>Межрегиональное общественное движение против коррупции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7"/>
              </a:rPr>
              <a:t>МОО «Справедливость»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(Общественная организация по борьбе с коррупцией в высших эшелонах власти)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8"/>
              </a:rPr>
              <a:t>Движение Белая Лента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9"/>
              </a:rPr>
              <a:t>Чиновникам — НЕТ: Жалобы на чиновников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10"/>
              </a:rPr>
              <a:t>Новости борьбы с коррупцией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— Проект “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Зловести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”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11"/>
              </a:rPr>
              <a:t>Сообщество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11"/>
              </a:rPr>
              <a:t>anti_korrup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в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12" tooltip="Живой Журнал"/>
              </a:rPr>
              <a:t>Живом Журнале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посвященное вопросам борьбы с коррупцией в России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13"/>
              </a:rPr>
              <a:t>Фонд ИНДЕМ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(«Информатика для демократии»)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3284984"/>
          </a:xfrm>
        </p:spPr>
        <p:txBody>
          <a:bodyPr/>
          <a:lstStyle/>
          <a:p>
            <a:r>
              <a:rPr lang="ru-RU" dirty="0" smtClean="0"/>
              <a:t>Национальный план противодействия коррупции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2492896"/>
            <a:ext cx="8363272" cy="1524602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/>
              <a:t>Национальный план противодействия коррупции — документ программного характера, утверждённый </a:t>
            </a:r>
            <a:r>
              <a:rPr lang="ru-RU" sz="8000" b="1" dirty="0" smtClean="0">
                <a:hlinkClick r:id="rId2" tooltip="Президент РФ"/>
              </a:rPr>
              <a:t>Президентом РФ</a:t>
            </a:r>
            <a:r>
              <a:rPr lang="ru-RU" sz="8000" b="1" dirty="0" smtClean="0"/>
              <a:t> </a:t>
            </a:r>
            <a:r>
              <a:rPr lang="ru-RU" sz="8000" b="1" dirty="0" smtClean="0">
                <a:hlinkClick r:id="rId3" tooltip="Медведев, Дмитрий Анатольевич"/>
              </a:rPr>
              <a:t>Д. А. Медведевым</a:t>
            </a:r>
            <a:r>
              <a:rPr lang="ru-RU" sz="8000" b="1" dirty="0" smtClean="0"/>
              <a:t> 31 июля 2008 г.</a:t>
            </a:r>
          </a:p>
          <a:p>
            <a:r>
              <a:rPr lang="ru-RU" sz="8000" b="1" dirty="0" smtClean="0"/>
              <a:t>В документе констатируется, что:</a:t>
            </a:r>
          </a:p>
          <a:p>
            <a:r>
              <a:rPr lang="ru-RU" sz="8000" b="1" dirty="0" smtClean="0"/>
              <a:t>Несмотря на предпринимаемые меры, </a:t>
            </a:r>
            <a:r>
              <a:rPr lang="ru-RU" sz="8000" b="1" dirty="0" smtClean="0">
                <a:hlinkClick r:id="rId4" tooltip="Коррупция"/>
              </a:rPr>
              <a:t>коррупция</a:t>
            </a:r>
            <a:r>
              <a:rPr lang="ru-RU" sz="8000" b="1" dirty="0" smtClean="0"/>
              <a:t>, являясь неизбежным следствием избыточного администрирования со стороны государства, по-прежнему серьёзно затрудняет нормальное функционирование всех общественных механизмов, препятствует проведению социальных преобразований и повышению эффективности национальной экономики, вызывает в российском обществе серьёзную тревогу и недоверие к государственным институтам, создаёт негативный имидж России на международной арене и правомерно рассматривается как одна из угроз безопасности Российской Федерации</a:t>
            </a:r>
            <a:r>
              <a:rPr lang="ru-RU" sz="8000" b="1" baseline="30000" dirty="0" smtClean="0">
                <a:hlinkClick r:id="rId5"/>
              </a:rPr>
              <a:t>[</a:t>
            </a:r>
            <a:endParaRPr lang="ru-RU" sz="80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94719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Национальный план противодействия коррупции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1556792"/>
            <a:ext cx="7086600" cy="2460706"/>
          </a:xfrm>
        </p:spPr>
        <p:txBody>
          <a:bodyPr>
            <a:normAutofit fontScale="25000" lnSpcReduction="20000"/>
          </a:bodyPr>
          <a:lstStyle/>
          <a:p>
            <a:r>
              <a:rPr lang="ru-RU" sz="11200" b="1" dirty="0" smtClean="0"/>
              <a:t>Содержание</a:t>
            </a:r>
          </a:p>
          <a:p>
            <a:r>
              <a:rPr lang="ru-RU" sz="11200" dirty="0" smtClean="0">
                <a:hlinkClick r:id="rId2"/>
              </a:rPr>
              <a:t>1 Раздел I. Меры по законодательному обеспечению противодействия коррупции</a:t>
            </a:r>
            <a:endParaRPr lang="ru-RU" sz="11200" dirty="0" smtClean="0"/>
          </a:p>
          <a:p>
            <a:r>
              <a:rPr lang="ru-RU" sz="11200" dirty="0" smtClean="0">
                <a:hlinkClick r:id="rId2"/>
              </a:rPr>
              <a:t>2 Раздел II. Меры по совершенствованию государственного управления в целях предупреждения коррупции</a:t>
            </a:r>
            <a:endParaRPr lang="ru-RU" sz="11200" dirty="0" smtClean="0"/>
          </a:p>
          <a:p>
            <a:r>
              <a:rPr lang="ru-RU" sz="11200" dirty="0" smtClean="0">
                <a:hlinkClick r:id="rId2"/>
              </a:rPr>
              <a:t>3 Раздел III. Меры по повышению профессионального уровня юридических кадров и правовому просвещению</a:t>
            </a:r>
            <a:endParaRPr lang="ru-RU" sz="11200" dirty="0" smtClean="0"/>
          </a:p>
          <a:p>
            <a:r>
              <a:rPr lang="ru-RU" sz="11200" dirty="0" smtClean="0">
                <a:hlinkClick r:id="rId2"/>
              </a:rPr>
              <a:t>4 Раздел IV. Первоочередные меры по реализации настоящего Национального плана</a:t>
            </a:r>
            <a:endParaRPr lang="ru-RU" sz="11200" dirty="0" smtClean="0"/>
          </a:p>
          <a:p>
            <a:r>
              <a:rPr lang="ru-RU" sz="11200" dirty="0" smtClean="0">
                <a:hlinkClick r:id="rId2"/>
              </a:rPr>
              <a:t>5 Источники</a:t>
            </a:r>
            <a:endParaRPr lang="ru-RU" sz="11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Роль международных организаций в борьбе с коррупцией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9600" b="1" dirty="0" smtClean="0"/>
              <a:t>Большую роль в унификации общих подходов национального законодательства различных государств в борьбе с коррупцией играют международные организации системы ООН, Совет Европы, Всемирный банк, Организация Американских Государств, Организация экономического сотрудничества и развития (ОЭСР) и другие международные организации.</a:t>
            </a:r>
          </a:p>
          <a:p>
            <a:r>
              <a:rPr lang="ru-RU" sz="9600" b="1" dirty="0" smtClean="0"/>
              <a:t>Организация Объединенных Наций (ООН) против коррупции.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23528" y="430258"/>
            <a:ext cx="842493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... Можно, конечно, сказать, что в отдельно взятом городе куда легче уничтожить коррупцию, чем в большой стране. Оправданий вообще найдётся много. Однако... для победы над коррупцией необходима одна вещь — желание. И тогда всё получится.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11.nnm.ru/a/4/d/e/a/bafaa773cb6a394e452c7a3b15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620688"/>
            <a:ext cx="7920880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gdb.rferl.org/1258B014-34BF-4F34-A2FC-C0BD079DD97D_mw800_mh60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332656"/>
            <a:ext cx="7560839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arhcity.ru/data/0/07-13042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620688"/>
            <a:ext cx="7848871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oole.ru/uploads/posts/2010-06/1276889985_thtmleditorpicture_file_path_9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332656"/>
            <a:ext cx="8064896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74168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Согласно данным Индекса восприятия коррупции за 2012 год, наименее коррумпированные страны – это Дания, Финляндия и Новая Зеландия, набравшие по 90 баллов. США оказались на 19-ом месте, а Великобритания на 17-ом. Худшие результаты в плане коррумпированности государственных институтов, согласно Индексу, выявили Афганистан, Северная Корея и Сомали. Россия занимает в Индексе 133-ое место вместе с Ираном, Гондурасом, Казахстаном и Коморскими островами. Наилучший результат среди стран бывшего СССР у Эстонии (30-е место) и Литвы (48-е место). В то же время Молдавия  заняла 94-е место, Армения – 105-ое, Беларусь – 123-е, Азербайджан – 139-ое. Украина заняла в списке 144-ю позицию, тем самым оказавшись наиболее коррумпированным государством среди европейских стран. Одновременно из постсоветских стран самыми коррумпированными государствами, согласно Индексу, оказались Узбекистан и Туркменистан (170-ое место).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77768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Конвенция ООH против коррупции была открыта для подписания крупными государствами 9 декабря 2003 года и до сих пор ее подписали 134 страны. </a:t>
            </a:r>
            <a:br>
              <a:rPr lang="ru-RU" b="1" dirty="0"/>
            </a:br>
            <a:r>
              <a:rPr lang="ru-RU" b="1" dirty="0"/>
              <a:t>Этот день объявлен ООH «Днем борьбы против коррупции» (объявлен ООН 9 декабря 2003 в день открытия для подписания Конвенции ООН против коррупции). </a:t>
            </a:r>
            <a:br>
              <a:rPr lang="ru-RU" b="1" dirty="0"/>
            </a:br>
            <a:r>
              <a:rPr lang="ru-RU" b="1" dirty="0"/>
              <a:t>Впервые был отмечен 9 декабря 2004. Тогда в Мексике открылась всемирная конференция, посвященная подписанию Конвенции ООН против коррупции. Тогда в течение трех дней подпись под этим новым международным документом поставили представители 100 государств мира. Конвенция против коррупции была одобрена Генеральной Ассамблей ООН 31 октября 2003. После конференции в Мексике ее успели подписать еще 14 государств. Однако Конвенция вступит в силу только после того, как ее ратифицируют 30 государств. Пока это сделали лишь 13 стран. Цель Конвенции - предупреждение и искоренение коррупции. ООН считает, что она подрывает экономическое развитие, ослабляет демократические институты и принцип верховенства закона, нарушает общественный порядок и разрушает доверие общества, тем самым давая возможность процветать организованной преступности, терроризму и другим угрозам безопасности человека. Государства договорились укреплять международное сотрудничество в борьбе с этим злом.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7086600" cy="792088"/>
          </a:xfrm>
        </p:spPr>
        <p:txBody>
          <a:bodyPr/>
          <a:lstStyle/>
          <a:p>
            <a:r>
              <a:rPr lang="ru-RU" sz="2800" dirty="0" err="1" smtClean="0"/>
              <a:t>Междунардная</a:t>
            </a:r>
            <a:r>
              <a:rPr lang="ru-RU" sz="2800" dirty="0" smtClean="0"/>
              <a:t> борьба с коррупцией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412776"/>
            <a:ext cx="7931224" cy="4392488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«Правительства должны интегрировать </a:t>
            </a:r>
            <a:r>
              <a:rPr lang="ru-RU" sz="8000" dirty="0" err="1" smtClean="0"/>
              <a:t>антикоррупционные</a:t>
            </a:r>
            <a:r>
              <a:rPr lang="ru-RU" sz="8000" dirty="0" smtClean="0"/>
              <a:t> действия в процесс принятия решений. Приоритеты включают совершенствование правил лоббирования и финансирования политической деятельности, повышение прозрачности государственных расходов и контрактов, а также рост подотчетности государственных органов гражданам», – заявила председатель правления </a:t>
            </a:r>
            <a:r>
              <a:rPr lang="ru-RU" sz="8000" dirty="0" err="1" smtClean="0"/>
              <a:t>Transparency</a:t>
            </a:r>
            <a:r>
              <a:rPr lang="ru-RU" sz="8000" dirty="0" smtClean="0"/>
              <a:t> </a:t>
            </a:r>
            <a:r>
              <a:rPr lang="ru-RU" sz="8000" dirty="0" err="1" smtClean="0"/>
              <a:t>International</a:t>
            </a:r>
            <a:r>
              <a:rPr lang="ru-RU" sz="8000" dirty="0" smtClean="0"/>
              <a:t> </a:t>
            </a:r>
            <a:r>
              <a:rPr lang="ru-RU" sz="8000" dirty="0" err="1" smtClean="0"/>
              <a:t>Югетт</a:t>
            </a:r>
            <a:r>
              <a:rPr lang="ru-RU" sz="8000" dirty="0" smtClean="0"/>
              <a:t> </a:t>
            </a:r>
            <a:r>
              <a:rPr lang="ru-RU" sz="8000" dirty="0" err="1" smtClean="0"/>
              <a:t>Лабелль</a:t>
            </a:r>
            <a:r>
              <a:rPr lang="ru-RU" sz="8000" dirty="0" smtClean="0"/>
              <a:t> (</a:t>
            </a:r>
            <a:r>
              <a:rPr lang="ru-RU" sz="8000" dirty="0" err="1" smtClean="0"/>
              <a:t>Huguette</a:t>
            </a:r>
            <a:r>
              <a:rPr lang="ru-RU" sz="8000" dirty="0" smtClean="0"/>
              <a:t> </a:t>
            </a:r>
            <a:r>
              <a:rPr lang="ru-RU" sz="8000" dirty="0" err="1" smtClean="0"/>
              <a:t>Labelle</a:t>
            </a:r>
            <a:r>
              <a:rPr lang="ru-RU" sz="8000" dirty="0" smtClean="0"/>
              <a:t>) в сообщении,  размещенном на </a:t>
            </a:r>
            <a:r>
              <a:rPr lang="ru-RU" sz="8000" dirty="0" err="1" smtClean="0"/>
              <a:t>интернет-странице</a:t>
            </a:r>
            <a:r>
              <a:rPr lang="ru-RU" sz="8000" dirty="0" smtClean="0"/>
              <a:t> организации.</a:t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>«Тема коррупции находилась в центре внимания в течение всего года, поэтому мы ожидаем, что правительства займут более жесткую позицию по вопросам злоупотреблений должностными полномочиями. Результаты Индекса восприятия коррупции за 2012 год показывают, что обществу по-прежнему приходится оплачивать высокие издержки, вызываемые коррупцией», – считает </a:t>
            </a:r>
            <a:r>
              <a:rPr lang="ru-RU" sz="8000" dirty="0" err="1" smtClean="0"/>
              <a:t>Лабелль</a:t>
            </a:r>
            <a:r>
              <a:rPr lang="ru-RU" sz="80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307</TotalTime>
  <Words>947</Words>
  <Application>Microsoft Office PowerPoint</Application>
  <PresentationFormat>Экран (4:3)</PresentationFormat>
  <Paragraphs>88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Литейная</vt:lpstr>
      <vt:lpstr>Опыт международной борьбы с коррупцией.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Междунардная борьба с коррупцией</vt:lpstr>
      <vt:lpstr>Слайд 10</vt:lpstr>
      <vt:lpstr>Слайд 11</vt:lpstr>
      <vt:lpstr>Слайд 12</vt:lpstr>
      <vt:lpstr>Слайд 13</vt:lpstr>
      <vt:lpstr>Международный опыт борьбы с коррупцией </vt:lpstr>
      <vt:lpstr>Слайд 15</vt:lpstr>
      <vt:lpstr>Слайд 16</vt:lpstr>
      <vt:lpstr>Борьба с коррупцией в России.</vt:lpstr>
      <vt:lpstr>Слайд 18</vt:lpstr>
      <vt:lpstr>Слайд 19</vt:lpstr>
      <vt:lpstr>Слайд 20</vt:lpstr>
      <vt:lpstr>Слайд 21</vt:lpstr>
      <vt:lpstr>Национальный план противодействия коррупции </vt:lpstr>
      <vt:lpstr>Национальный план противодействия коррупции</vt:lpstr>
      <vt:lpstr>Роль международных организаций в борьбе с коррупцией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Транспарентность и антикоррупция.</dc:title>
  <dc:creator>Admin</dc:creator>
  <cp:lastModifiedBy>Admin</cp:lastModifiedBy>
  <cp:revision>31</cp:revision>
  <dcterms:created xsi:type="dcterms:W3CDTF">2013-05-12T08:25:29Z</dcterms:created>
  <dcterms:modified xsi:type="dcterms:W3CDTF">2013-05-19T09:10:03Z</dcterms:modified>
</cp:coreProperties>
</file>