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D65-A7F1-4275-AD76-D42179D92AD4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3EA8CA-C706-4809-8D35-6317BE70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D65-A7F1-4275-AD76-D42179D92AD4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A8CA-C706-4809-8D35-6317BE70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D65-A7F1-4275-AD76-D42179D92AD4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A8CA-C706-4809-8D35-6317BE70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D65-A7F1-4275-AD76-D42179D92AD4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3EA8CA-C706-4809-8D35-6317BE70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D65-A7F1-4275-AD76-D42179D92AD4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A8CA-C706-4809-8D35-6317BE708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D65-A7F1-4275-AD76-D42179D92AD4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A8CA-C706-4809-8D35-6317BE70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D65-A7F1-4275-AD76-D42179D92AD4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3EA8CA-C706-4809-8D35-6317BE708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D65-A7F1-4275-AD76-D42179D92AD4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A8CA-C706-4809-8D35-6317BE70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D65-A7F1-4275-AD76-D42179D92AD4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A8CA-C706-4809-8D35-6317BE70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D65-A7F1-4275-AD76-D42179D92AD4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A8CA-C706-4809-8D35-6317BE70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D65-A7F1-4275-AD76-D42179D92AD4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A8CA-C706-4809-8D35-6317BE708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3A6D65-A7F1-4275-AD76-D42179D92AD4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3EA8CA-C706-4809-8D35-6317BE708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 </a:t>
            </a:r>
            <a:r>
              <a:rPr lang="ru-RU" sz="2000" dirty="0" smtClean="0"/>
              <a:t>Подготовила учитель музыки                             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МБОУ СОШ №12 г. Ельца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Харькова Раиса Анатольевна.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b="1" dirty="0" smtClean="0">
                <a:latin typeface="Arial Narrow" pitchFamily="34" charset="0"/>
              </a:rPr>
              <a:t>«Элементы проектной деятельности на уроках музыки в начальной школе».</a:t>
            </a:r>
            <a:endParaRPr lang="ru-RU" sz="3600" dirty="0" smtClean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17410" name="Picture 2" descr="http://im4-tub-ru.yandex.net/i?id=423636866-20-72&amp;n=21"/>
          <p:cNvPicPr>
            <a:picLocks noChangeAspect="1" noChangeArrowheads="1"/>
          </p:cNvPicPr>
          <p:nvPr/>
        </p:nvPicPr>
        <p:blipFill>
          <a:blip r:embed="rId2"/>
          <a:srcRect l="3272" t="5039" r="3272" b="15118"/>
          <a:stretch>
            <a:fillRect/>
          </a:stretch>
        </p:blipFill>
        <p:spPr bwMode="auto">
          <a:xfrm>
            <a:off x="1142976" y="500042"/>
            <a:ext cx="6882030" cy="257176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softEdge rad="112500"/>
          </a:effectLst>
          <a:scene3d>
            <a:camera prst="isometricOffAxis1Righ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Применение проектно- исследовательской деятельности на уроках музыки.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36338"/>
            <a:ext cx="864399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Проекты </a:t>
            </a:r>
            <a:r>
              <a:rPr lang="ru-RU" sz="2400" b="1" i="1" dirty="0"/>
              <a:t>в младшей школе отличаются несложностью, простотой. Ученик должен отчетливо представлять не только задачу, стоящую перед ним, но и, в основном, пути ее решения. Он также должен уметь составлять план работы по проекту (на первых порах, конечно, при помощи учителя).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«Весёлый музыкант»</a:t>
            </a:r>
            <a:endParaRPr lang="ru-RU" dirty="0"/>
          </a:p>
        </p:txBody>
      </p:sp>
      <p:pic>
        <p:nvPicPr>
          <p:cNvPr id="1028" name="Picture 4" descr="http://im0-tub-ru.yandex.net/i?id=111699896-2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483395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miranimashek.com/_ph/47/2/342396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2505075" cy="2857500"/>
          </a:xfrm>
          <a:prstGeom prst="rect">
            <a:avLst/>
          </a:prstGeom>
          <a:noFill/>
        </p:spPr>
      </p:pic>
      <p:pic>
        <p:nvPicPr>
          <p:cNvPr id="1034" name="Picture 10" descr="http://miranimashek.com/_ph/47/2/342396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00438"/>
            <a:ext cx="25050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http://im0-tub-ru.yandex.net/i?id=429625355-5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3214686"/>
          </a:xfrm>
          <a:prstGeom prst="rect">
            <a:avLst/>
          </a:prstGeom>
          <a:noFill/>
        </p:spPr>
      </p:pic>
      <p:pic>
        <p:nvPicPr>
          <p:cNvPr id="24579" name="Picture 3" descr="D:\Р A Я\IMG_0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20000">
            <a:off x="5036585" y="624551"/>
            <a:ext cx="3742791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D:\Р A Я\IMG_0454.jpg"/>
          <p:cNvPicPr>
            <a:picLocks noChangeAspect="1" noChangeArrowheads="1"/>
          </p:cNvPicPr>
          <p:nvPr/>
        </p:nvPicPr>
        <p:blipFill>
          <a:blip r:embed="rId4" cstate="print"/>
          <a:srcRect t="6562"/>
          <a:stretch>
            <a:fillRect/>
          </a:stretch>
        </p:blipFill>
        <p:spPr bwMode="auto">
          <a:xfrm rot="-600000">
            <a:off x="855185" y="2690027"/>
            <a:ext cx="5327596" cy="373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Инструменты симфонического оркестра.</a:t>
            </a:r>
            <a:endParaRPr lang="ru-RU" dirty="0"/>
          </a:p>
        </p:txBody>
      </p:sp>
      <p:pic>
        <p:nvPicPr>
          <p:cNvPr id="25604" name="Picture 4" descr="http://www.tlttimes.ru/uploads/images/6/9/e/d/22/4a6261c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51511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dirty="0" smtClean="0"/>
              <a:t>           Краткое содержание проекта:</a:t>
            </a:r>
          </a:p>
          <a:p>
            <a:pPr>
              <a:buNone/>
            </a:pPr>
            <a:r>
              <a:rPr lang="ru-RU" dirty="0" smtClean="0"/>
              <a:t>1.Закрепить понятия «вокальная» и «инструментальная» музыка.</a:t>
            </a:r>
          </a:p>
          <a:p>
            <a:pPr>
              <a:buNone/>
            </a:pPr>
            <a:r>
              <a:rPr lang="ru-RU" dirty="0" smtClean="0"/>
              <a:t>2.Дать определение оркестра</a:t>
            </a:r>
          </a:p>
          <a:p>
            <a:pPr>
              <a:buNone/>
            </a:pPr>
            <a:r>
              <a:rPr lang="ru-RU" dirty="0" smtClean="0"/>
              <a:t>3.Обогащать знания детей о свойствах и особенностях групп симфонического оркестра.</a:t>
            </a:r>
          </a:p>
          <a:p>
            <a:pPr>
              <a:buNone/>
            </a:pPr>
            <a:r>
              <a:rPr lang="ru-RU" dirty="0" smtClean="0"/>
              <a:t>4.Рассказать легенды о происхождении музыкальных инструментов.</a:t>
            </a:r>
          </a:p>
          <a:p>
            <a:pPr>
              <a:buNone/>
            </a:pPr>
            <a:r>
              <a:rPr lang="ru-RU" dirty="0" smtClean="0"/>
              <a:t>5.Обогатить  словарь детей музыкальными терминами.</a:t>
            </a:r>
          </a:p>
          <a:p>
            <a:pPr>
              <a:buNone/>
            </a:pPr>
            <a:r>
              <a:rPr lang="ru-RU" dirty="0" smtClean="0"/>
              <a:t>6.Познакомить с расположением симфонического оркестра.</a:t>
            </a:r>
          </a:p>
          <a:p>
            <a:pPr>
              <a:buNone/>
            </a:pPr>
            <a:r>
              <a:rPr lang="ru-RU" dirty="0" smtClean="0"/>
              <a:t>7.Расширять музыкальные впечатления детей.</a:t>
            </a:r>
          </a:p>
          <a:p>
            <a:pPr>
              <a:buNone/>
            </a:pPr>
            <a:r>
              <a:rPr lang="ru-RU" dirty="0" smtClean="0"/>
              <a:t>8.Развивать эмоциональную отзывчивость на музыку.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Результат проекта.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1.Развитие познавательного интереса у детей, расширение представлений о музыке.</a:t>
            </a:r>
          </a:p>
          <a:p>
            <a:pPr>
              <a:buNone/>
            </a:pPr>
            <a:r>
              <a:rPr lang="ru-RU" dirty="0" smtClean="0"/>
              <a:t>2.Положительно-эмоциональное и осознанное отношение к музыкальным произведениям классической музыки.</a:t>
            </a:r>
          </a:p>
          <a:p>
            <a:pPr>
              <a:buNone/>
            </a:pPr>
            <a:r>
              <a:rPr lang="ru-RU" dirty="0" smtClean="0"/>
              <a:t>3.Готовность воспринимать музыку, эмоционально откликаться на выраженные в ней чувства и настроения.</a:t>
            </a:r>
          </a:p>
          <a:p>
            <a:pPr>
              <a:buNone/>
            </a:pPr>
            <a:r>
              <a:rPr lang="ru-RU" dirty="0" smtClean="0"/>
              <a:t>4.Вовлечение детей каждого ребенка в творческую деятельность.</a:t>
            </a:r>
          </a:p>
          <a:p>
            <a:pPr>
              <a:buNone/>
            </a:pPr>
            <a:r>
              <a:rPr lang="ru-RU" dirty="0" smtClean="0"/>
              <a:t>5.Формирование у детей представления о разнообразии музыкальных инструментов.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Главным результатом всех проектов является: развитие музыкальной личности: мыслящей, с развитыми музыкальными способностями, творческой, самостоятельной, владеющей музыкальными навыками, не растерявшей доброты и сострадания.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1500174"/>
            <a:ext cx="83589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s49.radikal.ru/i123/1002/d9/2d6258c2dbf3.gif"/>
          <p:cNvPicPr>
            <a:picLocks noChangeAspect="1" noChangeArrowheads="1" noCrop="1"/>
          </p:cNvPicPr>
          <p:nvPr/>
        </p:nvPicPr>
        <p:blipFill>
          <a:blip r:embed="rId2">
            <a:lum bright="7000" contrast="-47000"/>
          </a:blip>
          <a:srcRect/>
          <a:stretch>
            <a:fillRect/>
          </a:stretch>
        </p:blipFill>
        <p:spPr bwMode="auto">
          <a:xfrm>
            <a:off x="285720" y="714356"/>
            <a:ext cx="8643998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967335"/>
            <a:ext cx="91447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   Проектная  деятельность неоднородна на разных этапах школьной жизни ребенка; она выполняет разные функции, служит разным целям, строится по-разному.</a:t>
            </a:r>
          </a:p>
          <a:p>
            <a:endParaRPr lang="ru-RU" dirty="0"/>
          </a:p>
        </p:txBody>
      </p:sp>
      <p:pic>
        <p:nvPicPr>
          <p:cNvPr id="16386" name="Picture 2" descr="http://im8-tub-ru.yandex.net/i?id=322714984-30-72&amp;n=21"/>
          <p:cNvPicPr>
            <a:picLocks noChangeAspect="1" noChangeArrowheads="1"/>
          </p:cNvPicPr>
          <p:nvPr/>
        </p:nvPicPr>
        <p:blipFill>
          <a:blip r:embed="rId2">
            <a:lum bright="43000" contrast="-11000"/>
          </a:blip>
          <a:srcRect/>
          <a:stretch>
            <a:fillRect/>
          </a:stretch>
        </p:blipFill>
        <p:spPr bwMode="auto">
          <a:xfrm>
            <a:off x="2500298" y="4929198"/>
            <a:ext cx="4143404" cy="164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Проект</a:t>
            </a:r>
            <a:r>
              <a:rPr lang="ru-RU" dirty="0" smtClean="0"/>
              <a:t> – это специально организованный учителем и самостоятельно выполняемый детьми комплекс действий по решению субъективно значимой проблемы ученика, завершающийся созданием проекта и его представлением в рамках устной или письменной презентации.</a:t>
            </a:r>
          </a:p>
          <a:p>
            <a:r>
              <a:rPr lang="ru-RU" b="1" dirty="0" smtClean="0"/>
              <a:t>Метод проектов</a:t>
            </a:r>
            <a:r>
              <a:rPr lang="ru-RU" dirty="0" smtClean="0"/>
              <a:t> – технология моделирования и организации образовательных ситуаций, в которых учащийся ставит и решает собственные проблемы, и технология сопровождения самостоятельной деятельности учащегося.</a:t>
            </a:r>
          </a:p>
          <a:p>
            <a:r>
              <a:rPr lang="ru-RU" b="1" dirty="0" smtClean="0"/>
              <a:t>Проектная деятельность</a:t>
            </a:r>
            <a:r>
              <a:rPr lang="ru-RU" dirty="0" smtClean="0"/>
              <a:t> – естественная среда для формирования и оценивания ключевых компетентностей.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Микропроекты - короткие индивидуальные задания, творческие задания.</a:t>
            </a:r>
          </a:p>
          <a:p>
            <a:pPr>
              <a:buNone/>
            </a:pPr>
            <a:r>
              <a:rPr lang="ru-RU" b="1" dirty="0" smtClean="0"/>
              <a:t>   Именно использование микропроектов позволяет индивидуализировать ситуацию обучения. Функция проектов в начальной школе – не столько сформировать какие-то новые способности, сколько не дать угаснуть тому, что возникло ранее, - инициативности, которая возникла исходно в игре, воображению, свободе.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Теоретические основы проектно-исследовательской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57290" y="357166"/>
            <a:ext cx="6429420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Деятельность педагога</a:t>
            </a:r>
            <a:endParaRPr lang="ru-RU" sz="3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643174" y="17859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929322" y="17859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034" y="2714620"/>
            <a:ext cx="355760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214942" y="2714620"/>
            <a:ext cx="342902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Деятельность управления</a:t>
            </a:r>
            <a:endParaRPr lang="ru-RU" dirty="0"/>
          </a:p>
        </p:txBody>
      </p:sp>
      <p:pic>
        <p:nvPicPr>
          <p:cNvPr id="13316" name="Picture 4" descr="http://im0-tub-ru.yandex.net/i?id=61395115-67-72&amp;n=21"/>
          <p:cNvPicPr>
            <a:picLocks noChangeAspect="1" noChangeArrowheads="1"/>
          </p:cNvPicPr>
          <p:nvPr/>
        </p:nvPicPr>
        <p:blipFill>
          <a:blip r:embed="rId2">
            <a:lum bright="39000" contrast="-28000"/>
          </a:blip>
          <a:srcRect/>
          <a:stretch>
            <a:fillRect/>
          </a:stretch>
        </p:blipFill>
        <p:spPr bwMode="auto">
          <a:xfrm>
            <a:off x="2285984" y="4357694"/>
            <a:ext cx="4286280" cy="2286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solidFill>
              <a:srgbClr val="FFFF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1. Подготовительный</a:t>
            </a:r>
          </a:p>
          <a:p>
            <a:pPr>
              <a:buNone/>
            </a:pPr>
            <a:r>
              <a:rPr lang="ru-RU" dirty="0" smtClean="0"/>
              <a:t>  - планирование учителем проекта в рамках тем программы,</a:t>
            </a:r>
          </a:p>
          <a:p>
            <a:pPr>
              <a:buNone/>
            </a:pPr>
            <a:r>
              <a:rPr lang="ru-RU" dirty="0" smtClean="0"/>
              <a:t>  - обсуждение идеи обучающимися; выдвижение ими своих идей; аргументирование своего мнения.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2" name="Picture 4" descr="http://im0-tub-ru.yandex.net/i?id=266077082-66-72&amp;n=21"/>
          <p:cNvPicPr>
            <a:picLocks noChangeAspect="1" noChangeArrowheads="1"/>
          </p:cNvPicPr>
          <p:nvPr/>
        </p:nvPicPr>
        <p:blipFill>
          <a:blip r:embed="rId2">
            <a:lum bright="-22000" contrast="-44000"/>
          </a:blip>
          <a:srcRect/>
          <a:stretch>
            <a:fillRect/>
          </a:stretch>
        </p:blipFill>
        <p:spPr bwMode="auto">
          <a:xfrm>
            <a:off x="1785918" y="4857760"/>
            <a:ext cx="6215106" cy="1428750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bliqueBottom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2. Организация работы.</a:t>
            </a:r>
          </a:p>
          <a:p>
            <a:pPr>
              <a:buNone/>
            </a:pPr>
            <a:r>
              <a:rPr lang="ru-RU" dirty="0" smtClean="0"/>
              <a:t> - формирование  микрогрупп; определение целей и задач проекта, постановка проблемных вопросов,</a:t>
            </a:r>
          </a:p>
          <a:p>
            <a:pPr>
              <a:buNone/>
            </a:pPr>
            <a:r>
              <a:rPr lang="ru-RU" dirty="0" smtClean="0"/>
              <a:t>  - распределение заданий в микрогруппах,</a:t>
            </a:r>
          </a:p>
          <a:p>
            <a:pPr>
              <a:buNone/>
            </a:pPr>
            <a:r>
              <a:rPr lang="ru-RU" dirty="0" smtClean="0"/>
              <a:t>  - практическая  деятельность обучающихся в рамках проекта.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3. Завершающий этап:</a:t>
            </a:r>
          </a:p>
          <a:p>
            <a:pPr>
              <a:buNone/>
            </a:pPr>
            <a:r>
              <a:rPr lang="ru-RU" b="1" dirty="0" smtClean="0"/>
              <a:t> - промежуточный контроль (при длительном проекте),</a:t>
            </a:r>
          </a:p>
          <a:p>
            <a:pPr>
              <a:buNone/>
            </a:pPr>
            <a:r>
              <a:rPr lang="ru-RU" b="1" dirty="0" smtClean="0"/>
              <a:t> - обсуждение способа оформления проекта,</a:t>
            </a:r>
          </a:p>
          <a:p>
            <a:pPr>
              <a:buNone/>
            </a:pPr>
            <a:r>
              <a:rPr lang="ru-RU" b="1" dirty="0" smtClean="0"/>
              <a:t> - документирование проекта,</a:t>
            </a:r>
          </a:p>
          <a:p>
            <a:pPr>
              <a:buNone/>
            </a:pPr>
            <a:r>
              <a:rPr lang="ru-RU" b="1" dirty="0" smtClean="0"/>
              <a:t> - презентация результатов проектов, </a:t>
            </a:r>
          </a:p>
          <a:p>
            <a:pPr>
              <a:buNone/>
            </a:pPr>
            <a:r>
              <a:rPr lang="ru-RU" b="1" dirty="0" smtClean="0"/>
              <a:t> - подведение итогов выполнения проекта: обсуждение результатов, выставление оценок и т.д.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4. Этап практического использования результатов проекта.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220" name="Picture 4" descr="http://img833.imageshack.us/img833/3816/lc881a3a27c9b40f28eba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786190"/>
            <a:ext cx="7000924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</TotalTime>
  <Words>450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                              Подготовила учитель музыки                                                                                            МБОУ СОШ №12 г. Ельца                                                        Харькова Раиса Анатольевна.</vt:lpstr>
      <vt:lpstr>Слайд 2</vt:lpstr>
      <vt:lpstr>Слайд 3</vt:lpstr>
      <vt:lpstr>Теоретические основы проектно-исследовательской деятельности </vt:lpstr>
      <vt:lpstr>Слайд 5</vt:lpstr>
      <vt:lpstr>Структура проекта.</vt:lpstr>
      <vt:lpstr>Слайд 7</vt:lpstr>
      <vt:lpstr>Слайд 8</vt:lpstr>
      <vt:lpstr>Слайд 9</vt:lpstr>
      <vt:lpstr>          Применение проектно- исследовательской деятельности на уроках музыки.          </vt:lpstr>
      <vt:lpstr>«Весёлый музыкант»</vt:lpstr>
      <vt:lpstr>.</vt:lpstr>
      <vt:lpstr>Инструменты симфонического оркестра.</vt:lpstr>
      <vt:lpstr>Слайд 14</vt:lpstr>
      <vt:lpstr>        Результат проекта.        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Подготовила учитель музыки                                                                                            МБОУ СОШ №12 г. Ельца                                                        Харькова Раиса Анатольевна.</dc:title>
  <dc:creator>User</dc:creator>
  <cp:lastModifiedBy>User</cp:lastModifiedBy>
  <cp:revision>16</cp:revision>
  <dcterms:created xsi:type="dcterms:W3CDTF">2012-12-17T18:23:54Z</dcterms:created>
  <dcterms:modified xsi:type="dcterms:W3CDTF">2012-12-28T15:01:14Z</dcterms:modified>
</cp:coreProperties>
</file>