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9" r:id="rId6"/>
    <p:sldId id="270"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10600" cy="6248400"/>
          </a:xfrm>
        </p:spPr>
        <p:txBody>
          <a:bodyPr/>
          <a:lstStyle/>
          <a:p>
            <a:endParaRPr lang="ru-RU" dirty="0"/>
          </a:p>
        </p:txBody>
      </p:sp>
      <p:sp>
        <p:nvSpPr>
          <p:cNvPr id="4" name="Rounded Rectangle 3"/>
          <p:cNvSpPr/>
          <p:nvPr/>
        </p:nvSpPr>
        <p:spPr>
          <a:xfrm>
            <a:off x="3505200" y="533400"/>
            <a:ext cx="2895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Travelling</a:t>
            </a:r>
            <a:endParaRPr lang="ru-RU" sz="3600" dirty="0"/>
          </a:p>
        </p:txBody>
      </p:sp>
      <p:sp>
        <p:nvSpPr>
          <p:cNvPr id="5" name="Rounded Rectangle 4"/>
          <p:cNvSpPr/>
          <p:nvPr/>
        </p:nvSpPr>
        <p:spPr>
          <a:xfrm>
            <a:off x="609600" y="2209800"/>
            <a:ext cx="2133600" cy="990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transport</a:t>
            </a:r>
            <a:endParaRPr lang="ru-RU" sz="2800" dirty="0">
              <a:solidFill>
                <a:schemeClr val="tx1"/>
              </a:solidFill>
            </a:endParaRPr>
          </a:p>
        </p:txBody>
      </p:sp>
      <p:sp>
        <p:nvSpPr>
          <p:cNvPr id="6" name="Rounded Rectangle 5"/>
          <p:cNvSpPr/>
          <p:nvPr/>
        </p:nvSpPr>
        <p:spPr>
          <a:xfrm>
            <a:off x="1600200" y="3733800"/>
            <a:ext cx="2209800" cy="10668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weather,</a:t>
            </a:r>
          </a:p>
          <a:p>
            <a:pPr algn="ctr"/>
            <a:r>
              <a:rPr lang="en-US" sz="2400" dirty="0" smtClean="0">
                <a:solidFill>
                  <a:schemeClr val="tx1"/>
                </a:solidFill>
              </a:rPr>
              <a:t>seasons,</a:t>
            </a:r>
          </a:p>
          <a:p>
            <a:pPr algn="ctr"/>
            <a:r>
              <a:rPr lang="en-US" sz="2400" dirty="0" smtClean="0">
                <a:solidFill>
                  <a:schemeClr val="tx1"/>
                </a:solidFill>
              </a:rPr>
              <a:t>nature</a:t>
            </a:r>
            <a:endParaRPr lang="ru-RU" sz="2400" dirty="0">
              <a:solidFill>
                <a:schemeClr val="tx1"/>
              </a:solidFill>
            </a:endParaRPr>
          </a:p>
        </p:txBody>
      </p:sp>
      <p:sp>
        <p:nvSpPr>
          <p:cNvPr id="7" name="Rounded Rectangle 6"/>
          <p:cNvSpPr/>
          <p:nvPr/>
        </p:nvSpPr>
        <p:spPr>
          <a:xfrm>
            <a:off x="3810000" y="2133600"/>
            <a:ext cx="1981200" cy="1066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sz="2400" dirty="0" smtClean="0">
                <a:solidFill>
                  <a:schemeClr val="tx1"/>
                </a:solidFill>
              </a:rPr>
              <a:t>arrival, departure, luggage</a:t>
            </a:r>
          </a:p>
          <a:p>
            <a:pPr algn="ctr"/>
            <a:endParaRPr lang="ru-RU" dirty="0"/>
          </a:p>
        </p:txBody>
      </p:sp>
      <p:sp>
        <p:nvSpPr>
          <p:cNvPr id="8" name="Rounded Rectangle 7"/>
          <p:cNvSpPr/>
          <p:nvPr/>
        </p:nvSpPr>
        <p:spPr>
          <a:xfrm>
            <a:off x="4343400" y="3733800"/>
            <a:ext cx="2209800" cy="10668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moving about the city</a:t>
            </a:r>
            <a:endParaRPr lang="ru-RU" sz="2000" dirty="0">
              <a:solidFill>
                <a:schemeClr val="tx1"/>
              </a:solidFill>
            </a:endParaRPr>
          </a:p>
        </p:txBody>
      </p:sp>
      <p:sp>
        <p:nvSpPr>
          <p:cNvPr id="9" name="Rounded Rectangle 8"/>
          <p:cNvSpPr/>
          <p:nvPr/>
        </p:nvSpPr>
        <p:spPr>
          <a:xfrm>
            <a:off x="6705600" y="2209800"/>
            <a:ext cx="2133600" cy="990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hotels</a:t>
            </a:r>
            <a:endParaRPr lang="ru-RU" sz="3200" dirty="0">
              <a:solidFill>
                <a:schemeClr val="tx1"/>
              </a:solidFill>
            </a:endParaRPr>
          </a:p>
        </p:txBody>
      </p:sp>
      <p:cxnSp>
        <p:nvCxnSpPr>
          <p:cNvPr id="11" name="Straight Arrow Connector 10"/>
          <p:cNvCxnSpPr/>
          <p:nvPr/>
        </p:nvCxnSpPr>
        <p:spPr>
          <a:xfrm rot="10800000" flipV="1">
            <a:off x="2514600" y="1524000"/>
            <a:ext cx="762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476500" y="2400300"/>
            <a:ext cx="1676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533900" y="1866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5257800" y="25908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477000" y="16002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400"/>
          <a:ext cx="8915400" cy="6324600"/>
        </p:xfrm>
        <a:graphic>
          <a:graphicData uri="http://schemas.openxmlformats.org/drawingml/2006/table">
            <a:tbl>
              <a:tblPr firstRow="1" bandRow="1">
                <a:tableStyleId>{8799B23B-EC83-4686-B30A-512413B5E67A}</a:tableStyleId>
              </a:tblPr>
              <a:tblGrid>
                <a:gridCol w="2362200"/>
                <a:gridCol w="3276600"/>
                <a:gridCol w="3276600"/>
              </a:tblGrid>
              <a:tr h="1676400">
                <a:tc>
                  <a:txBody>
                    <a:bodyPr/>
                    <a:lstStyle/>
                    <a:p>
                      <a:r>
                        <a:rPr lang="en-US" dirty="0" smtClean="0"/>
                        <a:t>Because travelling is…</a:t>
                      </a:r>
                      <a:endParaRPr lang="ru-RU" dirty="0"/>
                    </a:p>
                  </a:txBody>
                  <a:tcPr/>
                </a:tc>
                <a:tc>
                  <a:txBody>
                    <a:bodyPr/>
                    <a:lstStyle/>
                    <a:p>
                      <a:r>
                        <a:rPr lang="en-US" dirty="0" smtClean="0"/>
                        <a:t>exciting</a:t>
                      </a:r>
                    </a:p>
                    <a:p>
                      <a:r>
                        <a:rPr lang="en-US" dirty="0" smtClean="0"/>
                        <a:t>useful</a:t>
                      </a:r>
                    </a:p>
                    <a:p>
                      <a:r>
                        <a:rPr lang="en-US" dirty="0" smtClean="0"/>
                        <a:t>wonderful</a:t>
                      </a:r>
                    </a:p>
                    <a:p>
                      <a:r>
                        <a:rPr lang="en-US" dirty="0" smtClean="0"/>
                        <a:t>enjoyable</a:t>
                      </a:r>
                    </a:p>
                    <a:p>
                      <a:r>
                        <a:rPr lang="en-US" dirty="0" smtClean="0"/>
                        <a:t>good for health</a:t>
                      </a:r>
                      <a:endParaRPr lang="ru-RU" dirty="0"/>
                    </a:p>
                  </a:txBody>
                  <a:tcPr/>
                </a:tc>
                <a:tc>
                  <a:txBody>
                    <a:bodyPr/>
                    <a:lstStyle/>
                    <a:p>
                      <a:r>
                        <a:rPr lang="ru-RU" dirty="0" smtClean="0"/>
                        <a:t>Восхитительное</a:t>
                      </a:r>
                    </a:p>
                    <a:p>
                      <a:r>
                        <a:rPr lang="ru-RU" dirty="0" smtClean="0"/>
                        <a:t>Полезное</a:t>
                      </a:r>
                    </a:p>
                    <a:p>
                      <a:r>
                        <a:rPr lang="ru-RU" dirty="0" smtClean="0"/>
                        <a:t>Замечательное</a:t>
                      </a:r>
                    </a:p>
                    <a:p>
                      <a:r>
                        <a:rPr lang="ru-RU" dirty="0" smtClean="0"/>
                        <a:t>Приносящее удовольствие</a:t>
                      </a:r>
                    </a:p>
                    <a:p>
                      <a:r>
                        <a:rPr lang="ru-RU" dirty="0" smtClean="0"/>
                        <a:t>Полезное для здоровья</a:t>
                      </a:r>
                      <a:endParaRPr lang="ru-RU" dirty="0"/>
                    </a:p>
                  </a:txBody>
                  <a:tcPr/>
                </a:tc>
              </a:tr>
              <a:tr h="2209800">
                <a:tc>
                  <a:txBody>
                    <a:bodyPr/>
                    <a:lstStyle/>
                    <a:p>
                      <a:r>
                        <a:rPr lang="en-US" dirty="0" smtClean="0"/>
                        <a:t>But sometimes it can be…</a:t>
                      </a:r>
                      <a:endParaRPr lang="ru-RU" dirty="0"/>
                    </a:p>
                  </a:txBody>
                  <a:tcPr/>
                </a:tc>
                <a:tc>
                  <a:txBody>
                    <a:bodyPr/>
                    <a:lstStyle/>
                    <a:p>
                      <a:r>
                        <a:rPr lang="en-US" dirty="0" smtClean="0"/>
                        <a:t>disappointing</a:t>
                      </a:r>
                    </a:p>
                    <a:p>
                      <a:r>
                        <a:rPr lang="en-US" dirty="0" smtClean="0"/>
                        <a:t>expensive</a:t>
                      </a:r>
                    </a:p>
                    <a:p>
                      <a:r>
                        <a:rPr lang="en-US" dirty="0" smtClean="0"/>
                        <a:t>dangerous</a:t>
                      </a:r>
                    </a:p>
                    <a:p>
                      <a:r>
                        <a:rPr lang="en-US" dirty="0" smtClean="0"/>
                        <a:t>troublesome</a:t>
                      </a:r>
                    </a:p>
                    <a:p>
                      <a:r>
                        <a:rPr lang="en-US" dirty="0" smtClean="0"/>
                        <a:t>tiring</a:t>
                      </a:r>
                      <a:endParaRPr lang="ru-RU" dirty="0"/>
                    </a:p>
                  </a:txBody>
                  <a:tcPr/>
                </a:tc>
                <a:tc>
                  <a:txBody>
                    <a:bodyPr/>
                    <a:lstStyle/>
                    <a:p>
                      <a:r>
                        <a:rPr lang="ru-RU" dirty="0" smtClean="0"/>
                        <a:t>Приносящее разочарован</a:t>
                      </a:r>
                    </a:p>
                    <a:p>
                      <a:r>
                        <a:rPr lang="ru-RU" dirty="0" smtClean="0"/>
                        <a:t>Дорогое</a:t>
                      </a:r>
                    </a:p>
                    <a:p>
                      <a:r>
                        <a:rPr lang="ru-RU" dirty="0" smtClean="0"/>
                        <a:t>Опасное</a:t>
                      </a:r>
                    </a:p>
                    <a:p>
                      <a:r>
                        <a:rPr lang="ru-RU" dirty="0" smtClean="0"/>
                        <a:t>Хлопотное</a:t>
                      </a:r>
                    </a:p>
                    <a:p>
                      <a:r>
                        <a:rPr lang="ru-RU" dirty="0" smtClean="0"/>
                        <a:t>утомительное</a:t>
                      </a:r>
                      <a:endParaRPr lang="ru-RU" dirty="0"/>
                    </a:p>
                  </a:txBody>
                  <a:tcPr/>
                </a:tc>
              </a:tr>
              <a:tr h="2438400">
                <a:tc>
                  <a:txBody>
                    <a:bodyPr/>
                    <a:lstStyle/>
                    <a:p>
                      <a:r>
                        <a:rPr lang="en-US" dirty="0" smtClean="0"/>
                        <a:t>And still travelling…</a:t>
                      </a:r>
                      <a:endParaRPr lang="ru-RU" dirty="0"/>
                    </a:p>
                  </a:txBody>
                  <a:tcPr/>
                </a:tc>
                <a:tc>
                  <a:txBody>
                    <a:bodyPr/>
                    <a:lstStyle/>
                    <a:p>
                      <a:r>
                        <a:rPr lang="en-US" dirty="0" smtClean="0"/>
                        <a:t>Broadens our mind/outlook</a:t>
                      </a:r>
                    </a:p>
                    <a:p>
                      <a:r>
                        <a:rPr lang="en-US" dirty="0" smtClean="0"/>
                        <a:t>Gives us life experience</a:t>
                      </a:r>
                    </a:p>
                    <a:p>
                      <a:r>
                        <a:rPr lang="en-US" dirty="0" smtClean="0"/>
                        <a:t>Leaves unforgettable impressions</a:t>
                      </a:r>
                      <a:endParaRPr lang="ru-RU" dirty="0" smtClean="0"/>
                    </a:p>
                    <a:p>
                      <a:r>
                        <a:rPr lang="en-US" dirty="0" smtClean="0"/>
                        <a:t>Helps us explore the world</a:t>
                      </a:r>
                    </a:p>
                    <a:p>
                      <a:r>
                        <a:rPr lang="en-US" dirty="0" smtClean="0"/>
                        <a:t>Allows us to understand other people better</a:t>
                      </a:r>
                    </a:p>
                    <a:p>
                      <a:endParaRPr lang="ru-RU" dirty="0"/>
                    </a:p>
                  </a:txBody>
                  <a:tcPr/>
                </a:tc>
                <a:tc>
                  <a:txBody>
                    <a:bodyPr/>
                    <a:lstStyle/>
                    <a:p>
                      <a:r>
                        <a:rPr lang="ru-RU" dirty="0" smtClean="0"/>
                        <a:t>Расширяет кругозор</a:t>
                      </a:r>
                    </a:p>
                    <a:p>
                      <a:r>
                        <a:rPr lang="ru-RU" dirty="0" smtClean="0"/>
                        <a:t>Дает жизненный опыт</a:t>
                      </a:r>
                    </a:p>
                    <a:p>
                      <a:r>
                        <a:rPr lang="ru-RU" dirty="0" smtClean="0"/>
                        <a:t>Оставляет незабываемые впечатления</a:t>
                      </a:r>
                    </a:p>
                    <a:p>
                      <a:r>
                        <a:rPr lang="ru-RU" dirty="0" smtClean="0"/>
                        <a:t>Помогает исследов мир</a:t>
                      </a:r>
                    </a:p>
                    <a:p>
                      <a:r>
                        <a:rPr lang="ru-RU" dirty="0" smtClean="0"/>
                        <a:t>Позволяет лучше понять</a:t>
                      </a:r>
                      <a:r>
                        <a:rPr lang="ru-RU" baseline="0" dirty="0" smtClean="0"/>
                        <a:t> других людей</a:t>
                      </a:r>
                      <a:endParaRPr lang="ru-RU"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Businessman</a:t>
            </a:r>
          </a:p>
          <a:p>
            <a:r>
              <a:rPr lang="en-US" dirty="0" smtClean="0"/>
              <a:t>A professor of History</a:t>
            </a:r>
          </a:p>
          <a:p>
            <a:r>
              <a:rPr lang="en-US" dirty="0" smtClean="0"/>
              <a:t>An experienced traveller (</a:t>
            </a:r>
            <a:r>
              <a:rPr lang="ru-RU" sz="2000" dirty="0" smtClean="0"/>
              <a:t>бывалый путешественник)</a:t>
            </a:r>
          </a:p>
          <a:p>
            <a:r>
              <a:rPr lang="en-US" sz="2800" dirty="0" smtClean="0"/>
              <a:t>A couch potato </a:t>
            </a:r>
            <a:r>
              <a:rPr lang="ru-RU" sz="2000" dirty="0" smtClean="0"/>
              <a:t>(домосед)</a:t>
            </a:r>
            <a:endParaRPr lang="ru-RU" sz="2000" dirty="0"/>
          </a:p>
        </p:txBody>
      </p:sp>
      <p:sp>
        <p:nvSpPr>
          <p:cNvPr id="3" name="Title 2"/>
          <p:cNvSpPr>
            <a:spLocks noGrp="1"/>
          </p:cNvSpPr>
          <p:nvPr>
            <p:ph type="title"/>
          </p:nvPr>
        </p:nvSpPr>
        <p:spPr>
          <a:xfrm>
            <a:off x="457200" y="274638"/>
            <a:ext cx="8229600" cy="1096962"/>
          </a:xfrm>
        </p:spPr>
        <p:txBody>
          <a:bodyPr>
            <a:normAutofit fontScale="90000"/>
          </a:bodyPr>
          <a:lstStyle/>
          <a:p>
            <a:r>
              <a:rPr lang="en-US" sz="2400" dirty="0" smtClean="0"/>
              <a:t>Here are some character-sketches of different people. They express their attitude about travelling. Try to guess who these people are: </a:t>
            </a:r>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normAutofit/>
          </a:bodyPr>
          <a:lstStyle/>
          <a:p>
            <a:pPr algn="just"/>
            <a:r>
              <a:rPr lang="ru-RU" sz="3600" dirty="0" smtClean="0"/>
              <a:t>1. </a:t>
            </a:r>
            <a:r>
              <a:rPr lang="en-US" sz="3600" dirty="0" smtClean="0"/>
              <a:t>He likes to travel alone or with his student. They travel from curiosity. They like to see the beauty of the world and learn traditions of other countries. They think that travelling is fascinating and enjoyable. It broadens our mind and allows us to understand other people better.</a:t>
            </a:r>
            <a:endParaRPr lang="ru-RU"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6553200"/>
          </a:xfrm>
        </p:spPr>
        <p:txBody>
          <a:bodyPr>
            <a:normAutofit/>
          </a:bodyPr>
          <a:lstStyle/>
          <a:p>
            <a:pPr algn="just"/>
            <a:endParaRPr lang="en-US" sz="4800" dirty="0" smtClean="0"/>
          </a:p>
          <a:p>
            <a:pPr algn="just"/>
            <a:r>
              <a:rPr lang="en-US" sz="4800" dirty="0" smtClean="0"/>
              <a:t>2. He doesn’t like to travel at all. He believes that it’s better to stay at home, because travelling is dangerous, troublesome and expensive.</a:t>
            </a:r>
            <a:endParaRPr lang="ru-RU"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0"/>
            <a:ext cx="8839200" cy="6858000"/>
          </a:xfrm>
        </p:spPr>
        <p:txBody>
          <a:bodyPr>
            <a:normAutofit/>
          </a:bodyPr>
          <a:lstStyle/>
          <a:p>
            <a:pPr algn="just"/>
            <a:endParaRPr lang="en-US" sz="4000" dirty="0" smtClean="0"/>
          </a:p>
          <a:p>
            <a:pPr algn="just"/>
            <a:r>
              <a:rPr lang="en-US" sz="4000" dirty="0" smtClean="0"/>
              <a:t>3. He likes to travel along or with his friends. Usually travels for pleasure or search of adventures. When he travels he likes to go sightseeing or explore unknown places. He believes that travelling is exciting and gives us life experience.</a:t>
            </a:r>
            <a:endParaRPr lang="ru-RU"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0"/>
            <a:ext cx="9067800" cy="6858000"/>
          </a:xfrm>
        </p:spPr>
        <p:txBody>
          <a:bodyPr>
            <a:normAutofit/>
          </a:bodyPr>
          <a:lstStyle/>
          <a:p>
            <a:pPr algn="just"/>
            <a:r>
              <a:rPr lang="en-US" sz="5400" dirty="0" smtClean="0"/>
              <a:t>4. Usually he travels along on business. When he travels he likes to meet new people. He thinks that travelling is useful but sometimes it’s a bit tiring.</a:t>
            </a:r>
            <a:endParaRPr lang="ru-RU"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534400" cy="5778691"/>
          </a:xfrm>
        </p:spPr>
        <p:txBody>
          <a:bodyPr>
            <a:normAutofit lnSpcReduction="10000"/>
          </a:bodyPr>
          <a:lstStyle/>
          <a:p>
            <a:r>
              <a:rPr lang="en-US" dirty="0" smtClean="0"/>
              <a:t>                </a:t>
            </a:r>
            <a:r>
              <a:rPr lang="en-US" dirty="0" smtClean="0">
                <a:solidFill>
                  <a:srgbClr val="00B050"/>
                </a:solidFill>
              </a:rPr>
              <a:t>plane</a:t>
            </a:r>
          </a:p>
          <a:p>
            <a:r>
              <a:rPr lang="en-US" dirty="0" smtClean="0">
                <a:solidFill>
                  <a:srgbClr val="00B050"/>
                </a:solidFill>
              </a:rPr>
              <a:t>                car</a:t>
            </a:r>
          </a:p>
          <a:p>
            <a:r>
              <a:rPr lang="en-US" dirty="0" smtClean="0"/>
              <a:t>               </a:t>
            </a:r>
            <a:r>
              <a:rPr lang="en-US" dirty="0" smtClean="0">
                <a:solidFill>
                  <a:srgbClr val="00B050"/>
                </a:solidFill>
              </a:rPr>
              <a:t>train</a:t>
            </a:r>
            <a:r>
              <a:rPr lang="en-US" dirty="0" smtClean="0"/>
              <a:t>                     </a:t>
            </a:r>
            <a:r>
              <a:rPr lang="en-US" dirty="0" smtClean="0">
                <a:solidFill>
                  <a:schemeClr val="bg2">
                    <a:lumMod val="50000"/>
                  </a:schemeClr>
                </a:solidFill>
              </a:rPr>
              <a:t>on board the ship</a:t>
            </a:r>
          </a:p>
          <a:p>
            <a:r>
              <a:rPr lang="en-US" dirty="0" smtClean="0"/>
              <a:t> </a:t>
            </a:r>
            <a:r>
              <a:rPr lang="en-US" sz="2800" b="1" dirty="0" smtClean="0">
                <a:solidFill>
                  <a:srgbClr val="00B050"/>
                </a:solidFill>
              </a:rPr>
              <a:t>by</a:t>
            </a:r>
            <a:r>
              <a:rPr lang="en-US" dirty="0" smtClean="0">
                <a:solidFill>
                  <a:srgbClr val="00B050"/>
                </a:solidFill>
              </a:rPr>
              <a:t> </a:t>
            </a:r>
            <a:r>
              <a:rPr lang="en-US" dirty="0" smtClean="0"/>
              <a:t>          </a:t>
            </a:r>
            <a:r>
              <a:rPr lang="en-US" dirty="0" smtClean="0">
                <a:solidFill>
                  <a:srgbClr val="00B050"/>
                </a:solidFill>
              </a:rPr>
              <a:t>ship </a:t>
            </a:r>
            <a:r>
              <a:rPr lang="en-US" dirty="0" smtClean="0"/>
              <a:t>        </a:t>
            </a:r>
            <a:r>
              <a:rPr lang="en-US" i="1" dirty="0" smtClean="0"/>
              <a:t>but:       </a:t>
            </a:r>
            <a:r>
              <a:rPr lang="en-US" dirty="0" smtClean="0">
                <a:solidFill>
                  <a:schemeClr val="bg2">
                    <a:lumMod val="50000"/>
                  </a:schemeClr>
                </a:solidFill>
              </a:rPr>
              <a:t>on foot</a:t>
            </a:r>
            <a:endParaRPr lang="en-US" i="1" dirty="0" smtClean="0">
              <a:solidFill>
                <a:schemeClr val="bg2">
                  <a:lumMod val="50000"/>
                </a:schemeClr>
              </a:solidFill>
            </a:endParaRPr>
          </a:p>
          <a:p>
            <a:r>
              <a:rPr lang="en-US" dirty="0" smtClean="0"/>
              <a:t>                </a:t>
            </a:r>
            <a:r>
              <a:rPr lang="en-US" dirty="0" smtClean="0">
                <a:solidFill>
                  <a:srgbClr val="00B050"/>
                </a:solidFill>
              </a:rPr>
              <a:t>taxi</a:t>
            </a:r>
          </a:p>
          <a:p>
            <a:r>
              <a:rPr lang="en-US" dirty="0" smtClean="0">
                <a:solidFill>
                  <a:srgbClr val="00B050"/>
                </a:solidFill>
              </a:rPr>
              <a:t>                bus</a:t>
            </a:r>
          </a:p>
          <a:p>
            <a:r>
              <a:rPr lang="en-US" dirty="0" smtClean="0">
                <a:solidFill>
                  <a:srgbClr val="00B050"/>
                </a:solidFill>
              </a:rPr>
              <a:t>                sea</a:t>
            </a:r>
          </a:p>
          <a:p>
            <a:r>
              <a:rPr lang="en-US" dirty="0" smtClean="0"/>
              <a:t>1. Which is the quickest method of travelling?</a:t>
            </a:r>
          </a:p>
          <a:p>
            <a:r>
              <a:rPr lang="en-US" dirty="0" smtClean="0"/>
              <a:t>2. Which is the most comfortable?</a:t>
            </a:r>
          </a:p>
          <a:p>
            <a:r>
              <a:rPr lang="en-US" dirty="0" smtClean="0"/>
              <a:t>3. Which is the cheapest?</a:t>
            </a:r>
          </a:p>
          <a:p>
            <a:r>
              <a:rPr lang="en-US" dirty="0" smtClean="0"/>
              <a:t>4. Which is the most expensive?</a:t>
            </a:r>
          </a:p>
          <a:p>
            <a:pPr algn="just"/>
            <a:r>
              <a:rPr lang="en-US" dirty="0" smtClean="0"/>
              <a:t>5. Which method of travelling is the most interesting?</a:t>
            </a:r>
            <a:endParaRPr lang="ru-RU" dirty="0"/>
          </a:p>
        </p:txBody>
      </p:sp>
      <p:sp>
        <p:nvSpPr>
          <p:cNvPr id="4" name="Left Brace 3"/>
          <p:cNvSpPr/>
          <p:nvPr/>
        </p:nvSpPr>
        <p:spPr>
          <a:xfrm>
            <a:off x="1828800" y="457200"/>
            <a:ext cx="457200" cy="2667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81000"/>
          <a:ext cx="9144000" cy="5857240"/>
        </p:xfrm>
        <a:graphic>
          <a:graphicData uri="http://schemas.openxmlformats.org/drawingml/2006/table">
            <a:tbl>
              <a:tblPr firstRow="1" bandRow="1">
                <a:tableStyleId>{8799B23B-EC83-4686-B30A-512413B5E67A}</a:tableStyleId>
              </a:tblPr>
              <a:tblGrid>
                <a:gridCol w="1371600"/>
                <a:gridCol w="660400"/>
                <a:gridCol w="1016000"/>
                <a:gridCol w="1016000"/>
                <a:gridCol w="736600"/>
                <a:gridCol w="1371600"/>
                <a:gridCol w="939800"/>
                <a:gridCol w="1016000"/>
                <a:gridCol w="1016000"/>
              </a:tblGrid>
              <a:tr h="1066800">
                <a:tc>
                  <a:txBody>
                    <a:bodyPr/>
                    <a:lstStyle/>
                    <a:p>
                      <a:endParaRPr lang="ru-RU" dirty="0"/>
                    </a:p>
                  </a:txBody>
                  <a:tcPr/>
                </a:tc>
                <a:tc>
                  <a:txBody>
                    <a:bodyPr/>
                    <a:lstStyle/>
                    <a:p>
                      <a:r>
                        <a:rPr lang="en-US" dirty="0" smtClean="0"/>
                        <a:t>car</a:t>
                      </a:r>
                      <a:endParaRPr lang="ru-RU" dirty="0"/>
                    </a:p>
                  </a:txBody>
                  <a:tcPr/>
                </a:tc>
                <a:tc>
                  <a:txBody>
                    <a:bodyPr/>
                    <a:lstStyle/>
                    <a:p>
                      <a:r>
                        <a:rPr lang="en-US" dirty="0" smtClean="0"/>
                        <a:t>bicycle</a:t>
                      </a:r>
                      <a:endParaRPr lang="ru-RU" dirty="0"/>
                    </a:p>
                  </a:txBody>
                  <a:tcPr/>
                </a:tc>
                <a:tc>
                  <a:txBody>
                    <a:bodyPr/>
                    <a:lstStyle/>
                    <a:p>
                      <a:r>
                        <a:rPr lang="en-US" dirty="0" smtClean="0"/>
                        <a:t>Boat</a:t>
                      </a:r>
                    </a:p>
                    <a:p>
                      <a:r>
                        <a:rPr lang="en-US" dirty="0" smtClean="0"/>
                        <a:t>ship</a:t>
                      </a:r>
                      <a:endParaRPr lang="ru-RU" dirty="0"/>
                    </a:p>
                  </a:txBody>
                  <a:tcPr/>
                </a:tc>
                <a:tc>
                  <a:txBody>
                    <a:bodyPr/>
                    <a:lstStyle/>
                    <a:p>
                      <a:r>
                        <a:rPr lang="en-US" dirty="0" smtClean="0"/>
                        <a:t>bus</a:t>
                      </a:r>
                      <a:endParaRPr lang="ru-RU" dirty="0"/>
                    </a:p>
                  </a:txBody>
                  <a:tcPr/>
                </a:tc>
                <a:tc>
                  <a:txBody>
                    <a:bodyPr/>
                    <a:lstStyle/>
                    <a:p>
                      <a:r>
                        <a:rPr lang="en-US" dirty="0" smtClean="0"/>
                        <a:t>motorbike</a:t>
                      </a:r>
                      <a:endParaRPr lang="ru-RU" dirty="0"/>
                    </a:p>
                  </a:txBody>
                  <a:tcPr/>
                </a:tc>
                <a:tc>
                  <a:txBody>
                    <a:bodyPr/>
                    <a:lstStyle/>
                    <a:p>
                      <a:r>
                        <a:rPr lang="en-US" dirty="0" smtClean="0"/>
                        <a:t>plane</a:t>
                      </a:r>
                      <a:endParaRPr lang="ru-RU" dirty="0"/>
                    </a:p>
                  </a:txBody>
                  <a:tcPr/>
                </a:tc>
                <a:tc>
                  <a:txBody>
                    <a:bodyPr/>
                    <a:lstStyle/>
                    <a:p>
                      <a:r>
                        <a:rPr lang="en-US" dirty="0" smtClean="0"/>
                        <a:t>taxi</a:t>
                      </a:r>
                      <a:endParaRPr lang="ru-RU" dirty="0"/>
                    </a:p>
                  </a:txBody>
                  <a:tcPr/>
                </a:tc>
                <a:tc>
                  <a:txBody>
                    <a:bodyPr/>
                    <a:lstStyle/>
                    <a:p>
                      <a:r>
                        <a:rPr lang="en-US" dirty="0" smtClean="0"/>
                        <a:t>train</a:t>
                      </a:r>
                      <a:endParaRPr lang="ru-RU" dirty="0"/>
                    </a:p>
                  </a:txBody>
                  <a:tcPr/>
                </a:tc>
              </a:tr>
              <a:tr h="914400">
                <a:tc>
                  <a:txBody>
                    <a:bodyPr/>
                    <a:lstStyle/>
                    <a:p>
                      <a:pPr algn="ctr"/>
                      <a:r>
                        <a:rPr lang="en-US" dirty="0" smtClean="0"/>
                        <a:t>Catch/</a:t>
                      </a:r>
                    </a:p>
                    <a:p>
                      <a:pPr algn="ctr"/>
                      <a:r>
                        <a:rPr lang="en-US" dirty="0" smtClean="0"/>
                        <a:t>miss</a:t>
                      </a:r>
                      <a:endParaRPr lang="ru-RU" dirty="0"/>
                    </a:p>
                  </a:txBody>
                  <a:tcPr/>
                </a:tc>
                <a:tc>
                  <a:txBody>
                    <a:bodyPr/>
                    <a:lstStyle/>
                    <a:p>
                      <a:pPr algn="ctr"/>
                      <a:endParaRPr lang="ru-RU"/>
                    </a:p>
                  </a:txBody>
                  <a:tcPr/>
                </a:tc>
                <a:tc>
                  <a:txBody>
                    <a:bodyPr/>
                    <a:lstStyle/>
                    <a:p>
                      <a:endParaRPr lang="ru-RU"/>
                    </a:p>
                  </a:txBody>
                  <a:tcPr/>
                </a:tc>
                <a:tc>
                  <a:txBody>
                    <a:bodyPr/>
                    <a:lstStyle/>
                    <a:p>
                      <a:endParaRPr lang="ru-RU" dirty="0"/>
                    </a:p>
                  </a:txBody>
                  <a:tcPr/>
                </a:tc>
                <a:tc>
                  <a:txBody>
                    <a:bodyPr/>
                    <a:lstStyle/>
                    <a:p>
                      <a:pPr>
                        <a:buFont typeface="Wingdings" pitchFamily="2" charset="2"/>
                        <a:buChar char="ü"/>
                      </a:pPr>
                      <a:endParaRPr lang="en-US" dirty="0" smtClean="0"/>
                    </a:p>
                    <a:p>
                      <a:pPr>
                        <a:buFont typeface="Wingdings" pitchFamily="2" charset="2"/>
                        <a:buNone/>
                      </a:pPr>
                      <a:r>
                        <a:rPr lang="en-US" dirty="0" smtClean="0"/>
                        <a:t>   +</a:t>
                      </a:r>
                      <a:endParaRPr lang="ru-RU" b="1"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914400">
                <a:tc>
                  <a:txBody>
                    <a:bodyPr/>
                    <a:lstStyle/>
                    <a:p>
                      <a:pPr algn="ctr"/>
                      <a:r>
                        <a:rPr lang="en-US" dirty="0" smtClean="0"/>
                        <a:t>Get into/</a:t>
                      </a:r>
                    </a:p>
                    <a:p>
                      <a:pPr algn="ctr"/>
                      <a:r>
                        <a:rPr lang="en-US" dirty="0" smtClean="0"/>
                        <a:t>Get out of</a:t>
                      </a:r>
                      <a:endParaRPr lang="ru-RU" dirty="0"/>
                    </a:p>
                  </a:txBody>
                  <a:tcPr/>
                </a:tc>
                <a:tc>
                  <a:txBody>
                    <a:bodyPr/>
                    <a:lstStyle/>
                    <a:p>
                      <a:pPr algn="ctr"/>
                      <a:endParaRPr lang="ru-RU"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a:p>
                  </a:txBody>
                  <a:tcPr/>
                </a:tc>
              </a:tr>
              <a:tr h="914400">
                <a:tc>
                  <a:txBody>
                    <a:bodyPr/>
                    <a:lstStyle/>
                    <a:p>
                      <a:pPr algn="ctr"/>
                      <a:r>
                        <a:rPr lang="en-US" dirty="0" smtClean="0"/>
                        <a:t>Get on/</a:t>
                      </a:r>
                    </a:p>
                    <a:p>
                      <a:pPr algn="ctr"/>
                      <a:r>
                        <a:rPr lang="en-US" dirty="0" smtClean="0"/>
                        <a:t>Get off</a:t>
                      </a:r>
                      <a:endParaRPr lang="ru-RU" dirty="0"/>
                    </a:p>
                  </a:txBody>
                  <a:tcPr/>
                </a:tc>
                <a:tc>
                  <a:txBody>
                    <a:bodyPr/>
                    <a:lstStyle/>
                    <a:p>
                      <a:pPr algn="ct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990600">
                <a:tc>
                  <a:txBody>
                    <a:bodyPr/>
                    <a:lstStyle/>
                    <a:p>
                      <a:pPr algn="ctr"/>
                      <a:r>
                        <a:rPr lang="en-US" dirty="0" smtClean="0"/>
                        <a:t>ride</a:t>
                      </a:r>
                      <a:endParaRPr lang="ru-RU" dirty="0"/>
                    </a:p>
                  </a:txBody>
                  <a:tcPr/>
                </a:tc>
                <a:tc>
                  <a:txBody>
                    <a:bodyPr/>
                    <a:lstStyle/>
                    <a:p>
                      <a:pPr algn="ct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685800">
                <a:tc>
                  <a:txBody>
                    <a:bodyPr/>
                    <a:lstStyle/>
                    <a:p>
                      <a:r>
                        <a:rPr lang="en-US" dirty="0" smtClean="0"/>
                        <a:t>     take</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r>
                        <a:rPr lang="en-US" dirty="0" smtClean="0"/>
                        <a:t>     drive</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458200" cy="6705600"/>
          </a:xfrm>
        </p:spPr>
        <p:txBody>
          <a:bodyPr/>
          <a:lstStyle/>
          <a:p>
            <a:r>
              <a:rPr lang="en-US" dirty="0" smtClean="0"/>
              <a:t>a business trip                       a traveller</a:t>
            </a:r>
          </a:p>
          <a:p>
            <a:r>
              <a:rPr lang="en-US" dirty="0" smtClean="0"/>
              <a:t>a tourist trip                          information</a:t>
            </a:r>
          </a:p>
          <a:p>
            <a:r>
              <a:rPr lang="en-US" dirty="0" smtClean="0"/>
              <a:t>to arrive at the airport           check-in</a:t>
            </a:r>
          </a:p>
          <a:p>
            <a:r>
              <a:rPr lang="en-US" dirty="0" smtClean="0"/>
              <a:t>much/little luggage               to check in</a:t>
            </a:r>
          </a:p>
          <a:p>
            <a:r>
              <a:rPr lang="en-US" dirty="0" smtClean="0"/>
              <a:t>to buy a ticket                        a booking-office</a:t>
            </a:r>
          </a:p>
          <a:p>
            <a:r>
              <a:rPr lang="en-US" dirty="0" smtClean="0"/>
              <a:t>a single ticket                         to book</a:t>
            </a:r>
          </a:p>
          <a:p>
            <a:r>
              <a:rPr lang="en-US" dirty="0" smtClean="0"/>
              <a:t>a return ticket                         fare                       </a:t>
            </a:r>
          </a:p>
          <a:p>
            <a:r>
              <a:rPr lang="en-US" dirty="0" smtClean="0"/>
              <a:t>cheap                                      an arrival</a:t>
            </a:r>
          </a:p>
          <a:p>
            <a:r>
              <a:rPr lang="en-US" dirty="0" smtClean="0"/>
              <a:t>expensive                                a departure</a:t>
            </a:r>
          </a:p>
          <a:p>
            <a:r>
              <a:rPr lang="en-US" dirty="0" smtClean="0"/>
              <a:t>to catch a flight                       the customs</a:t>
            </a:r>
          </a:p>
          <a:p>
            <a:r>
              <a:rPr lang="en-US" dirty="0" smtClean="0"/>
              <a:t>voyage                                   passport control</a:t>
            </a:r>
          </a:p>
          <a:p>
            <a:r>
              <a:rPr lang="en-US" dirty="0" smtClean="0"/>
              <a:t>a fast train</a:t>
            </a:r>
            <a:r>
              <a:rPr lang="ru-RU" dirty="0" smtClean="0"/>
              <a:t>             </a:t>
            </a:r>
            <a:r>
              <a:rPr lang="en-US" dirty="0" smtClean="0"/>
              <a:t>to go through the Customs</a:t>
            </a:r>
            <a:r>
              <a:rPr lang="ru-RU" dirty="0" smtClean="0"/>
              <a:t>  </a:t>
            </a:r>
            <a:endParaRPr lang="en-US" dirty="0" smtClean="0"/>
          </a:p>
          <a:p>
            <a:r>
              <a:rPr lang="en-US" dirty="0" smtClean="0"/>
              <a:t>a slow train</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458200" cy="5867400"/>
          </a:xfrm>
        </p:spPr>
        <p:txBody>
          <a:bodyPr>
            <a:normAutofit lnSpcReduction="10000"/>
          </a:bodyPr>
          <a:lstStyle/>
          <a:p>
            <a:r>
              <a:rPr lang="en-US" dirty="0" smtClean="0"/>
              <a:t>1. When we go to another country by plane we go through the ______</a:t>
            </a:r>
          </a:p>
          <a:p>
            <a:pPr marL="624078" indent="-514350">
              <a:buAutoNum type="alphaLcParenR"/>
            </a:pPr>
            <a:r>
              <a:rPr lang="en-US" dirty="0" smtClean="0">
                <a:solidFill>
                  <a:srgbClr val="FF0000"/>
                </a:solidFill>
              </a:rPr>
              <a:t>booking-office</a:t>
            </a:r>
          </a:p>
          <a:p>
            <a:pPr marL="624078" indent="-514350">
              <a:buAutoNum type="alphaLcParenR"/>
            </a:pPr>
            <a:r>
              <a:rPr lang="en-US" dirty="0" smtClean="0">
                <a:solidFill>
                  <a:srgbClr val="FF0000"/>
                </a:solidFill>
              </a:rPr>
              <a:t>c</a:t>
            </a:r>
            <a:r>
              <a:rPr lang="en-US" dirty="0" smtClean="0">
                <a:solidFill>
                  <a:srgbClr val="FF0000"/>
                </a:solidFill>
              </a:rPr>
              <a:t>ustoms</a:t>
            </a:r>
          </a:p>
          <a:p>
            <a:pPr marL="624078" indent="-514350">
              <a:buAutoNum type="alphaLcParenR"/>
            </a:pPr>
            <a:r>
              <a:rPr lang="en-US" dirty="0" smtClean="0">
                <a:solidFill>
                  <a:srgbClr val="FF0000"/>
                </a:solidFill>
              </a:rPr>
              <a:t>c</a:t>
            </a:r>
            <a:r>
              <a:rPr lang="en-US" dirty="0" smtClean="0">
                <a:solidFill>
                  <a:srgbClr val="FF0000"/>
                </a:solidFill>
              </a:rPr>
              <a:t>heck-in</a:t>
            </a:r>
          </a:p>
          <a:p>
            <a:pPr marL="624078" indent="-514350">
              <a:buNone/>
            </a:pPr>
            <a:r>
              <a:rPr lang="en-US" dirty="0" smtClean="0"/>
              <a:t>2. People usually buy tickets in the _____</a:t>
            </a:r>
          </a:p>
          <a:p>
            <a:pPr marL="624078" indent="-514350">
              <a:buAutoNum type="alphaLcParenR"/>
            </a:pPr>
            <a:r>
              <a:rPr lang="en-US" dirty="0" smtClean="0">
                <a:solidFill>
                  <a:srgbClr val="FF0000"/>
                </a:solidFill>
              </a:rPr>
              <a:t>d</a:t>
            </a:r>
            <a:r>
              <a:rPr lang="en-US" dirty="0" smtClean="0">
                <a:solidFill>
                  <a:srgbClr val="FF0000"/>
                </a:solidFill>
              </a:rPr>
              <a:t>eparture</a:t>
            </a:r>
          </a:p>
          <a:p>
            <a:pPr marL="624078" indent="-514350">
              <a:buAutoNum type="alphaLcParenR"/>
            </a:pPr>
            <a:r>
              <a:rPr lang="en-US" dirty="0" smtClean="0">
                <a:solidFill>
                  <a:srgbClr val="FF0000"/>
                </a:solidFill>
              </a:rPr>
              <a:t>f</a:t>
            </a:r>
            <a:r>
              <a:rPr lang="en-US" dirty="0" smtClean="0">
                <a:solidFill>
                  <a:srgbClr val="FF0000"/>
                </a:solidFill>
              </a:rPr>
              <a:t>are</a:t>
            </a:r>
          </a:p>
          <a:p>
            <a:pPr marL="624078" indent="-514350">
              <a:buAutoNum type="alphaLcParenR"/>
            </a:pPr>
            <a:r>
              <a:rPr lang="en-US" dirty="0" smtClean="0">
                <a:solidFill>
                  <a:srgbClr val="FF0000"/>
                </a:solidFill>
              </a:rPr>
              <a:t>booking-office</a:t>
            </a:r>
          </a:p>
          <a:p>
            <a:pPr marL="624078" indent="-514350">
              <a:buNone/>
            </a:pPr>
            <a:r>
              <a:rPr lang="en-US" dirty="0" smtClean="0"/>
              <a:t>3. When a train goes almost without stops, it’s called a ____train.</a:t>
            </a:r>
          </a:p>
          <a:p>
            <a:pPr marL="624078" indent="-514350">
              <a:buAutoNum type="alphaLcParenR"/>
            </a:pPr>
            <a:r>
              <a:rPr lang="en-US" dirty="0" smtClean="0">
                <a:solidFill>
                  <a:srgbClr val="FF0000"/>
                </a:solidFill>
              </a:rPr>
              <a:t>s</a:t>
            </a:r>
            <a:r>
              <a:rPr lang="en-US" dirty="0" smtClean="0">
                <a:solidFill>
                  <a:srgbClr val="FF0000"/>
                </a:solidFill>
              </a:rPr>
              <a:t>low</a:t>
            </a:r>
          </a:p>
          <a:p>
            <a:pPr marL="624078" indent="-514350">
              <a:buAutoNum type="alphaLcParenR"/>
            </a:pPr>
            <a:r>
              <a:rPr lang="en-US" dirty="0" smtClean="0">
                <a:solidFill>
                  <a:srgbClr val="FF0000"/>
                </a:solidFill>
              </a:rPr>
              <a:t>f</a:t>
            </a:r>
            <a:r>
              <a:rPr lang="en-US" dirty="0" smtClean="0">
                <a:solidFill>
                  <a:srgbClr val="FF0000"/>
                </a:solidFill>
              </a:rPr>
              <a:t>ast</a:t>
            </a:r>
          </a:p>
          <a:p>
            <a:pPr marL="624078" indent="-514350">
              <a:buAutoNum type="alphaLcParenR"/>
            </a:pPr>
            <a:r>
              <a:rPr lang="en-US" dirty="0" smtClean="0">
                <a:solidFill>
                  <a:srgbClr val="FF0000"/>
                </a:solidFill>
              </a:rPr>
              <a:t>q</a:t>
            </a:r>
            <a:r>
              <a:rPr lang="en-US" dirty="0" smtClean="0">
                <a:solidFill>
                  <a:srgbClr val="FF0000"/>
                </a:solidFill>
              </a:rPr>
              <a:t>uick</a:t>
            </a:r>
          </a:p>
          <a:p>
            <a:pPr marL="624078" indent="-514350">
              <a:buAutoNum type="alphaLcParenR"/>
            </a:pPr>
            <a:endParaRPr lang="en-US" dirty="0" smtClean="0"/>
          </a:p>
          <a:p>
            <a:pPr marL="624078" indent="-514350">
              <a:buAutoNum type="alphaLcParenR"/>
            </a:pPr>
            <a:endParaRPr lang="ru-RU" dirty="0"/>
          </a:p>
        </p:txBody>
      </p:sp>
      <p:sp>
        <p:nvSpPr>
          <p:cNvPr id="3" name="Title 2"/>
          <p:cNvSpPr>
            <a:spLocks noGrp="1"/>
          </p:cNvSpPr>
          <p:nvPr>
            <p:ph type="title"/>
          </p:nvPr>
        </p:nvSpPr>
        <p:spPr>
          <a:xfrm>
            <a:off x="457200" y="274638"/>
            <a:ext cx="8229600" cy="639762"/>
          </a:xfrm>
        </p:spPr>
        <p:txBody>
          <a:bodyPr>
            <a:normAutofit fontScale="90000"/>
          </a:bodyPr>
          <a:lstStyle/>
          <a:p>
            <a:pPr algn="ctr"/>
            <a:r>
              <a:rPr lang="en-US" dirty="0" smtClean="0"/>
              <a:t>Lexical test</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0"/>
            <a:ext cx="8839200" cy="6705600"/>
          </a:xfrm>
        </p:spPr>
        <p:txBody>
          <a:bodyPr>
            <a:normAutofit lnSpcReduction="10000"/>
          </a:bodyPr>
          <a:lstStyle/>
          <a:p>
            <a:pPr>
              <a:buNone/>
            </a:pPr>
            <a:r>
              <a:rPr lang="en-US" dirty="0" smtClean="0"/>
              <a:t>4. When we go by bus we pay the _____ to the conductor.</a:t>
            </a:r>
          </a:p>
          <a:p>
            <a:pPr marL="624078" indent="-514350">
              <a:buNone/>
            </a:pPr>
            <a:r>
              <a:rPr lang="en-US" dirty="0" smtClean="0">
                <a:solidFill>
                  <a:srgbClr val="FF0000"/>
                </a:solidFill>
              </a:rPr>
              <a:t>a)arrival               b) fare         c) information</a:t>
            </a:r>
          </a:p>
          <a:p>
            <a:pPr marL="624078" indent="-514350">
              <a:buNone/>
            </a:pPr>
            <a:r>
              <a:rPr lang="en-US" dirty="0" smtClean="0"/>
              <a:t>5. He is fond of taking pictures with my _____.</a:t>
            </a:r>
          </a:p>
          <a:p>
            <a:pPr marL="624078" indent="-514350">
              <a:buNone/>
            </a:pPr>
            <a:r>
              <a:rPr lang="en-US" dirty="0" smtClean="0"/>
              <a:t>a)fare                b) customs        c) camera</a:t>
            </a:r>
          </a:p>
          <a:p>
            <a:pPr marL="624078" indent="-514350">
              <a:buNone/>
            </a:pPr>
            <a:r>
              <a:rPr lang="en-US" dirty="0" smtClean="0"/>
              <a:t>6. A plain is late. A lot of people are waiting for its _____.</a:t>
            </a:r>
          </a:p>
          <a:p>
            <a:pPr marL="624078" indent="-514350">
              <a:buNone/>
            </a:pPr>
            <a:r>
              <a:rPr lang="en-US" dirty="0" smtClean="0">
                <a:solidFill>
                  <a:srgbClr val="FF0000"/>
                </a:solidFill>
              </a:rPr>
              <a:t>a)departure       b) arrival            c) luggage</a:t>
            </a:r>
          </a:p>
          <a:p>
            <a:pPr marL="624078" indent="-514350">
              <a:buNone/>
            </a:pPr>
            <a:r>
              <a:rPr lang="en-US" dirty="0" smtClean="0"/>
              <a:t>7. I want to see you off. When is your train’s _____?</a:t>
            </a:r>
          </a:p>
          <a:p>
            <a:pPr marL="624078" indent="-514350">
              <a:buNone/>
            </a:pPr>
            <a:r>
              <a:rPr lang="en-US" dirty="0" smtClean="0">
                <a:solidFill>
                  <a:srgbClr val="FF0000"/>
                </a:solidFill>
              </a:rPr>
              <a:t>a)control         b) departure       c) check-in</a:t>
            </a:r>
          </a:p>
          <a:p>
            <a:pPr marL="624078" indent="-514350">
              <a:buNone/>
            </a:pPr>
            <a:r>
              <a:rPr lang="en-US" dirty="0" smtClean="0"/>
              <a:t>8. When we go somewhere &amp;don’t want to come back we buy a  _____ ticket.</a:t>
            </a:r>
          </a:p>
          <a:p>
            <a:pPr marL="624078" indent="-514350">
              <a:buNone/>
            </a:pPr>
            <a:r>
              <a:rPr lang="en-US" dirty="0" smtClean="0">
                <a:solidFill>
                  <a:srgbClr val="FF0000"/>
                </a:solidFill>
              </a:rPr>
              <a:t>a)return        b) single             c) slow</a:t>
            </a:r>
          </a:p>
          <a:p>
            <a:pPr marL="624078" indent="-514350">
              <a:buNone/>
            </a:pPr>
            <a:r>
              <a:rPr lang="en-US" dirty="0" smtClean="0"/>
              <a:t>9. When can we _____the tickets?</a:t>
            </a:r>
          </a:p>
          <a:p>
            <a:pPr marL="624078" indent="-514350">
              <a:buNone/>
            </a:pPr>
            <a:r>
              <a:rPr lang="en-US" dirty="0" smtClean="0">
                <a:solidFill>
                  <a:srgbClr val="FF0000"/>
                </a:solidFill>
              </a:rPr>
              <a:t>a) arrive        b) control           c) book</a:t>
            </a:r>
            <a:endParaRPr lang="ru-RU"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lstStyle/>
          <a:p>
            <a:endParaRPr lang="en-US" dirty="0" smtClean="0"/>
          </a:p>
          <a:p>
            <a:endParaRPr lang="en-US" dirty="0" smtClean="0"/>
          </a:p>
          <a:p>
            <a:pPr>
              <a:buNone/>
            </a:pPr>
            <a:endParaRPr lang="en-US" dirty="0" smtClean="0"/>
          </a:p>
          <a:p>
            <a:pPr algn="just">
              <a:buNone/>
            </a:pPr>
            <a:r>
              <a:rPr lang="en-US" sz="2800" dirty="0" smtClean="0"/>
              <a:t>Last summer Mike’s elder brother had a very</a:t>
            </a:r>
          </a:p>
          <a:p>
            <a:pPr algn="just">
              <a:buNone/>
            </a:pPr>
            <a:r>
              <a:rPr lang="en-US" sz="2800" dirty="0" smtClean="0"/>
              <a:t>interesting … . He travelled … . The … was</a:t>
            </a:r>
          </a:p>
          <a:p>
            <a:pPr algn="just">
              <a:buNone/>
            </a:pPr>
            <a:r>
              <a:rPr lang="en-US" sz="2800" dirty="0" smtClean="0"/>
              <a:t>fantastic. The sky was blue. There was no … .</a:t>
            </a:r>
          </a:p>
          <a:p>
            <a:pPr algn="just">
              <a:buNone/>
            </a:pPr>
            <a:r>
              <a:rPr lang="en-US" sz="2800" dirty="0" smtClean="0"/>
              <a:t>All the passengers … the voyage. </a:t>
            </a:r>
          </a:p>
          <a:p>
            <a:pPr algn="just">
              <a:buNone/>
            </a:pPr>
            <a:r>
              <a:rPr lang="en-US" sz="2800" dirty="0" smtClean="0"/>
              <a:t>My … was not very … as it was …. I had … as I wanted to get back to London … </a:t>
            </a:r>
          </a:p>
        </p:txBody>
      </p:sp>
      <p:sp>
        <p:nvSpPr>
          <p:cNvPr id="3" name="Title 2"/>
          <p:cNvSpPr>
            <a:spLocks noGrp="1"/>
          </p:cNvSpPr>
          <p:nvPr>
            <p:ph type="title"/>
          </p:nvPr>
        </p:nvSpPr>
        <p:spPr/>
        <p:txBody>
          <a:bodyPr>
            <a:normAutofit/>
          </a:bodyPr>
          <a:lstStyle/>
          <a:p>
            <a:pPr algn="ctr"/>
            <a:r>
              <a:rPr lang="en-US" sz="3200" dirty="0" smtClean="0"/>
              <a:t>Complete the text filling in the words</a:t>
            </a:r>
            <a:endParaRPr lang="ru-RU" sz="3200" dirty="0"/>
          </a:p>
        </p:txBody>
      </p:sp>
      <p:sp>
        <p:nvSpPr>
          <p:cNvPr id="4" name="Rectangle 3"/>
          <p:cNvSpPr/>
          <p:nvPr/>
        </p:nvSpPr>
        <p:spPr>
          <a:xfrm>
            <a:off x="762000" y="1066800"/>
            <a:ext cx="7772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t>A single, by sea, weather, ticket, on board the ship, wind, tourist class, by plane, expensive, trip, voyage, enjoyed</a:t>
            </a:r>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791200"/>
          </a:xfrm>
        </p:spPr>
        <p:txBody>
          <a:bodyPr/>
          <a:lstStyle/>
          <a:p>
            <a:r>
              <a:rPr lang="en-US" dirty="0" smtClean="0"/>
              <a:t>1.</a:t>
            </a:r>
            <a:r>
              <a:rPr lang="ru-RU" dirty="0" smtClean="0"/>
              <a:t>Я всегда путешествую на скорых поездах.</a:t>
            </a:r>
          </a:p>
          <a:p>
            <a:r>
              <a:rPr lang="ru-RU" dirty="0" smtClean="0"/>
              <a:t>2. Не могли бы Вы подсказать, где находится справочная?</a:t>
            </a:r>
          </a:p>
          <a:p>
            <a:r>
              <a:rPr lang="ru-RU" dirty="0" smtClean="0"/>
              <a:t>3. Папа забронировал билет вчера.</a:t>
            </a:r>
          </a:p>
          <a:p>
            <a:r>
              <a:rPr lang="ru-RU" dirty="0" smtClean="0"/>
              <a:t>4. Какая плата за билет из Лондона в Париж?</a:t>
            </a:r>
          </a:p>
          <a:p>
            <a:r>
              <a:rPr lang="ru-RU" dirty="0" smtClean="0"/>
              <a:t>5. Когда ты прибываешь в страну, тебе приходится проходить таможню.</a:t>
            </a:r>
            <a:endParaRPr lang="en-US" dirty="0" smtClean="0"/>
          </a:p>
          <a:p>
            <a:r>
              <a:rPr lang="en-US" dirty="0" smtClean="0"/>
              <a:t>6. </a:t>
            </a:r>
            <a:r>
              <a:rPr lang="ru-RU" dirty="0" smtClean="0"/>
              <a:t>Я зарегистрировал багаж в Москве.</a:t>
            </a:r>
          </a:p>
          <a:p>
            <a:r>
              <a:rPr lang="ru-RU" dirty="0" smtClean="0"/>
              <a:t>7. Он всегда добирается до Санкт-Петербурга на самолете.</a:t>
            </a:r>
          </a:p>
          <a:p>
            <a:r>
              <a:rPr lang="ru-RU" dirty="0" smtClean="0"/>
              <a:t>8. Они не любят ходить пешком.</a:t>
            </a:r>
            <a:endParaRPr lang="ru-RU" dirty="0"/>
          </a:p>
        </p:txBody>
      </p:sp>
      <p:sp>
        <p:nvSpPr>
          <p:cNvPr id="3" name="Title 2"/>
          <p:cNvSpPr>
            <a:spLocks noGrp="1"/>
          </p:cNvSpPr>
          <p:nvPr>
            <p:ph type="title"/>
          </p:nvPr>
        </p:nvSpPr>
        <p:spPr>
          <a:xfrm>
            <a:off x="457200" y="274638"/>
            <a:ext cx="8229600" cy="639762"/>
          </a:xfrm>
        </p:spPr>
        <p:txBody>
          <a:bodyPr>
            <a:normAutofit fontScale="90000"/>
          </a:bodyPr>
          <a:lstStyle/>
          <a:p>
            <a:pPr algn="ctr"/>
            <a:r>
              <a:rPr lang="en-US" dirty="0" smtClean="0">
                <a:solidFill>
                  <a:srgbClr val="0070C0"/>
                </a:solidFill>
              </a:rPr>
              <a:t>Translate into English</a:t>
            </a:r>
            <a:br>
              <a:rPr lang="en-US" dirty="0" smtClean="0">
                <a:solidFill>
                  <a:srgbClr val="0070C0"/>
                </a:solidFill>
              </a:rPr>
            </a:br>
            <a:endParaRPr lang="ru-RU"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14400"/>
          <a:ext cx="8686800" cy="5577840"/>
        </p:xfrm>
        <a:graphic>
          <a:graphicData uri="http://schemas.openxmlformats.org/drawingml/2006/table">
            <a:tbl>
              <a:tblPr firstRow="1" bandRow="1">
                <a:tableStyleId>{69C7853C-536D-4A76-A0AE-DD22124D55A5}</a:tableStyleId>
              </a:tblPr>
              <a:tblGrid>
                <a:gridCol w="2637064"/>
                <a:gridCol w="2947307"/>
                <a:gridCol w="3102429"/>
              </a:tblGrid>
              <a:tr h="1219200">
                <a:tc>
                  <a:txBody>
                    <a:bodyPr/>
                    <a:lstStyle/>
                    <a:p>
                      <a:r>
                        <a:rPr lang="en-US" dirty="0" smtClean="0"/>
                        <a:t>People like to travel…</a:t>
                      </a:r>
                      <a:endParaRPr lang="ru-RU" dirty="0"/>
                    </a:p>
                  </a:txBody>
                  <a:tcPr/>
                </a:tc>
                <a:tc>
                  <a:txBody>
                    <a:bodyPr/>
                    <a:lstStyle/>
                    <a:p>
                      <a:r>
                        <a:rPr lang="en-US" dirty="0" smtClean="0"/>
                        <a:t>Along</a:t>
                      </a:r>
                    </a:p>
                    <a:p>
                      <a:r>
                        <a:rPr lang="en-US" dirty="0" smtClean="0"/>
                        <a:t>With friends</a:t>
                      </a:r>
                    </a:p>
                    <a:p>
                      <a:r>
                        <a:rPr lang="en-US" dirty="0" smtClean="0"/>
                        <a:t>With parents</a:t>
                      </a:r>
                    </a:p>
                    <a:p>
                      <a:r>
                        <a:rPr lang="en-US" dirty="0" smtClean="0"/>
                        <a:t>With a pet</a:t>
                      </a:r>
                    </a:p>
                    <a:p>
                      <a:endParaRPr lang="ru-RU" dirty="0"/>
                    </a:p>
                  </a:txBody>
                  <a:tcPr/>
                </a:tc>
                <a:tc>
                  <a:txBody>
                    <a:bodyPr/>
                    <a:lstStyle/>
                    <a:p>
                      <a:r>
                        <a:rPr lang="ru-RU" dirty="0" smtClean="0"/>
                        <a:t>В одиночестве</a:t>
                      </a:r>
                    </a:p>
                    <a:p>
                      <a:r>
                        <a:rPr lang="ru-RU" dirty="0" smtClean="0"/>
                        <a:t>С друзьями</a:t>
                      </a:r>
                    </a:p>
                    <a:p>
                      <a:r>
                        <a:rPr lang="ru-RU" dirty="0" smtClean="0"/>
                        <a:t>С родителями</a:t>
                      </a:r>
                    </a:p>
                    <a:p>
                      <a:r>
                        <a:rPr lang="ru-RU" dirty="0" smtClean="0"/>
                        <a:t>С дом любимцами</a:t>
                      </a:r>
                      <a:endParaRPr lang="ru-RU" dirty="0"/>
                    </a:p>
                  </a:txBody>
                  <a:tcPr/>
                </a:tc>
              </a:tr>
              <a:tr h="1981200">
                <a:tc>
                  <a:txBody>
                    <a:bodyPr/>
                    <a:lstStyle/>
                    <a:p>
                      <a:r>
                        <a:rPr lang="en-US" dirty="0" smtClean="0"/>
                        <a:t>Usually they travel…</a:t>
                      </a:r>
                      <a:endParaRPr lang="ru-RU" dirty="0"/>
                    </a:p>
                  </a:txBody>
                  <a:tcPr/>
                </a:tc>
                <a:tc>
                  <a:txBody>
                    <a:bodyPr/>
                    <a:lstStyle/>
                    <a:p>
                      <a:r>
                        <a:rPr lang="en-US" dirty="0" smtClean="0"/>
                        <a:t>On business</a:t>
                      </a:r>
                    </a:p>
                    <a:p>
                      <a:r>
                        <a:rPr lang="en-US" dirty="0" smtClean="0"/>
                        <a:t>For pleasure</a:t>
                      </a:r>
                    </a:p>
                    <a:p>
                      <a:r>
                        <a:rPr lang="en-US" dirty="0" smtClean="0"/>
                        <a:t>In search of adventures</a:t>
                      </a:r>
                    </a:p>
                    <a:p>
                      <a:r>
                        <a:rPr lang="en-US" dirty="0" smtClean="0"/>
                        <a:t>From curiosity</a:t>
                      </a:r>
                    </a:p>
                    <a:p>
                      <a:r>
                        <a:rPr lang="en-US" dirty="0" smtClean="0"/>
                        <a:t>To see the beauty</a:t>
                      </a:r>
                      <a:r>
                        <a:rPr lang="en-US" baseline="0" dirty="0" smtClean="0"/>
                        <a:t> of the world</a:t>
                      </a:r>
                      <a:endParaRPr lang="ru-RU" dirty="0"/>
                    </a:p>
                  </a:txBody>
                  <a:tcPr/>
                </a:tc>
                <a:tc>
                  <a:txBody>
                    <a:bodyPr/>
                    <a:lstStyle/>
                    <a:p>
                      <a:r>
                        <a:rPr lang="ru-RU" dirty="0" smtClean="0"/>
                        <a:t>По делам</a:t>
                      </a:r>
                    </a:p>
                    <a:p>
                      <a:r>
                        <a:rPr lang="ru-RU" dirty="0" smtClean="0"/>
                        <a:t>Ради удовольствия</a:t>
                      </a:r>
                    </a:p>
                    <a:p>
                      <a:r>
                        <a:rPr lang="ru-RU" dirty="0" smtClean="0"/>
                        <a:t>В поисках приключений</a:t>
                      </a:r>
                    </a:p>
                    <a:p>
                      <a:r>
                        <a:rPr lang="ru-RU" dirty="0" smtClean="0"/>
                        <a:t>Из любопытства</a:t>
                      </a:r>
                    </a:p>
                    <a:p>
                      <a:r>
                        <a:rPr lang="ru-RU" dirty="0" smtClean="0"/>
                        <a:t>Чтобы</a:t>
                      </a:r>
                      <a:r>
                        <a:rPr lang="ru-RU" baseline="0" dirty="0" smtClean="0"/>
                        <a:t> увидеть красоту мира</a:t>
                      </a:r>
                      <a:endParaRPr lang="ru-RU" dirty="0"/>
                    </a:p>
                  </a:txBody>
                  <a:tcPr/>
                </a:tc>
              </a:tr>
              <a:tr h="2133600">
                <a:tc>
                  <a:txBody>
                    <a:bodyPr/>
                    <a:lstStyle/>
                    <a:p>
                      <a:r>
                        <a:rPr lang="en-US" dirty="0" smtClean="0"/>
                        <a:t>When they travel they like to…</a:t>
                      </a:r>
                      <a:endParaRPr lang="ru-RU" dirty="0"/>
                    </a:p>
                  </a:txBody>
                  <a:tcPr/>
                </a:tc>
                <a:tc>
                  <a:txBody>
                    <a:bodyPr/>
                    <a:lstStyle/>
                    <a:p>
                      <a:r>
                        <a:rPr lang="en-US" dirty="0" smtClean="0"/>
                        <a:t>Go shopping</a:t>
                      </a:r>
                    </a:p>
                    <a:p>
                      <a:r>
                        <a:rPr lang="en-US" dirty="0" smtClean="0"/>
                        <a:t>Meet new people</a:t>
                      </a:r>
                    </a:p>
                    <a:p>
                      <a:r>
                        <a:rPr lang="en-US" dirty="0" smtClean="0"/>
                        <a:t>Make new friends</a:t>
                      </a:r>
                    </a:p>
                    <a:p>
                      <a:r>
                        <a:rPr lang="en-US" dirty="0" smtClean="0"/>
                        <a:t>Go sightseeing</a:t>
                      </a:r>
                    </a:p>
                    <a:p>
                      <a:r>
                        <a:rPr lang="en-US" dirty="0" smtClean="0"/>
                        <a:t>Learn traditions of other countries</a:t>
                      </a:r>
                      <a:endParaRPr lang="ru-RU" dirty="0"/>
                    </a:p>
                  </a:txBody>
                  <a:tcPr/>
                </a:tc>
                <a:tc>
                  <a:txBody>
                    <a:bodyPr/>
                    <a:lstStyle/>
                    <a:p>
                      <a:r>
                        <a:rPr lang="ru-RU" dirty="0" smtClean="0"/>
                        <a:t>Ходить по магазинам</a:t>
                      </a:r>
                    </a:p>
                    <a:p>
                      <a:r>
                        <a:rPr lang="ru-RU" dirty="0" smtClean="0"/>
                        <a:t>Встреч с новыми людьми</a:t>
                      </a:r>
                    </a:p>
                    <a:p>
                      <a:r>
                        <a:rPr lang="ru-RU" dirty="0" smtClean="0"/>
                        <a:t>Заводить нов друзей</a:t>
                      </a:r>
                    </a:p>
                    <a:p>
                      <a:r>
                        <a:rPr lang="ru-RU" dirty="0" smtClean="0"/>
                        <a:t>Осматр достопримечат</a:t>
                      </a:r>
                    </a:p>
                    <a:p>
                      <a:r>
                        <a:rPr lang="ru-RU" dirty="0" smtClean="0"/>
                        <a:t>Изучать традиции других стран</a:t>
                      </a:r>
                      <a:endParaRPr lang="ru-RU" dirty="0"/>
                    </a:p>
                  </a:txBody>
                  <a:tcPr/>
                </a:tc>
              </a:tr>
            </a:tbl>
          </a:graphicData>
        </a:graphic>
      </p:graphicFrame>
      <p:sp>
        <p:nvSpPr>
          <p:cNvPr id="3" name="Title 2"/>
          <p:cNvSpPr>
            <a:spLocks noGrp="1"/>
          </p:cNvSpPr>
          <p:nvPr>
            <p:ph type="title"/>
          </p:nvPr>
        </p:nvSpPr>
        <p:spPr>
          <a:xfrm>
            <a:off x="457200" y="274638"/>
            <a:ext cx="8229600" cy="639762"/>
          </a:xfrm>
        </p:spPr>
        <p:txBody>
          <a:bodyPr>
            <a:normAutofit fontScale="90000"/>
          </a:bodyPr>
          <a:lstStyle/>
          <a:p>
            <a:pPr algn="ctr"/>
            <a:r>
              <a:rPr lang="en-US" dirty="0" smtClean="0"/>
              <a:t/>
            </a:r>
            <a:br>
              <a:rPr lang="en-US" dirty="0" smtClean="0"/>
            </a:br>
            <a:r>
              <a:rPr lang="en-US" dirty="0" smtClean="0"/>
              <a:t>Why do people travel?</a:t>
            </a:r>
            <a:br>
              <a:rPr lang="en-US"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TotalTime>
  <Words>904</Words>
  <Application>Microsoft Office PowerPoint</Application>
  <PresentationFormat>On-screen Show (4:3)</PresentationFormat>
  <Paragraphs>174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Slide 3</vt:lpstr>
      <vt:lpstr>Slide 4</vt:lpstr>
      <vt:lpstr>Lexical test</vt:lpstr>
      <vt:lpstr>Slide 6</vt:lpstr>
      <vt:lpstr>Complete the text filling in the words</vt:lpstr>
      <vt:lpstr>Translate into English </vt:lpstr>
      <vt:lpstr> Why do people travel? </vt:lpstr>
      <vt:lpstr>Slide 10</vt:lpstr>
      <vt:lpstr>Here are some character-sketches of different people. They express their attitude about travelling. Try to guess who these people are: </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Марина</cp:lastModifiedBy>
  <cp:revision>20</cp:revision>
  <dcterms:created xsi:type="dcterms:W3CDTF">2006-08-16T00:00:00Z</dcterms:created>
  <dcterms:modified xsi:type="dcterms:W3CDTF">2009-11-01T02:48:52Z</dcterms:modified>
</cp:coreProperties>
</file>