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56" r:id="rId9"/>
    <p:sldId id="257" r:id="rId10"/>
    <p:sldId id="265" r:id="rId1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131"/>
    <a:srgbClr val="436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6" autoAdjust="0"/>
    <p:restoredTop sz="94737" autoAdjust="0"/>
  </p:normalViewPr>
  <p:slideViewPr>
    <p:cSldViewPr>
      <p:cViewPr>
        <p:scale>
          <a:sx n="106" d="100"/>
          <a:sy n="106" d="100"/>
        </p:scale>
        <p:origin x="-1668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226101861697908E-2"/>
          <c:y val="3.9613852429095181E-2"/>
          <c:w val="0.90929711513535538"/>
          <c:h val="0.67812485120700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Ноябрь</c:v>
                </c:pt>
              </c:strCache>
            </c:strRef>
          </c:tx>
          <c:invertIfNegative val="0"/>
          <c:dPt>
            <c:idx val="2"/>
            <c:invertIfNegative val="0"/>
            <c:bubble3D val="0"/>
          </c:dPt>
          <c:cat>
            <c:strRef>
              <c:f>Лист1!$A$2:$A$9</c:f>
              <c:strCache>
                <c:ptCount val="8"/>
                <c:pt idx="0">
                  <c:v>Кобзев К</c:v>
                </c:pt>
                <c:pt idx="1">
                  <c:v>Кобзев С</c:v>
                </c:pt>
                <c:pt idx="2">
                  <c:v>Подгорный А</c:v>
                </c:pt>
                <c:pt idx="3">
                  <c:v>Кочетков С</c:v>
                </c:pt>
                <c:pt idx="4">
                  <c:v>Маракуша В</c:v>
                </c:pt>
                <c:pt idx="5">
                  <c:v>Палихов С</c:v>
                </c:pt>
                <c:pt idx="6">
                  <c:v>Алимскмй Э</c:v>
                </c:pt>
                <c:pt idx="7">
                  <c:v>Ухалин Э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8.75</c:v>
                </c:pt>
                <c:pt idx="1">
                  <c:v>8.8699999999999992</c:v>
                </c:pt>
                <c:pt idx="2">
                  <c:v>8.9</c:v>
                </c:pt>
                <c:pt idx="3">
                  <c:v>9.9</c:v>
                </c:pt>
                <c:pt idx="4">
                  <c:v>8.9</c:v>
                </c:pt>
                <c:pt idx="5">
                  <c:v>9.5</c:v>
                </c:pt>
                <c:pt idx="6">
                  <c:v>10.8</c:v>
                </c:pt>
                <c:pt idx="7">
                  <c:v>10.9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Апрель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Кобзев К</c:v>
                </c:pt>
                <c:pt idx="1">
                  <c:v>Кобзев С</c:v>
                </c:pt>
                <c:pt idx="2">
                  <c:v>Подгорный А</c:v>
                </c:pt>
                <c:pt idx="3">
                  <c:v>Кочетков С</c:v>
                </c:pt>
                <c:pt idx="4">
                  <c:v>Маракуша В</c:v>
                </c:pt>
                <c:pt idx="5">
                  <c:v>Палихов С</c:v>
                </c:pt>
                <c:pt idx="6">
                  <c:v>Алимскмй Э</c:v>
                </c:pt>
                <c:pt idx="7">
                  <c:v>Ухалин Э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8.4</c:v>
                </c:pt>
                <c:pt idx="1">
                  <c:v>8.6</c:v>
                </c:pt>
                <c:pt idx="2">
                  <c:v>9.1</c:v>
                </c:pt>
                <c:pt idx="3">
                  <c:v>8.5</c:v>
                </c:pt>
                <c:pt idx="4">
                  <c:v>8.6</c:v>
                </c:pt>
                <c:pt idx="5">
                  <c:v>9.1999999999999993</c:v>
                </c:pt>
                <c:pt idx="6">
                  <c:v>10.199999999999999</c:v>
                </c:pt>
                <c:pt idx="7">
                  <c:v>9.6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4098560"/>
        <c:axId val="204100352"/>
      </c:barChart>
      <c:catAx>
        <c:axId val="2040985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 b="0" i="1" baseline="0">
                <a:solidFill>
                  <a:srgbClr val="7030A0"/>
                </a:solidFill>
                <a:latin typeface="Bookman Old Style" pitchFamily="18" charset="0"/>
              </a:defRPr>
            </a:pPr>
            <a:endParaRPr lang="ru-RU"/>
          </a:p>
        </c:txPr>
        <c:crossAx val="204100352"/>
        <c:crosses val="autoZero"/>
        <c:auto val="1"/>
        <c:lblAlgn val="ctr"/>
        <c:lblOffset val="100"/>
        <c:noMultiLvlLbl val="0"/>
      </c:catAx>
      <c:valAx>
        <c:axId val="20410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04098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366620640034707"/>
          <c:y val="0.9228837512206246"/>
          <c:w val="0.75251096439020004"/>
          <c:h val="6.319235728193943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Ноябрь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Кобзев К</c:v>
                </c:pt>
                <c:pt idx="1">
                  <c:v>Кобзев С</c:v>
                </c:pt>
                <c:pt idx="2">
                  <c:v>Подгорный А</c:v>
                </c:pt>
                <c:pt idx="3">
                  <c:v>Кочетков С</c:v>
                </c:pt>
                <c:pt idx="4">
                  <c:v>Маракуша</c:v>
                </c:pt>
                <c:pt idx="5">
                  <c:v>Палихов С</c:v>
                </c:pt>
                <c:pt idx="6">
                  <c:v>Алимский В</c:v>
                </c:pt>
                <c:pt idx="7">
                  <c:v>Ухалин Э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3.98</c:v>
                </c:pt>
                <c:pt idx="1">
                  <c:v>3.87</c:v>
                </c:pt>
                <c:pt idx="2">
                  <c:v>4.0199999999999996</c:v>
                </c:pt>
                <c:pt idx="3">
                  <c:v>3.97</c:v>
                </c:pt>
                <c:pt idx="4">
                  <c:v>4.01</c:v>
                </c:pt>
                <c:pt idx="5">
                  <c:v>3.83</c:v>
                </c:pt>
                <c:pt idx="6">
                  <c:v>3.74</c:v>
                </c:pt>
                <c:pt idx="7">
                  <c:v>3.81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Апрель</c:v>
                </c:pt>
              </c:strCache>
            </c:strRef>
          </c:tx>
          <c:spPr>
            <a:solidFill>
              <a:srgbClr val="FF0000">
                <a:alpha val="77000"/>
              </a:srgbClr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Кобзев К</c:v>
                </c:pt>
                <c:pt idx="1">
                  <c:v>Кобзев С</c:v>
                </c:pt>
                <c:pt idx="2">
                  <c:v>Подгорный А</c:v>
                </c:pt>
                <c:pt idx="3">
                  <c:v>Кочетков С</c:v>
                </c:pt>
                <c:pt idx="4">
                  <c:v>Маракуша</c:v>
                </c:pt>
                <c:pt idx="5">
                  <c:v>Палихов С</c:v>
                </c:pt>
                <c:pt idx="6">
                  <c:v>Алимский В</c:v>
                </c:pt>
                <c:pt idx="7">
                  <c:v>Ухалин Э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4.42</c:v>
                </c:pt>
                <c:pt idx="1">
                  <c:v>4.09</c:v>
                </c:pt>
                <c:pt idx="2">
                  <c:v>4.3600000000000003</c:v>
                </c:pt>
                <c:pt idx="3">
                  <c:v>4.22</c:v>
                </c:pt>
                <c:pt idx="4">
                  <c:v>4.1100000000000003</c:v>
                </c:pt>
                <c:pt idx="5">
                  <c:v>3.92</c:v>
                </c:pt>
                <c:pt idx="6">
                  <c:v>3.87</c:v>
                </c:pt>
                <c:pt idx="7">
                  <c:v>3.97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1649152"/>
        <c:axId val="111650688"/>
      </c:barChart>
      <c:catAx>
        <c:axId val="1116491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 b="0" i="1" baseline="0">
                <a:latin typeface="Bookman Old Style" pitchFamily="18" charset="0"/>
              </a:defRPr>
            </a:pPr>
            <a:endParaRPr lang="ru-RU"/>
          </a:p>
        </c:txPr>
        <c:crossAx val="111650688"/>
        <c:crosses val="autoZero"/>
        <c:auto val="1"/>
        <c:lblAlgn val="ctr"/>
        <c:lblOffset val="100"/>
        <c:noMultiLvlLbl val="0"/>
      </c:catAx>
      <c:valAx>
        <c:axId val="11165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16491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1268760"/>
            <a:ext cx="7406640" cy="367240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>
                <a:ln w="3175"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</a:rPr>
              <a:t>Физическое воспитание  </a:t>
            </a: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</a:rPr>
              <a:t/>
            </a:r>
            <a:b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</a:rPr>
            </a:b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</a:rPr>
              <a:t>как  </a:t>
            </a:r>
            <a:r>
              <a:rPr lang="ru-RU" b="1" dirty="0">
                <a:ln w="3175"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</a:rPr>
              <a:t>эффективное средство развития и социальной адаптации учащихся </a:t>
            </a: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</a:rPr>
              <a:t/>
            </a:r>
            <a:b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</a:rPr>
            </a:b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</a:rPr>
              <a:t>с </a:t>
            </a:r>
            <a:r>
              <a:rPr lang="ru-RU" b="1" dirty="0">
                <a:ln w="3175"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</a:rPr>
              <a:t>ограниченными возможностями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40611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576552" cy="114300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Перспективы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K:\CAM00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17" y="2132856"/>
            <a:ext cx="3552396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628800"/>
            <a:ext cx="41764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1.  Продолжить работу по привлечению детей в спортивные секции.</a:t>
            </a: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dirty="0" smtClean="0">
                <a:latin typeface="+mj-lt"/>
              </a:rPr>
              <a:t>2. Наладить сотрудничество с ДЮСШ, с целью интеграции наших учащихся в спортивную жизнь города, района.</a:t>
            </a: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dirty="0" smtClean="0">
                <a:latin typeface="+mj-lt"/>
              </a:rPr>
              <a:t>3. При помощи средств физкультурно-оздоровительной работы повысить мотивацию учащихся к здоровому образу жизни и к самореализации.</a:t>
            </a:r>
          </a:p>
          <a:p>
            <a:pPr algn="just"/>
            <a:endParaRPr lang="ru-RU" sz="1600" dirty="0">
              <a:latin typeface="+mj-lt"/>
            </a:endParaRPr>
          </a:p>
          <a:p>
            <a:pPr algn="just"/>
            <a:r>
              <a:rPr lang="ru-RU" sz="1600" dirty="0" smtClean="0">
                <a:latin typeface="+mj-lt"/>
              </a:rPr>
              <a:t>4. Успешная социальная адаптация выпускников школы в современном обществе, их устойчивость к негативному влиянию сверстников.</a:t>
            </a:r>
            <a:endParaRPr lang="ru-RU" sz="1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94928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Спасибо за внимание!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11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Цель: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7498080" cy="40694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Физическая культура, спорт – это средство и эффективный метод привития здорового образа жизни, развития физических качеств, организации интересного эмоционального досуга, отвлечение от отрицательного воздействия улицы. </a:t>
            </a:r>
            <a:endParaRPr lang="ru-RU" sz="28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76672"/>
            <a:ext cx="7498080" cy="598775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82296" indent="0" algn="ctr">
              <a:buNone/>
            </a:pPr>
            <a:r>
              <a:rPr lang="ru-RU" b="1" dirty="0" smtClean="0">
                <a:ln/>
                <a:solidFill>
                  <a:srgbClr val="7030A0"/>
                </a:solidFill>
                <a:latin typeface="Bookman Old Style" pitchFamily="18" charset="0"/>
              </a:rPr>
              <a:t>Направления работы:</a:t>
            </a:r>
            <a:endParaRPr lang="ru-RU" b="1" dirty="0">
              <a:ln/>
              <a:solidFill>
                <a:srgbClr val="7030A0"/>
              </a:solidFill>
              <a:latin typeface="Bookman Old Style" pitchFamily="18" charset="0"/>
            </a:endParaRPr>
          </a:p>
          <a:p>
            <a:pPr marL="596646" lvl="0" indent="-514350">
              <a:buFont typeface="+mj-lt"/>
              <a:buAutoNum type="arabicPeriod"/>
            </a:pPr>
            <a:r>
              <a:rPr lang="ru-RU" b="1" dirty="0">
                <a:ln/>
                <a:solidFill>
                  <a:schemeClr val="accent3"/>
                </a:solidFill>
                <a:latin typeface="Bookman Old Style" pitchFamily="18" charset="0"/>
              </a:rPr>
              <a:t>Уроки физической культуры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b="1" dirty="0">
                <a:ln/>
                <a:solidFill>
                  <a:schemeClr val="accent3"/>
                </a:solidFill>
                <a:latin typeface="Bookman Old Style" pitchFamily="18" charset="0"/>
              </a:rPr>
              <a:t>Внеурочная занятость учащихся:</a:t>
            </a:r>
          </a:p>
          <a:p>
            <a:pPr lvl="0"/>
            <a:r>
              <a:rPr lang="ru-RU" sz="2400" b="1" dirty="0">
                <a:ln/>
                <a:solidFill>
                  <a:schemeClr val="accent3"/>
                </a:solidFill>
                <a:latin typeface="Bookman Old Style" pitchFamily="18" charset="0"/>
              </a:rPr>
              <a:t>занятия плаванием в бассейне</a:t>
            </a:r>
          </a:p>
          <a:p>
            <a:pPr lvl="0"/>
            <a:r>
              <a:rPr lang="ru-RU" sz="2400" b="1" dirty="0">
                <a:ln/>
                <a:solidFill>
                  <a:schemeClr val="accent3"/>
                </a:solidFill>
                <a:latin typeface="Bookman Old Style" pitchFamily="18" charset="0"/>
              </a:rPr>
              <a:t>легкая атлетика</a:t>
            </a:r>
          </a:p>
          <a:p>
            <a:pPr lvl="0"/>
            <a:r>
              <a:rPr lang="ru-RU" sz="2400" b="1" dirty="0">
                <a:ln/>
                <a:solidFill>
                  <a:schemeClr val="accent3"/>
                </a:solidFill>
                <a:latin typeface="Bookman Old Style" pitchFamily="18" charset="0"/>
              </a:rPr>
              <a:t>катание на коньках </a:t>
            </a:r>
          </a:p>
          <a:p>
            <a:pPr lvl="0"/>
            <a:r>
              <a:rPr lang="ru-RU" sz="2400" b="1" dirty="0">
                <a:ln/>
                <a:solidFill>
                  <a:schemeClr val="accent3"/>
                </a:solidFill>
                <a:latin typeface="Bookman Old Style" pitchFamily="18" charset="0"/>
              </a:rPr>
              <a:t>просмотр художественных фильмов в киноцентрах города</a:t>
            </a:r>
          </a:p>
          <a:p>
            <a:pPr lvl="0"/>
            <a:r>
              <a:rPr lang="ru-RU" sz="2400" b="1" dirty="0">
                <a:ln/>
                <a:solidFill>
                  <a:schemeClr val="accent3"/>
                </a:solidFill>
                <a:latin typeface="Bookman Old Style" pitchFamily="18" charset="0"/>
              </a:rPr>
              <a:t>проведение тренировок по игровым видам спорта на базе городского спортивного комплекса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ru-RU" sz="3100" b="1" dirty="0" smtClean="0">
                <a:ln/>
                <a:solidFill>
                  <a:schemeClr val="accent3"/>
                </a:solidFill>
                <a:effectLst/>
                <a:latin typeface="Bookman Old Style" pitchFamily="18" charset="0"/>
              </a:rPr>
              <a:t>Занятия </a:t>
            </a:r>
            <a:r>
              <a:rPr lang="ru-RU" sz="3100" b="1" dirty="0">
                <a:ln/>
                <a:solidFill>
                  <a:schemeClr val="accent3"/>
                </a:solidFill>
                <a:effectLst/>
                <a:latin typeface="Bookman Old Style" pitchFamily="18" charset="0"/>
              </a:rPr>
              <a:t>плаванием в </a:t>
            </a:r>
            <a:r>
              <a:rPr lang="ru-RU" sz="3100" b="1" dirty="0" smtClean="0">
                <a:ln/>
                <a:solidFill>
                  <a:schemeClr val="accent3"/>
                </a:solidFill>
                <a:effectLst/>
                <a:latin typeface="Bookman Old Style" pitchFamily="18" charset="0"/>
              </a:rPr>
              <a:t>бассейне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K:\CAM00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4416490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CAM001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365776" cy="3274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2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легкая атлетика</a:t>
            </a:r>
          </a:p>
        </p:txBody>
      </p:sp>
      <p:pic>
        <p:nvPicPr>
          <p:cNvPr id="2050" name="Picture 2" descr="K:\13623964468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54" y="1556792"/>
            <a:ext cx="4104457" cy="3078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CAM00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3194"/>
            <a:ext cx="3311860" cy="4415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катание на коньках </a:t>
            </a:r>
            <a:r>
              <a:rPr lang="ru-RU" sz="4400" dirty="0">
                <a:latin typeface="Bookman Old Style" pitchFamily="18" charset="0"/>
              </a:rPr>
              <a:t/>
            </a:r>
            <a:br>
              <a:rPr lang="ru-RU" sz="4400" dirty="0"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3074" name="Picture 2" descr="K:\CAM003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052736"/>
            <a:ext cx="6816757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проведение тренировок по игровым видам спорта на базе городского спортивного 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комплекса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K:\CAM00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406640" cy="62083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rgbClr val="7030A0"/>
                </a:solidFill>
                <a:effectLst/>
              </a:rPr>
              <a:t>Сравнительные показатели по бегу </a:t>
            </a:r>
            <a:endParaRPr lang="ru-RU" sz="2800" b="1" dirty="0">
              <a:ln/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71286414"/>
              </p:ext>
            </p:extLst>
          </p:nvPr>
        </p:nvGraphicFramePr>
        <p:xfrm>
          <a:off x="1187624" y="1124744"/>
          <a:ext cx="756084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56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rgbClr val="7030A0"/>
                </a:solidFill>
                <a:effectLst/>
              </a:rPr>
              <a:t>Сравнительные показатели по прыжкам в длину с разбега</a:t>
            </a:r>
            <a:endParaRPr lang="ru-RU" sz="3200" b="1" dirty="0">
              <a:ln/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969016"/>
              </p:ext>
            </p:extLst>
          </p:nvPr>
        </p:nvGraphicFramePr>
        <p:xfrm>
          <a:off x="1403648" y="1772816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48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rgbClr val="000000"/>
      </a:dk1>
      <a:lt1>
        <a:srgbClr val="FFFFFF"/>
      </a:lt1>
      <a:dk2>
        <a:srgbClr val="9C1D22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78</TotalTime>
  <Words>173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Физическое воспитание   как  эффективное средство развития и социальной адаптации учащихся  с ограниченными возможностями здоровья</vt:lpstr>
      <vt:lpstr>Цель:</vt:lpstr>
      <vt:lpstr>Презентация PowerPoint</vt:lpstr>
      <vt:lpstr>Занятия плаванием в бассейне</vt:lpstr>
      <vt:lpstr>легкая атлетика</vt:lpstr>
      <vt:lpstr>катание на коньках  </vt:lpstr>
      <vt:lpstr>проведение тренировок по игровым видам спорта на базе городского спортивного комплекса</vt:lpstr>
      <vt:lpstr>Сравнительные показатели по бегу </vt:lpstr>
      <vt:lpstr>Сравнительные показатели по прыжкам в длину с разбега</vt:lpstr>
      <vt:lpstr>Перспективы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</dc:creator>
  <cp:lastModifiedBy>Ксанксаныч</cp:lastModifiedBy>
  <cp:revision>11</cp:revision>
  <cp:lastPrinted>2013-04-24T14:20:59Z</cp:lastPrinted>
  <dcterms:created xsi:type="dcterms:W3CDTF">2013-04-23T15:18:05Z</dcterms:created>
  <dcterms:modified xsi:type="dcterms:W3CDTF">2013-04-24T16:15:55Z</dcterms:modified>
</cp:coreProperties>
</file>