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8DEE-33AB-4D95-9E57-A68B47E931D1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96A2-D44C-42FC-8A7C-A1DE5AFAFA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8DEE-33AB-4D95-9E57-A68B47E931D1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96A2-D44C-42FC-8A7C-A1DE5AFAFA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8DEE-33AB-4D95-9E57-A68B47E931D1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96A2-D44C-42FC-8A7C-A1DE5AFAFA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8DEE-33AB-4D95-9E57-A68B47E931D1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96A2-D44C-42FC-8A7C-A1DE5AFAFA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8DEE-33AB-4D95-9E57-A68B47E931D1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96A2-D44C-42FC-8A7C-A1DE5AFAFA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8DEE-33AB-4D95-9E57-A68B47E931D1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96A2-D44C-42FC-8A7C-A1DE5AFAFA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8DEE-33AB-4D95-9E57-A68B47E931D1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96A2-D44C-42FC-8A7C-A1DE5AFAFA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8DEE-33AB-4D95-9E57-A68B47E931D1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96A2-D44C-42FC-8A7C-A1DE5AFAFA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8DEE-33AB-4D95-9E57-A68B47E931D1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96A2-D44C-42FC-8A7C-A1DE5AFAFA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8DEE-33AB-4D95-9E57-A68B47E931D1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96A2-D44C-42FC-8A7C-A1DE5AFAFA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8DEE-33AB-4D95-9E57-A68B47E931D1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96A2-D44C-42FC-8A7C-A1DE5AFAFA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A98DEE-33AB-4D95-9E57-A68B47E931D1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4396A2-D44C-42FC-8A7C-A1DE5AFAFA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560840" cy="2232248"/>
          </a:xfrm>
        </p:spPr>
        <p:txBody>
          <a:bodyPr/>
          <a:lstStyle/>
          <a:p>
            <a:r>
              <a:rPr lang="en-US" sz="2800" dirty="0" smtClean="0">
                <a:effectLst/>
              </a:rPr>
              <a:t>   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Детское экспериментирование 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как средство   интеллектуального </a:t>
            </a:r>
            <a:r>
              <a:rPr lang="ru-RU" sz="2800" dirty="0" smtClean="0">
                <a:effectLst/>
              </a:rPr>
              <a:t>и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 </a:t>
            </a:r>
            <a:r>
              <a:rPr lang="en-US" sz="2800" dirty="0" smtClean="0">
                <a:effectLst/>
              </a:rPr>
              <a:t>        </a:t>
            </a:r>
            <a:r>
              <a:rPr lang="ru-RU" sz="2800" dirty="0" smtClean="0">
                <a:effectLst/>
              </a:rPr>
              <a:t> речевого  развития.  </a:t>
            </a: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                  КОНСУЛЬТАЦИЯ ДЛЯ РОДИТЕЛЕЙ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024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38257" cy="108012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effectLst/>
              </a:rPr>
              <a:t> ПАМЯТКА ДЛЯ РОДИТЕЛЕЙ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                        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ЧЕГО НЕЛЬЗЯ и ЧТО </a:t>
            </a:r>
            <a:r>
              <a:rPr lang="ru-RU" sz="2000" dirty="0" smtClean="0">
                <a:effectLst/>
              </a:rPr>
              <a:t>НУЖНО  ДЕЛАТЬ поддержания </a:t>
            </a:r>
            <a:r>
              <a:rPr lang="ru-RU" sz="2000" dirty="0">
                <a:effectLst/>
              </a:rPr>
              <a:t>интереса детей к </a:t>
            </a:r>
            <a:r>
              <a:rPr lang="ru-RU" sz="2000" dirty="0" smtClean="0">
                <a:effectLst/>
              </a:rPr>
              <a:t>эксперементированию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4022159" cy="4752528"/>
          </a:xfrm>
        </p:spPr>
        <p:txBody>
          <a:bodyPr>
            <a:normAutofit/>
          </a:bodyPr>
          <a:lstStyle/>
          <a:p>
            <a:r>
              <a:rPr lang="ru-RU" b="1" dirty="0"/>
              <a:t>Н</a:t>
            </a:r>
            <a:r>
              <a:rPr lang="ru-RU" dirty="0"/>
              <a:t>е следует отмахиваться от желаний ребенка, даже если они вам кажутся </a:t>
            </a:r>
            <a:r>
              <a:rPr lang="ru-RU" dirty="0" smtClean="0"/>
              <a:t>импульсивными.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b="1" dirty="0"/>
              <a:t>Н</a:t>
            </a:r>
            <a:r>
              <a:rPr lang="ru-RU" dirty="0"/>
              <a:t>ельзя отказываться от совместных действий с ребенком, </a:t>
            </a:r>
            <a:r>
              <a:rPr lang="ru-RU" dirty="0" smtClean="0"/>
              <a:t>игр.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772816"/>
            <a:ext cx="3960440" cy="4752528"/>
          </a:xfrm>
        </p:spPr>
        <p:txBody>
          <a:bodyPr/>
          <a:lstStyle/>
          <a:p>
            <a:r>
              <a:rPr lang="ru-RU" b="1" dirty="0"/>
              <a:t>С</a:t>
            </a:r>
            <a:r>
              <a:rPr lang="ru-RU" dirty="0"/>
              <a:t>июминутные запреты без объяснений сковывают </a:t>
            </a:r>
            <a:r>
              <a:rPr lang="ru-RU" dirty="0" smtClean="0"/>
              <a:t>активность ребенка.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ru-RU" dirty="0"/>
          </a:p>
          <a:p>
            <a:r>
              <a:rPr lang="ru-RU" b="1" dirty="0"/>
              <a:t>Н</a:t>
            </a:r>
            <a:r>
              <a:rPr lang="ru-RU" dirty="0"/>
              <a:t>е следует бесконечно указывать на ошибки </a:t>
            </a:r>
            <a:r>
              <a:rPr lang="ru-RU" dirty="0" smtClean="0"/>
              <a:t> ребенка.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34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5" y="2636912"/>
            <a:ext cx="7056784" cy="1070992"/>
          </a:xfrm>
        </p:spPr>
        <p:txBody>
          <a:bodyPr/>
          <a:lstStyle/>
          <a:p>
            <a:pPr marL="0" indent="0">
              <a:buNone/>
            </a:pPr>
            <a:r>
              <a:rPr lang="ru-RU" sz="7200" b="0" dirty="0" smtClean="0"/>
              <a:t>КОНЕЦ !     </a:t>
            </a:r>
            <a:endParaRPr lang="ru-RU" sz="7200" b="0" dirty="0"/>
          </a:p>
        </p:txBody>
      </p:sp>
    </p:spTree>
    <p:extLst>
      <p:ext uri="{BB962C8B-B14F-4D97-AF65-F5344CB8AC3E}">
        <p14:creationId xmlns:p14="http://schemas.microsoft.com/office/powerpoint/2010/main" val="416252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28735" cy="1143000"/>
          </a:xfrm>
        </p:spPr>
        <p:txBody>
          <a:bodyPr/>
          <a:lstStyle/>
          <a:p>
            <a:r>
              <a:rPr lang="ru-RU" sz="2800" dirty="0">
                <a:effectLst/>
              </a:rPr>
              <a:t>Ребёнок-дошкольник активно стремится узнать об окружающем его мире как можно </a:t>
            </a:r>
            <a:r>
              <a:rPr lang="ru-RU" sz="2800" dirty="0" smtClean="0">
                <a:effectLst/>
              </a:rPr>
              <a:t>больше</a:t>
            </a:r>
            <a:r>
              <a:rPr lang="ru-RU" sz="2800" dirty="0">
                <a:effectLst/>
              </a:rPr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348880"/>
            <a:ext cx="7272808" cy="4032448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800" dirty="0"/>
              <a:t>Наряду с игровой активностью, огромное значение в развитии личности ребёнка имеет познавательная </a:t>
            </a:r>
            <a:r>
              <a:rPr lang="ru-RU" sz="2800" dirty="0" smtClean="0"/>
              <a:t>деятельность</a:t>
            </a:r>
            <a:r>
              <a:rPr lang="ru-RU" sz="2800" dirty="0"/>
              <a:t>.</a:t>
            </a:r>
            <a:endParaRPr lang="ru-RU" sz="2800" dirty="0" smtClean="0"/>
          </a:p>
          <a:p>
            <a:pPr marL="4572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  <a:p>
            <a:pPr marL="4572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84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7" y="476672"/>
            <a:ext cx="7416825" cy="1080119"/>
          </a:xfrm>
        </p:spPr>
        <p:txBody>
          <a:bodyPr/>
          <a:lstStyle/>
          <a:p>
            <a:r>
              <a:rPr lang="ru-RU" dirty="0"/>
              <a:t> Усваивается всё прочно и надолго, когда ребёнок слышит, видит и делает сам.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915816" y="3356992"/>
            <a:ext cx="3388660" cy="2139518"/>
          </a:xfrm>
        </p:spPr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1772816"/>
            <a:ext cx="569478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640960" cy="1224136"/>
          </a:xfrm>
        </p:spPr>
        <p:txBody>
          <a:bodyPr/>
          <a:lstStyle/>
          <a:p>
            <a:r>
              <a:rPr lang="ru-RU" sz="2400" dirty="0">
                <a:effectLst/>
              </a:rPr>
              <a:t>Потребность ребёнка в новых впечатлениях </a:t>
            </a:r>
            <a:r>
              <a:rPr lang="ru-RU" sz="2400" dirty="0" smtClean="0">
                <a:effectLst/>
              </a:rPr>
              <a:t>лежит в </a:t>
            </a:r>
            <a:r>
              <a:rPr lang="ru-RU" sz="2400" dirty="0">
                <a:effectLst/>
              </a:rPr>
              <a:t>исследовательской (поисковой) </a:t>
            </a:r>
            <a:r>
              <a:rPr lang="ru-RU" sz="2400" dirty="0" smtClean="0">
                <a:effectLst/>
              </a:rPr>
              <a:t>деятельности.....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348880"/>
            <a:ext cx="7848872" cy="3600400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В процессе детского экспериментирования дети учатся</a:t>
            </a:r>
            <a:r>
              <a:rPr lang="ru-RU" sz="2400" dirty="0" smtClean="0"/>
              <a:t>:</a:t>
            </a:r>
          </a:p>
          <a:p>
            <a:endParaRPr lang="ru-RU" sz="2400" dirty="0"/>
          </a:p>
          <a:p>
            <a:r>
              <a:rPr lang="ru-RU" sz="2400" dirty="0"/>
              <a:t>v          Видеть и выделять проблему</a:t>
            </a:r>
          </a:p>
          <a:p>
            <a:r>
              <a:rPr lang="ru-RU" sz="2400" dirty="0"/>
              <a:t>v          Принимать и ставить цель</a:t>
            </a:r>
          </a:p>
          <a:p>
            <a:r>
              <a:rPr lang="ru-RU" sz="2400" dirty="0"/>
              <a:t>v          Анализировать объект или </a:t>
            </a:r>
            <a:r>
              <a:rPr lang="ru-RU" sz="2400" dirty="0" smtClean="0"/>
              <a:t>явление</a:t>
            </a:r>
            <a:endParaRPr lang="ru-RU" sz="2400" dirty="0"/>
          </a:p>
          <a:p>
            <a:r>
              <a:rPr lang="ru-RU" sz="2400" dirty="0"/>
              <a:t>v          Отбирать материал для самостоятельной </a:t>
            </a:r>
            <a:r>
              <a:rPr lang="ru-RU" sz="2400" dirty="0" smtClean="0"/>
              <a:t> дея-ти    </a:t>
            </a:r>
          </a:p>
          <a:p>
            <a:r>
              <a:rPr lang="ru-RU" sz="2400" dirty="0" smtClean="0"/>
              <a:t>v          </a:t>
            </a:r>
            <a:r>
              <a:rPr lang="ru-RU" sz="2400" dirty="0"/>
              <a:t>Делать выводы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04856" cy="1258493"/>
          </a:xfrm>
        </p:spPr>
        <p:txBody>
          <a:bodyPr/>
          <a:lstStyle/>
          <a:p>
            <a:r>
              <a:rPr lang="ru-RU" sz="2000" dirty="0"/>
              <a:t>Познавая окружающий </a:t>
            </a:r>
            <a:r>
              <a:rPr lang="ru-RU" sz="2000" dirty="0" smtClean="0"/>
              <a:t>мир,ребенок </a:t>
            </a:r>
            <a:r>
              <a:rPr lang="ru-RU" sz="2000" dirty="0"/>
              <a:t>стремится не только рассмотреть предмет, но и потрогать его руками, языком, понюхать, постучать им и др. 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87824" y="2204864"/>
            <a:ext cx="3384376" cy="3528392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700808"/>
            <a:ext cx="6264696" cy="430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5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3878144" cy="2016224"/>
          </a:xfrm>
        </p:spPr>
        <p:txBody>
          <a:bodyPr/>
          <a:lstStyle/>
          <a:p>
            <a:r>
              <a:rPr lang="ru-RU" sz="2000" dirty="0"/>
              <a:t>Мы проводим опыты с </a:t>
            </a:r>
            <a:r>
              <a:rPr lang="en-US" sz="2000" dirty="0" smtClean="0"/>
              <a:t>   </a:t>
            </a:r>
            <a:r>
              <a:rPr lang="ru-RU" sz="2000" dirty="0" smtClean="0"/>
              <a:t>объектами </a:t>
            </a:r>
            <a:r>
              <a:rPr lang="ru-RU" sz="2000" dirty="0"/>
              <a:t>живой и неживой природы (с растениями, насекомыми, воздухом, водой, песком, землёй</a:t>
            </a:r>
            <a:r>
              <a:rPr lang="ru-RU" sz="2000" dirty="0" smtClean="0"/>
              <a:t>).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1560" y="4005064"/>
            <a:ext cx="3891591" cy="2376263"/>
          </a:xfrm>
        </p:spPr>
        <p:txBody>
          <a:bodyPr>
            <a:normAutofit/>
          </a:bodyPr>
          <a:lstStyle/>
          <a:p>
            <a:r>
              <a:rPr lang="ru-RU" sz="2000" b="1" dirty="0"/>
              <a:t>Знакомим с основными видами движения (скорость, направление</a:t>
            </a:r>
            <a:r>
              <a:rPr lang="ru-RU" sz="2000" b="1" dirty="0" smtClean="0"/>
              <a:t>).</a:t>
            </a:r>
            <a:endParaRPr lang="ru-RU" sz="2000" b="1" dirty="0"/>
          </a:p>
          <a:p>
            <a:endParaRPr lang="ru-RU" sz="2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572000" y="1340768"/>
            <a:ext cx="4599756" cy="1944216"/>
          </a:xfrm>
        </p:spPr>
        <p:txBody>
          <a:bodyPr/>
          <a:lstStyle/>
          <a:p>
            <a:r>
              <a:rPr lang="ru-RU" sz="2000" dirty="0"/>
              <a:t>Знакомимся с различными свойствами веществ (твёрдость, мягкость, сыпучесть, вязкость, плавучесть, растворимость</a:t>
            </a:r>
            <a:r>
              <a:rPr lang="ru-RU" sz="2000" dirty="0" smtClean="0"/>
              <a:t>).</a:t>
            </a:r>
            <a:endParaRPr lang="ru-RU" sz="2000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716016" y="4005064"/>
            <a:ext cx="4104456" cy="238316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Развиваем географические представления – знакомим с глобусом, даём знания о Солнечной </a:t>
            </a:r>
            <a:r>
              <a:rPr lang="ru-RU" sz="2000" b="1" dirty="0" smtClean="0"/>
              <a:t>системе</a:t>
            </a:r>
            <a:r>
              <a:rPr lang="ru-RU" sz="2000" b="1" dirty="0"/>
              <a:t>.</a:t>
            </a:r>
            <a:endParaRPr lang="ru-RU" sz="2000" b="1" dirty="0"/>
          </a:p>
          <a:p>
            <a:endParaRPr lang="ru-RU" sz="2000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080120"/>
          </a:xfrm>
        </p:spPr>
        <p:txBody>
          <a:bodyPr/>
          <a:lstStyle/>
          <a:p>
            <a:r>
              <a:rPr lang="ru-RU" sz="2400" dirty="0">
                <a:effectLst/>
              </a:rPr>
              <a:t> В  детском саду мы создаём условия для развития 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экспериментальной деятельности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593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06209" cy="13681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</a:rPr>
              <a:t>Опыты </a:t>
            </a:r>
            <a:r>
              <a:rPr lang="ru-RU" dirty="0">
                <a:effectLst/>
              </a:rPr>
              <a:t>и эксперименты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276872"/>
            <a:ext cx="3518103" cy="3096344"/>
          </a:xfrm>
        </p:spPr>
        <p:txBody>
          <a:bodyPr/>
          <a:lstStyle/>
          <a:p>
            <a:r>
              <a:rPr lang="ru-RU" b="1" dirty="0"/>
              <a:t>демонстрационные</a:t>
            </a:r>
            <a:r>
              <a:rPr lang="ru-RU" dirty="0"/>
              <a:t> </a:t>
            </a:r>
            <a:endParaRPr lang="en-US" dirty="0" smtClean="0"/>
          </a:p>
          <a:p>
            <a:endParaRPr lang="en-US" dirty="0"/>
          </a:p>
          <a:p>
            <a:pPr marL="45720" indent="0">
              <a:buNone/>
            </a:pPr>
            <a:r>
              <a:rPr lang="ru-RU" dirty="0" smtClean="0"/>
              <a:t>(</a:t>
            </a:r>
            <a:r>
              <a:rPr lang="ru-RU" dirty="0"/>
              <a:t>педагог сам проводит опыт и демонстрирует его; а дети следят за ходом и результатами)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2276872"/>
            <a:ext cx="3600400" cy="3096344"/>
          </a:xfrm>
        </p:spPr>
        <p:txBody>
          <a:bodyPr/>
          <a:lstStyle/>
          <a:p>
            <a:r>
              <a:rPr lang="ru-RU" b="1" dirty="0"/>
              <a:t>фронтальные</a:t>
            </a:r>
            <a:r>
              <a:rPr lang="ru-RU" dirty="0"/>
              <a:t> </a:t>
            </a:r>
            <a:endParaRPr lang="en-US" dirty="0" smtClean="0"/>
          </a:p>
          <a:p>
            <a:endParaRPr lang="en-US" dirty="0"/>
          </a:p>
          <a:p>
            <a:pPr marL="45720" indent="0">
              <a:buNone/>
            </a:pPr>
            <a:r>
              <a:rPr lang="ru-RU" dirty="0" smtClean="0"/>
              <a:t>(</a:t>
            </a:r>
            <a:r>
              <a:rPr lang="ru-RU" dirty="0"/>
              <a:t>объекты эксперимента находятся в руках у детей) </a:t>
            </a:r>
          </a:p>
        </p:txBody>
      </p:sp>
    </p:spTree>
    <p:extLst>
      <p:ext uri="{BB962C8B-B14F-4D97-AF65-F5344CB8AC3E}">
        <p14:creationId xmlns:p14="http://schemas.microsoft.com/office/powerpoint/2010/main" val="297211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1070992"/>
          </a:xfrm>
        </p:spPr>
        <p:txBody>
          <a:bodyPr/>
          <a:lstStyle/>
          <a:p>
            <a:r>
              <a:rPr lang="ru-RU" sz="1800" dirty="0">
                <a:effectLst/>
              </a:rPr>
              <a:t>«Свойства материалов»(старшая группа)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Цель: Актуализировать знания детей о свойствах различных материалов (бумага, железо, пластмасса, дерево).</a:t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3" y="1988840"/>
            <a:ext cx="3744416" cy="424847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 вопрос: </a:t>
            </a:r>
            <a:r>
              <a:rPr lang="ru-RU" b="1" dirty="0"/>
              <a:t>“Как вы думаете, какой материал нужен для постройки корабля?</a:t>
            </a:r>
            <a:r>
              <a:rPr lang="ru-RU" dirty="0"/>
              <a:t>”, последовали такие предположения:</a:t>
            </a:r>
          </a:p>
          <a:p>
            <a:r>
              <a:rPr lang="ru-RU" dirty="0" smtClean="0"/>
              <a:t>“ </a:t>
            </a:r>
            <a:r>
              <a:rPr lang="ru-RU" dirty="0"/>
              <a:t>П</a:t>
            </a:r>
            <a:r>
              <a:rPr lang="ru-RU" dirty="0" smtClean="0"/>
              <a:t>остроить </a:t>
            </a:r>
            <a:r>
              <a:rPr lang="ru-RU" dirty="0"/>
              <a:t>из пластмассы, потому что пластмасса легкая</a:t>
            </a:r>
            <a:r>
              <a:rPr lang="ru-RU" dirty="0" smtClean="0"/>
              <a:t>”.</a:t>
            </a:r>
            <a:endParaRPr lang="ru-RU" dirty="0"/>
          </a:p>
          <a:p>
            <a:r>
              <a:rPr lang="ru-RU" dirty="0" smtClean="0"/>
              <a:t>“Из </a:t>
            </a:r>
            <a:r>
              <a:rPr lang="ru-RU" dirty="0"/>
              <a:t>бумаги, она может удержаться на воде</a:t>
            </a:r>
            <a:r>
              <a:rPr lang="ru-RU" dirty="0" smtClean="0"/>
              <a:t>”.</a:t>
            </a:r>
          </a:p>
          <a:p>
            <a:endParaRPr lang="ru-RU" dirty="0"/>
          </a:p>
          <a:p>
            <a:r>
              <a:rPr lang="ru-RU" dirty="0" smtClean="0"/>
              <a:t>“Построить </a:t>
            </a:r>
            <a:r>
              <a:rPr lang="ru-RU" dirty="0"/>
              <a:t>из железа, потому что железо прочное</a:t>
            </a:r>
            <a:r>
              <a:rPr lang="ru-RU" dirty="0" smtClean="0"/>
              <a:t>”.</a:t>
            </a:r>
            <a:endParaRPr lang="ru-RU" dirty="0"/>
          </a:p>
          <a:p>
            <a:r>
              <a:rPr lang="ru-RU" dirty="0" smtClean="0"/>
              <a:t>“Нужно </a:t>
            </a:r>
            <a:r>
              <a:rPr lang="ru-RU" dirty="0"/>
              <a:t>использовать дерево, потому что дерево не тонет”.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067944" y="1988840"/>
            <a:ext cx="468052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3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3950151" cy="4536503"/>
          </a:xfrm>
        </p:spPr>
        <p:txBody>
          <a:bodyPr>
            <a:normAutofit/>
          </a:bodyPr>
          <a:lstStyle/>
          <a:p>
            <a:r>
              <a:rPr lang="en-US" b="1" dirty="0"/>
              <a:t>v</a:t>
            </a:r>
            <a:r>
              <a:rPr lang="ru-RU" b="1" dirty="0"/>
              <a:t>    В ванной комнате</a:t>
            </a:r>
            <a:r>
              <a:rPr lang="ru-RU" dirty="0"/>
              <a:t> разрешить играть с пустыми баночками, флаконами, мыльницами (Куда больше воды поместилось</a:t>
            </a:r>
            <a:r>
              <a:rPr lang="ru-RU" dirty="0" smtClean="0"/>
              <a:t>?)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Это поможет ребенку </a:t>
            </a:r>
            <a:r>
              <a:rPr lang="ru-RU" dirty="0" smtClean="0"/>
              <a:t>исследовать предметы, </a:t>
            </a:r>
            <a:r>
              <a:rPr lang="ru-RU" dirty="0"/>
              <a:t>развивать наблюдательность.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988840"/>
            <a:ext cx="3888432" cy="4536504"/>
          </a:xfrm>
        </p:spPr>
        <p:txBody>
          <a:bodyPr>
            <a:normAutofit/>
          </a:bodyPr>
          <a:lstStyle/>
          <a:p>
            <a:r>
              <a:rPr lang="en-US" dirty="0"/>
              <a:t>v</a:t>
            </a:r>
            <a:r>
              <a:rPr lang="ru-RU" dirty="0"/>
              <a:t>    </a:t>
            </a:r>
            <a:r>
              <a:rPr lang="ru-RU" b="1" dirty="0"/>
              <a:t>Экспериментировать с предметами</a:t>
            </a:r>
            <a:r>
              <a:rPr lang="ru-RU" dirty="0"/>
              <a:t> (тонут или плавают в воде). Как думаешь, утонет бутылка или нет? 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smtClean="0"/>
              <a:t>Это </a:t>
            </a:r>
            <a:r>
              <a:rPr lang="ru-RU" dirty="0"/>
              <a:t>поможет </a:t>
            </a:r>
            <a:r>
              <a:rPr lang="ru-RU" dirty="0" smtClean="0"/>
              <a:t> </a:t>
            </a:r>
            <a:r>
              <a:rPr lang="ru-RU" dirty="0"/>
              <a:t>делать </a:t>
            </a:r>
            <a:r>
              <a:rPr lang="ru-RU" dirty="0" smtClean="0"/>
              <a:t>                               открытия </a:t>
            </a:r>
            <a:r>
              <a:rPr lang="ru-RU" dirty="0"/>
              <a:t>и смелее </a:t>
            </a:r>
            <a:r>
              <a:rPr lang="ru-RU" dirty="0"/>
              <a:t> </a:t>
            </a:r>
            <a:r>
              <a:rPr lang="ru-RU" dirty="0" smtClean="0"/>
              <a:t>                      </a:t>
            </a:r>
            <a:r>
              <a:rPr lang="ru-RU" dirty="0" smtClean="0"/>
              <a:t>   экспериментировать.</a:t>
            </a:r>
          </a:p>
          <a:p>
            <a:r>
              <a:rPr lang="en-US" b="1" dirty="0"/>
              <a:t>v</a:t>
            </a:r>
            <a:r>
              <a:rPr lang="ru-RU" b="1" dirty="0"/>
              <a:t>    Уборка комнаты</a:t>
            </a:r>
            <a:r>
              <a:rPr lang="ru-RU" dirty="0"/>
              <a:t> (как ты считаешь, с чего нужно начать? Что для этого нужно</a:t>
            </a:r>
            <a:r>
              <a:rPr lang="ru-RU" dirty="0" smtClean="0"/>
              <a:t>?)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79" cy="1656184"/>
          </a:xfrm>
        </p:spPr>
        <p:txBody>
          <a:bodyPr/>
          <a:lstStyle/>
          <a:p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ВАРИАНТЫ СОВМЕСТНОЙ ИССЛЕДОВАТЕЛЬСКОЙ ДЕЯТЕЛЬНОСТИ ДЕТЕЙ И </a:t>
            </a:r>
            <a:r>
              <a:rPr lang="ru-RU" sz="2000" dirty="0" smtClean="0">
                <a:effectLst/>
              </a:rPr>
              <a:t>РОДИТЕЛЕЙ</a:t>
            </a:r>
            <a:r>
              <a:rPr lang="ru-RU" sz="2000" dirty="0">
                <a:effectLst/>
              </a:rPr>
              <a:t> 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ДОМА.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1759833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425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   Детское экспериментирование  как средство   интеллектуального и           речевого  развития.  </vt:lpstr>
      <vt:lpstr>Ребёнок-дошкольник активно стремится узнать об окружающем его мире как можно больше.</vt:lpstr>
      <vt:lpstr> Усваивается всё прочно и надолго, когда ребёнок слышит, видит и делает сам.</vt:lpstr>
      <vt:lpstr>Потребность ребёнка в новых впечатлениях лежит в исследовательской (поисковой) деятельности.....</vt:lpstr>
      <vt:lpstr>Познавая окружающий мир,ребенок стремится не только рассмотреть предмет, но и потрогать его руками, языком, понюхать, постучать им и др. .</vt:lpstr>
      <vt:lpstr> В  детском саду мы создаём условия для развития  экспериментальной деятельности</vt:lpstr>
      <vt:lpstr>Опыты и эксперименты </vt:lpstr>
      <vt:lpstr>«Свойства материалов»(старшая группа) Цель: Актуализировать знания детей о свойствах различных материалов (бумага, железо, пластмасса, дерево). </vt:lpstr>
      <vt:lpstr> ВАРИАНТЫ СОВМЕСТНОЙ ИССЛЕДОВАТЕЛЬСКОЙ ДЕЯТЕЛЬНОСТИ ДЕТЕЙ И РОДИТЕЛЕЙ  ДОМА. </vt:lpstr>
      <vt:lpstr> ПАМЯТКА ДЛЯ РОДИТЕЛЕЙ                          ЧЕГО НЕЛЬЗЯ и ЧТО НУЖНО  ДЕЛАТЬ поддержания интереса детей к эксперементированию</vt:lpstr>
      <vt:lpstr>КОНЕЦ ! 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Настёна</dc:creator>
  <cp:lastModifiedBy>Настёна</cp:lastModifiedBy>
  <cp:revision>14</cp:revision>
  <dcterms:created xsi:type="dcterms:W3CDTF">2012-10-15T07:14:02Z</dcterms:created>
  <dcterms:modified xsi:type="dcterms:W3CDTF">2012-10-17T16:44:30Z</dcterms:modified>
</cp:coreProperties>
</file>