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05C7"/>
    <a:srgbClr val="FFFF75"/>
    <a:srgbClr val="1A04A0"/>
    <a:srgbClr val="FFFF00"/>
    <a:srgbClr val="0037E6"/>
    <a:srgbClr val="FFFFD1"/>
  </p:clrMru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0" name="Rectangle 340"/>
          <p:cNvSpPr>
            <a:spLocks noChangeArrowheads="1"/>
          </p:cNvSpPr>
          <p:nvPr/>
        </p:nvSpPr>
        <p:spPr bwMode="auto">
          <a:xfrm>
            <a:off x="0" y="2133600"/>
            <a:ext cx="9144000" cy="2286000"/>
          </a:xfrm>
          <a:prstGeom prst="rect">
            <a:avLst/>
          </a:prstGeom>
          <a:gradFill rotWithShape="1">
            <a:gsLst>
              <a:gs pos="0">
                <a:srgbClr val="00478E"/>
              </a:gs>
              <a:gs pos="100000">
                <a:srgbClr val="2D96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31" name="Rectangle 311"/>
          <p:cNvSpPr>
            <a:spLocks noChangeArrowheads="1"/>
          </p:cNvSpPr>
          <p:nvPr/>
        </p:nvSpPr>
        <p:spPr bwMode="auto">
          <a:xfrm>
            <a:off x="0" y="4419600"/>
            <a:ext cx="9144000" cy="2438400"/>
          </a:xfrm>
          <a:prstGeom prst="rect">
            <a:avLst/>
          </a:prstGeom>
          <a:gradFill rotWithShape="1">
            <a:gsLst>
              <a:gs pos="0">
                <a:srgbClr val="2D96F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33" name="Rectangle 313"/>
          <p:cNvSpPr>
            <a:spLocks noChangeArrowheads="1"/>
          </p:cNvSpPr>
          <p:nvPr/>
        </p:nvSpPr>
        <p:spPr bwMode="auto">
          <a:xfrm>
            <a:off x="0" y="0"/>
            <a:ext cx="9144000" cy="2133600"/>
          </a:xfrm>
          <a:prstGeom prst="rect">
            <a:avLst/>
          </a:prstGeom>
          <a:gradFill rotWithShape="1">
            <a:gsLst>
              <a:gs pos="0">
                <a:srgbClr val="002346"/>
              </a:gs>
              <a:gs pos="100000">
                <a:srgbClr val="00478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35" name="AutoShape 315"/>
          <p:cNvSpPr>
            <a:spLocks noChangeArrowheads="1"/>
          </p:cNvSpPr>
          <p:nvPr/>
        </p:nvSpPr>
        <p:spPr bwMode="gray">
          <a:xfrm>
            <a:off x="7924800" y="22098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99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36" name="AutoShape 316"/>
          <p:cNvSpPr>
            <a:spLocks noChangeArrowheads="1"/>
          </p:cNvSpPr>
          <p:nvPr/>
        </p:nvSpPr>
        <p:spPr bwMode="gray">
          <a:xfrm>
            <a:off x="5410200" y="8382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37" name="AutoShape 317"/>
          <p:cNvSpPr>
            <a:spLocks noChangeArrowheads="1"/>
          </p:cNvSpPr>
          <p:nvPr/>
        </p:nvSpPr>
        <p:spPr bwMode="gray">
          <a:xfrm>
            <a:off x="8458200" y="12192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38" name="AutoShape 318"/>
          <p:cNvSpPr>
            <a:spLocks noChangeArrowheads="1"/>
          </p:cNvSpPr>
          <p:nvPr/>
        </p:nvSpPr>
        <p:spPr bwMode="gray">
          <a:xfrm>
            <a:off x="7543800" y="10668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39" name="AutoShape 319"/>
          <p:cNvSpPr>
            <a:spLocks noChangeArrowheads="1"/>
          </p:cNvSpPr>
          <p:nvPr/>
        </p:nvSpPr>
        <p:spPr bwMode="gray">
          <a:xfrm>
            <a:off x="6096000" y="9906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40" name="AutoShape 320"/>
          <p:cNvSpPr>
            <a:spLocks noChangeArrowheads="1"/>
          </p:cNvSpPr>
          <p:nvPr/>
        </p:nvSpPr>
        <p:spPr bwMode="gray">
          <a:xfrm>
            <a:off x="8839200" y="12954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41" name="AutoShape 321"/>
          <p:cNvSpPr>
            <a:spLocks noChangeArrowheads="1"/>
          </p:cNvSpPr>
          <p:nvPr/>
        </p:nvSpPr>
        <p:spPr bwMode="gray">
          <a:xfrm>
            <a:off x="8763000" y="9144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42" name="AutoShape 322"/>
          <p:cNvSpPr>
            <a:spLocks noChangeArrowheads="1"/>
          </p:cNvSpPr>
          <p:nvPr/>
        </p:nvSpPr>
        <p:spPr bwMode="gray">
          <a:xfrm>
            <a:off x="8305800" y="9906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43" name="AutoShape 323"/>
          <p:cNvSpPr>
            <a:spLocks noChangeArrowheads="1"/>
          </p:cNvSpPr>
          <p:nvPr/>
        </p:nvSpPr>
        <p:spPr bwMode="gray">
          <a:xfrm>
            <a:off x="7086600" y="10668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63" name="AutoShape 343"/>
          <p:cNvSpPr>
            <a:spLocks noChangeArrowheads="1"/>
          </p:cNvSpPr>
          <p:nvPr/>
        </p:nvSpPr>
        <p:spPr bwMode="gray">
          <a:xfrm>
            <a:off x="3200400" y="25146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99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64" name="AutoShape 344"/>
          <p:cNvSpPr>
            <a:spLocks noChangeArrowheads="1"/>
          </p:cNvSpPr>
          <p:nvPr/>
        </p:nvSpPr>
        <p:spPr bwMode="gray">
          <a:xfrm>
            <a:off x="1600200" y="3048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65" name="AutoShape 345"/>
          <p:cNvSpPr>
            <a:spLocks noChangeArrowheads="1"/>
          </p:cNvSpPr>
          <p:nvPr/>
        </p:nvSpPr>
        <p:spPr bwMode="gray">
          <a:xfrm>
            <a:off x="6934200" y="2286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66" name="AutoShape 346"/>
          <p:cNvSpPr>
            <a:spLocks noChangeArrowheads="1"/>
          </p:cNvSpPr>
          <p:nvPr/>
        </p:nvSpPr>
        <p:spPr bwMode="gray">
          <a:xfrm>
            <a:off x="3048000" y="9906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67" name="AutoShape 347"/>
          <p:cNvSpPr>
            <a:spLocks noChangeArrowheads="1"/>
          </p:cNvSpPr>
          <p:nvPr/>
        </p:nvSpPr>
        <p:spPr bwMode="gray">
          <a:xfrm>
            <a:off x="228600" y="17526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68" name="AutoShape 348"/>
          <p:cNvSpPr>
            <a:spLocks noChangeArrowheads="1"/>
          </p:cNvSpPr>
          <p:nvPr/>
        </p:nvSpPr>
        <p:spPr bwMode="gray">
          <a:xfrm>
            <a:off x="4343400" y="12192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69" name="AutoShape 349"/>
          <p:cNvSpPr>
            <a:spLocks noChangeArrowheads="1"/>
          </p:cNvSpPr>
          <p:nvPr/>
        </p:nvSpPr>
        <p:spPr bwMode="gray">
          <a:xfrm>
            <a:off x="4572000" y="5334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70" name="AutoShape 350"/>
          <p:cNvSpPr>
            <a:spLocks noChangeArrowheads="1"/>
          </p:cNvSpPr>
          <p:nvPr/>
        </p:nvSpPr>
        <p:spPr bwMode="gray">
          <a:xfrm>
            <a:off x="3810000" y="9144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71" name="AutoShape 351"/>
          <p:cNvSpPr>
            <a:spLocks noChangeArrowheads="1"/>
          </p:cNvSpPr>
          <p:nvPr/>
        </p:nvSpPr>
        <p:spPr bwMode="gray">
          <a:xfrm>
            <a:off x="1752600" y="24384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474" name="Picture 354" descr="29r1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685800"/>
            <a:ext cx="838200" cy="349250"/>
          </a:xfrm>
          <a:prstGeom prst="rect">
            <a:avLst/>
          </a:prstGeom>
          <a:noFill/>
        </p:spPr>
      </p:pic>
      <p:pic>
        <p:nvPicPr>
          <p:cNvPr id="5475" name="Picture 355" descr="fire14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24800" y="0"/>
            <a:ext cx="952500" cy="952500"/>
          </a:xfrm>
          <a:prstGeom prst="rect">
            <a:avLst/>
          </a:prstGeom>
          <a:noFill/>
        </p:spPr>
      </p:pic>
      <p:pic>
        <p:nvPicPr>
          <p:cNvPr id="5476" name="Picture 356" descr="fire14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5000" y="1143000"/>
            <a:ext cx="952500" cy="952500"/>
          </a:xfrm>
          <a:prstGeom prst="rect">
            <a:avLst/>
          </a:prstGeom>
          <a:noFill/>
        </p:spPr>
      </p:pic>
      <p:pic>
        <p:nvPicPr>
          <p:cNvPr id="5477" name="Picture 357" descr="fire14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57800" y="2209800"/>
            <a:ext cx="381000" cy="381000"/>
          </a:xfrm>
          <a:prstGeom prst="rect">
            <a:avLst/>
          </a:prstGeom>
          <a:noFill/>
        </p:spPr>
      </p:pic>
      <p:sp>
        <p:nvSpPr>
          <p:cNvPr id="5480" name="Rectangle 36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481" name="Rectangle 36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482" name="Rectangle 36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FCE4D063-3F8A-4136-9EE8-333A3D0FE565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483" name="Rectangle 36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484" name="Rectangle 36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AEE3042-0877-4AE5-B91A-1131F792DA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461" name="PubPieSlice"/>
          <p:cNvSpPr>
            <a:spLocks noEditPoints="1" noChangeArrowheads="1"/>
          </p:cNvSpPr>
          <p:nvPr/>
        </p:nvSpPr>
        <p:spPr bwMode="auto">
          <a:xfrm>
            <a:off x="6629400" y="5391150"/>
            <a:ext cx="5029200" cy="2933700"/>
          </a:xfrm>
          <a:custGeom>
            <a:avLst/>
            <a:gdLst>
              <a:gd name="G0" fmla="+- 0 0 0"/>
              <a:gd name="G1" fmla="sin 10800 -5933703"/>
              <a:gd name="G2" fmla="cos 10800 -5933703"/>
              <a:gd name="G3" fmla="sin 10800 11796480"/>
              <a:gd name="G4" fmla="cos 10800 11796480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10698 w 21600"/>
              <a:gd name="T1" fmla="*/ 0 h 21600"/>
              <a:gd name="T2" fmla="*/ 10800 w 21600"/>
              <a:gd name="T3" fmla="*/ 10800 h 21600"/>
              <a:gd name="T4" fmla="*/ 0 w 21600"/>
              <a:gd name="T5" fmla="*/ 10800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10698" y="0"/>
                </a:moveTo>
                <a:cubicBezTo>
                  <a:pt x="4773" y="56"/>
                  <a:pt x="0" y="4875"/>
                  <a:pt x="0" y="10799"/>
                </a:cubicBezTo>
                <a:lnTo>
                  <a:pt x="10800" y="10800"/>
                </a:lnTo>
                <a:close/>
              </a:path>
            </a:pathLst>
          </a:custGeom>
          <a:solidFill>
            <a:srgbClr val="FFFF61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9200" prstMaterial="legacyPlastic">
            <a:bevelT w="13500" h="13500" prst="angle"/>
            <a:bevelB w="13500" h="13500" prst="angle"/>
            <a:extrusionClr>
              <a:srgbClr val="FFFF61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pic>
        <p:nvPicPr>
          <p:cNvPr id="5444" name="Picture 324" descr="05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43800" y="5105400"/>
            <a:ext cx="611188" cy="1295400"/>
          </a:xfrm>
          <a:prstGeom prst="rect">
            <a:avLst/>
          </a:prstGeom>
          <a:noFill/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E4D063-3F8A-4136-9EE8-333A3D0FE565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E3042-0877-4AE5-B91A-1131F792D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E4D063-3F8A-4136-9EE8-333A3D0FE565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E3042-0877-4AE5-B91A-1131F792D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E4D063-3F8A-4136-9EE8-333A3D0FE565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E3042-0877-4AE5-B91A-1131F792D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E4D063-3F8A-4136-9EE8-333A3D0FE565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E3042-0877-4AE5-B91A-1131F792D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E4D063-3F8A-4136-9EE8-333A3D0FE565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E3042-0877-4AE5-B91A-1131F792D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E4D063-3F8A-4136-9EE8-333A3D0FE565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E3042-0877-4AE5-B91A-1131F792D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E4D063-3F8A-4136-9EE8-333A3D0FE565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E3042-0877-4AE5-B91A-1131F792D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E4D063-3F8A-4136-9EE8-333A3D0FE565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E3042-0877-4AE5-B91A-1131F792D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E4D063-3F8A-4136-9EE8-333A3D0FE565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E3042-0877-4AE5-B91A-1131F792D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E4D063-3F8A-4136-9EE8-333A3D0FE565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E3042-0877-4AE5-B91A-1131F792D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CE4D063-3F8A-4136-9EE8-333A3D0FE565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AEE3042-0877-4AE5-B91A-1131F792DA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2133600"/>
          </a:xfrm>
          <a:prstGeom prst="rect">
            <a:avLst/>
          </a:prstGeom>
          <a:gradFill rotWithShape="1">
            <a:gsLst>
              <a:gs pos="0">
                <a:srgbClr val="00478E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3" name="PubPieSlice"/>
          <p:cNvSpPr>
            <a:spLocks noEditPoints="1" noChangeArrowheads="1"/>
          </p:cNvSpPr>
          <p:nvPr/>
        </p:nvSpPr>
        <p:spPr bwMode="auto">
          <a:xfrm>
            <a:off x="6972300" y="5553075"/>
            <a:ext cx="4343400" cy="2609850"/>
          </a:xfrm>
          <a:custGeom>
            <a:avLst/>
            <a:gdLst>
              <a:gd name="G0" fmla="+- 0 0 0"/>
              <a:gd name="G1" fmla="sin 10800 -5933703"/>
              <a:gd name="G2" fmla="cos 10800 -5933703"/>
              <a:gd name="G3" fmla="sin 10800 11796480"/>
              <a:gd name="G4" fmla="cos 10800 11796480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10698 w 21600"/>
              <a:gd name="T1" fmla="*/ 0 h 21600"/>
              <a:gd name="T2" fmla="*/ 10800 w 21600"/>
              <a:gd name="T3" fmla="*/ 10800 h 21600"/>
              <a:gd name="T4" fmla="*/ 0 w 21600"/>
              <a:gd name="T5" fmla="*/ 10800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10698" y="0"/>
                </a:moveTo>
                <a:cubicBezTo>
                  <a:pt x="4773" y="56"/>
                  <a:pt x="0" y="4875"/>
                  <a:pt x="0" y="10799"/>
                </a:cubicBezTo>
                <a:lnTo>
                  <a:pt x="10800" y="10800"/>
                </a:lnTo>
                <a:close/>
              </a:path>
            </a:pathLst>
          </a:custGeom>
          <a:solidFill>
            <a:srgbClr val="FFFF61">
              <a:alpha val="62000"/>
            </a:srgbClr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9200" prstMaterial="legacyPlastic">
            <a:bevelT w="13500" h="13500" prst="angle"/>
            <a:bevelB w="13500" h="13500" prst="angle"/>
            <a:extrusionClr>
              <a:srgbClr val="FFFF61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pic>
        <p:nvPicPr>
          <p:cNvPr id="1032" name="Picture 8" descr="055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077200" y="5257800"/>
            <a:ext cx="611188" cy="1295400"/>
          </a:xfrm>
          <a:prstGeom prst="rect">
            <a:avLst/>
          </a:prstGeom>
          <a:noFill/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34" name="AutoShape 10"/>
          <p:cNvSpPr>
            <a:spLocks noChangeArrowheads="1"/>
          </p:cNvSpPr>
          <p:nvPr/>
        </p:nvSpPr>
        <p:spPr bwMode="gray">
          <a:xfrm>
            <a:off x="1219200" y="3810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5" name="AutoShape 11"/>
          <p:cNvSpPr>
            <a:spLocks noChangeArrowheads="1"/>
          </p:cNvSpPr>
          <p:nvPr/>
        </p:nvSpPr>
        <p:spPr bwMode="gray">
          <a:xfrm>
            <a:off x="304800" y="2286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6" name="AutoShape 12"/>
          <p:cNvSpPr>
            <a:spLocks noChangeArrowheads="1"/>
          </p:cNvSpPr>
          <p:nvPr/>
        </p:nvSpPr>
        <p:spPr bwMode="gray">
          <a:xfrm>
            <a:off x="1066800" y="1524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7" name="AutoShape 13"/>
          <p:cNvSpPr>
            <a:spLocks noChangeArrowheads="1"/>
          </p:cNvSpPr>
          <p:nvPr/>
        </p:nvSpPr>
        <p:spPr bwMode="gray">
          <a:xfrm>
            <a:off x="838200" y="457200"/>
            <a:ext cx="155575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nachalnaya-shkola/okruzhayushchii-mir/2011/11/20/zvyozdy-i-sozvezdiya-urok-prezentatsiya-2-klass" TargetMode="External"/><Relationship Id="rId2" Type="http://schemas.openxmlformats.org/officeDocument/2006/relationships/hyperlink" Target="http://nsportal.ru/shkola/prirodovedenie/library/2012/11/05/sozvezdiy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ru/search?q=%D1%81%D0%BE%D0%B7%D0%B2%D0%B5%D0%B7%D0%B4%D0%B8%D1%8F&amp;newwindow=1&amp;rlz=1C1GIGM_enRU552RU552&amp;espv=2&amp;biw=1152&amp;bih=696&amp;source=lnms&amp;tbm=isch&amp;sa=X&amp;ei=pw92VKftFqf6ywPTjoGoBA&amp;ved=0CAYQ_AUoAQ" TargetMode="External"/><Relationship Id="rId4" Type="http://schemas.openxmlformats.org/officeDocument/2006/relationships/hyperlink" Target="https://www.google.ru/search?q=%D0%B7%D0%B2%D1%91%D0%B7%D0%B4%D1%8B&amp;newwindow=1&amp;espv=2&amp;biw=1152&amp;bih=739&amp;source=lnms&amp;tbm=isch&amp;sa=X&amp;ei=zvh1VOvAK6SaygPelYHABA&amp;ved=0CAYQ_AUoAQ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Cancer.svg?uselang=ru" TargetMode="External"/><Relationship Id="rId13" Type="http://schemas.openxmlformats.org/officeDocument/2006/relationships/image" Target="../media/image15.png"/><Relationship Id="rId18" Type="http://schemas.openxmlformats.org/officeDocument/2006/relationships/hyperlink" Target="https://commons.wikimedia.org/wiki/File:Sagittarius.svg?uselang=ru" TargetMode="External"/><Relationship Id="rId3" Type="http://schemas.openxmlformats.org/officeDocument/2006/relationships/image" Target="../media/image10.png"/><Relationship Id="rId21" Type="http://schemas.openxmlformats.org/officeDocument/2006/relationships/image" Target="../media/image19.png"/><Relationship Id="rId7" Type="http://schemas.openxmlformats.org/officeDocument/2006/relationships/image" Target="../media/image12.png"/><Relationship Id="rId12" Type="http://schemas.openxmlformats.org/officeDocument/2006/relationships/hyperlink" Target="https://commons.wikimedia.org/wiki/File:Virgo.svg?uselang=ru" TargetMode="External"/><Relationship Id="rId17" Type="http://schemas.openxmlformats.org/officeDocument/2006/relationships/image" Target="../media/image17.png"/><Relationship Id="rId25" Type="http://schemas.openxmlformats.org/officeDocument/2006/relationships/image" Target="../media/image21.png"/><Relationship Id="rId2" Type="http://schemas.openxmlformats.org/officeDocument/2006/relationships/hyperlink" Target="https://commons.wikimedia.org/wiki/File:Aries.svg?uselang=ru" TargetMode="External"/><Relationship Id="rId16" Type="http://schemas.openxmlformats.org/officeDocument/2006/relationships/hyperlink" Target="https://commons.wikimedia.org/wiki/File:Scorpio.svg?uselang=ru" TargetMode="External"/><Relationship Id="rId20" Type="http://schemas.openxmlformats.org/officeDocument/2006/relationships/hyperlink" Target="https://commons.wikimedia.org/wiki/File:Capricorn.svg?uselang=r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Gemini.svg?uselang=ru" TargetMode="External"/><Relationship Id="rId11" Type="http://schemas.openxmlformats.org/officeDocument/2006/relationships/image" Target="../media/image14.png"/><Relationship Id="rId24" Type="http://schemas.openxmlformats.org/officeDocument/2006/relationships/hyperlink" Target="https://commons.wikimedia.org/wiki/File:Pisces.svg?uselang=ru" TargetMode="External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23" Type="http://schemas.openxmlformats.org/officeDocument/2006/relationships/image" Target="../media/image20.png"/><Relationship Id="rId10" Type="http://schemas.openxmlformats.org/officeDocument/2006/relationships/hyperlink" Target="https://commons.wikimedia.org/wiki/File:Leo.svg?uselang=ru" TargetMode="External"/><Relationship Id="rId19" Type="http://schemas.openxmlformats.org/officeDocument/2006/relationships/image" Target="../media/image18.png"/><Relationship Id="rId4" Type="http://schemas.openxmlformats.org/officeDocument/2006/relationships/hyperlink" Target="https://commons.wikimedia.org/wiki/File:Taurus.svg?uselang=ru" TargetMode="External"/><Relationship Id="rId9" Type="http://schemas.openxmlformats.org/officeDocument/2006/relationships/image" Target="../media/image13.png"/><Relationship Id="rId14" Type="http://schemas.openxmlformats.org/officeDocument/2006/relationships/hyperlink" Target="https://commons.wikimedia.org/wiki/File:Libra.svg?uselang=ru" TargetMode="External"/><Relationship Id="rId22" Type="http://schemas.openxmlformats.org/officeDocument/2006/relationships/hyperlink" Target="https://commons.wikimedia.org/wiki/File:Aquarius.svg?uselang=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42910" y="1785926"/>
            <a:ext cx="7815290" cy="2528904"/>
          </a:xfrm>
          <a:effectLst>
            <a:reflection blurRad="6350" stA="52000" endA="300" endPos="35000" dir="5400000" sy="-100000" algn="bl" rotWithShape="0"/>
          </a:effectLst>
        </p:spPr>
        <p:txBody>
          <a:bodyPr>
            <a:scene3d>
              <a:camera prst="perspectiveRelaxed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115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DrPoDecorRu" pitchFamily="2" charset="0"/>
              </a:rPr>
              <a:t>Звёздные </a:t>
            </a:r>
            <a:r>
              <a:rPr lang="ru-RU" sz="115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DrPoDecorRu" pitchFamily="2" charset="0"/>
              </a:rPr>
              <a:t>узоры</a:t>
            </a:r>
            <a:endParaRPr lang="ru-RU" sz="11500" b="1" dirty="0">
              <a:ln w="11430"/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DrPoDecorRu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285720" y="5000636"/>
            <a:ext cx="7000924" cy="1357322"/>
          </a:xfrm>
        </p:spPr>
        <p:txBody>
          <a:bodyPr/>
          <a:lstStyle/>
          <a:p>
            <a:r>
              <a:rPr lang="ru-RU" b="1" dirty="0" smtClean="0">
                <a:solidFill>
                  <a:srgbClr val="1A04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Подготовила :</a:t>
            </a:r>
            <a:r>
              <a:rPr lang="ru-RU" b="1" dirty="0" smtClean="0">
                <a:solidFill>
                  <a:srgbClr val="1A04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1A04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начальных классов Е.А. </a:t>
            </a:r>
            <a:r>
              <a:rPr lang="ru-RU" b="1" i="1" dirty="0" err="1" smtClean="0">
                <a:solidFill>
                  <a:srgbClr val="1A04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Пакуть</a:t>
            </a:r>
            <a:endParaRPr lang="ru-RU" b="1" i="1" dirty="0">
              <a:solidFill>
                <a:srgbClr val="1A04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8794" y="357166"/>
            <a:ext cx="5223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FFFF75"/>
                </a:solidFill>
                <a:latin typeface="Times New Roman" pitchFamily="18" charset="0"/>
                <a:cs typeface="Times New Roman" pitchFamily="18" charset="0"/>
              </a:rPr>
              <a:t>МКОУ «Медвежьегорская СОШ №3»</a:t>
            </a:r>
            <a:endParaRPr lang="ru-RU" sz="2400" b="1" i="1" dirty="0">
              <a:solidFill>
                <a:srgbClr val="FFFF7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D:\ЛЕНА\Анимашки\Картинки\40044556_4791087_4102558_black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/>
          <a:lstStyle/>
          <a:p>
            <a:r>
              <a:rPr lang="ru-RU" sz="6600" b="1" i="1" u="sng" dirty="0" smtClean="0">
                <a:solidFill>
                  <a:srgbClr val="FFFF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Астра – звезда</a:t>
            </a:r>
            <a:endParaRPr lang="ru-RU" sz="6600" i="1" u="sng" dirty="0">
              <a:solidFill>
                <a:srgbClr val="FFFF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95536" y="234888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1" u="sng" strike="noStrike" kern="0" cap="none" spc="0" normalizeH="0" baseline="0" noProof="0" dirty="0" smtClean="0">
                <a:ln>
                  <a:noFill/>
                </a:ln>
                <a:solidFill>
                  <a:srgbClr val="FFFF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Астрономия</a:t>
            </a:r>
            <a:endParaRPr kumimoji="0" lang="ru-RU" sz="6600" b="0" i="1" u="sng" strike="noStrike" kern="0" cap="none" spc="0" normalizeH="0" baseline="0" noProof="0" dirty="0">
              <a:ln>
                <a:noFill/>
              </a:ln>
              <a:solidFill>
                <a:srgbClr val="FFFF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23528" y="350100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1" u="sng" strike="noStrike" kern="0" cap="none" spc="0" normalizeH="0" baseline="0" noProof="0" dirty="0" smtClean="0">
                <a:ln>
                  <a:noFill/>
                </a:ln>
                <a:solidFill>
                  <a:srgbClr val="FFFF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Астрономы</a:t>
            </a:r>
            <a:endParaRPr kumimoji="0" lang="ru-RU" sz="6600" b="0" i="1" u="sng" strike="noStrike" kern="0" cap="none" spc="0" normalizeH="0" baseline="0" noProof="0" dirty="0">
              <a:ln>
                <a:noFill/>
              </a:ln>
              <a:solidFill>
                <a:srgbClr val="FFFF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  <p:pic>
        <p:nvPicPr>
          <p:cNvPr id="9" name="Picture 4" descr="D:\ЛЕНА\Анимашки\ШКОЛА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581128"/>
            <a:ext cx="19240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i="1" u="sng" dirty="0" smtClean="0">
                <a:solidFill>
                  <a:srgbClr val="2105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Созвездие Лебедя</a:t>
            </a:r>
          </a:p>
        </p:txBody>
      </p:sp>
      <p:pic>
        <p:nvPicPr>
          <p:cNvPr id="1945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i="1" u="sng" dirty="0" smtClean="0">
                <a:solidFill>
                  <a:srgbClr val="2105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Созвездие Кассиопеи</a:t>
            </a:r>
          </a:p>
        </p:txBody>
      </p:sp>
      <p:pic>
        <p:nvPicPr>
          <p:cNvPr id="1638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i="1" u="sng" dirty="0" smtClean="0">
                <a:solidFill>
                  <a:srgbClr val="2105C7"/>
                </a:solidFill>
                <a:latin typeface="Constantia" pitchFamily="18" charset="0"/>
              </a:rPr>
              <a:t>Созвездие Ориона</a:t>
            </a:r>
          </a:p>
        </p:txBody>
      </p:sp>
      <p:pic>
        <p:nvPicPr>
          <p:cNvPr id="1433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звёзды и созвездия\картинки\Больашя Медведица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0"/>
            <a:ext cx="7560840" cy="4289120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1" i="1" u="sng" dirty="0" smtClean="0">
                <a:solidFill>
                  <a:srgbClr val="2105C7"/>
                </a:solidFill>
                <a:latin typeface="Constantia" pitchFamily="18" charset="0"/>
              </a:rPr>
              <a:t>Созвездие Большой Медведицы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лексей\Desktop\на открытый урок\Big_small_Medveditc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25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C:\Users\Indigo\Desktop\Рисунок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413" cy="939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5" descr="03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2060575"/>
            <a:ext cx="5473700" cy="523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Алексей\Desktop\на открытый урок\kosmos-2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741605">
            <a:off x="1588" y="-176213"/>
            <a:ext cx="17335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5 0.07426 L 0.8618 1.081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" y="5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D:\ЛЕНА\Анимашки\Картинки\40044556_4791087_4102558_black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88840"/>
            <a:ext cx="8229600" cy="1143000"/>
          </a:xfrm>
        </p:spPr>
        <p:txBody>
          <a:bodyPr/>
          <a:lstStyle/>
          <a:p>
            <a:r>
              <a:rPr lang="ru-RU" sz="6600" b="1" i="1" u="sng" dirty="0" smtClean="0">
                <a:solidFill>
                  <a:srgbClr val="FFFF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Спасибо за работу!</a:t>
            </a:r>
            <a:endParaRPr lang="ru-RU" sz="6600" i="1" u="sng" dirty="0">
              <a:solidFill>
                <a:srgbClr val="FFFF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9" name="Picture 4" descr="D:\ЛЕНА\Анимашки\ШКОЛА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581128"/>
            <a:ext cx="19240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>
                <a:hlinkClick r:id="rId2"/>
              </a:rPr>
              <a:t>http://nsportal.ru/shkola/prirodovedenie/library/2012/11/05/sozvezdiya</a:t>
            </a:r>
            <a:endParaRPr lang="ru-RU" sz="1800" dirty="0" smtClean="0"/>
          </a:p>
          <a:p>
            <a:r>
              <a:rPr lang="en-US" sz="1800" dirty="0" smtClean="0">
                <a:hlinkClick r:id="rId3"/>
              </a:rPr>
              <a:t>http://nsportal.ru/nachalnaya-shkola/okruzhayushchii-mir/2011/11/20/zvyozdy-i-sozvezdiya-urok-prezentatsiya-2-klass</a:t>
            </a:r>
            <a:endParaRPr lang="ru-RU" sz="1800" dirty="0" smtClean="0"/>
          </a:p>
          <a:p>
            <a:r>
              <a:rPr lang="en-US" sz="1800" dirty="0" smtClean="0">
                <a:hlinkClick r:id="rId4"/>
              </a:rPr>
              <a:t>https://www.google.ru/search?q=%D0%B7%D0%B2%D1%91%D0%B7%D0%B4%D1%8B&amp;newwindow=1&amp;espv=2&amp;biw=1152&amp;bih=739&amp;source=lnms&amp;tbm=isch&amp;sa=X&amp;ei=zvh1VOvAK6SaygPelYHABA&amp;ved=0CAYQ_AUoAQ#newwindow=1&amp;tbm=isch&amp;q=%D0%B7%D0%B2%D1%91%D0%B7%D0%B4%D1%8B+&amp;imgdii=_</a:t>
            </a:r>
            <a:endParaRPr lang="ru-RU" sz="1800" dirty="0" smtClean="0"/>
          </a:p>
          <a:p>
            <a:r>
              <a:rPr lang="en-US" sz="1800" dirty="0" smtClean="0">
                <a:hlinkClick r:id="rId5"/>
              </a:rPr>
              <a:t>https://www.google.ru/search?q=%D1%81%D0%BE%D0%B7%D0%B2%D0%B5%D0%B7%D0%B4%D0%B8%D1%8F&amp;newwindow=1&amp;rlz=1C1GIGM_enRU552RU552&amp;espv=2&amp;biw=1152&amp;bih=696&amp;source=lnms&amp;tbm=isch&amp;sa=X&amp;ei=pw92VKftFqf6ywPTjoGoBA&amp;ved=0CAYQ_AUoAQ</a:t>
            </a:r>
            <a:endParaRPr lang="ru-RU" sz="1800" dirty="0" smtClean="0"/>
          </a:p>
          <a:p>
            <a:r>
              <a:rPr lang="ru-RU" sz="1800" dirty="0" smtClean="0">
                <a:solidFill>
                  <a:srgbClr val="0070C0"/>
                </a:solidFill>
              </a:rPr>
              <a:t>Отрывки из м/</a:t>
            </a:r>
            <a:r>
              <a:rPr lang="ru-RU" sz="1800" dirty="0" err="1" smtClean="0">
                <a:solidFill>
                  <a:srgbClr val="0070C0"/>
                </a:solidFill>
              </a:rPr>
              <a:t>ф</a:t>
            </a:r>
            <a:r>
              <a:rPr lang="ru-RU" sz="1800" dirty="0" smtClean="0">
                <a:solidFill>
                  <a:srgbClr val="0070C0"/>
                </a:solidFill>
              </a:rPr>
              <a:t> «Астрономия для самых маленьких» и «Почемучка. Созвездия».</a:t>
            </a:r>
          </a:p>
          <a:p>
            <a:endParaRPr lang="ru-RU" sz="1800" dirty="0" smtClean="0">
              <a:solidFill>
                <a:srgbClr val="0070C0"/>
              </a:solidFill>
            </a:endParaRPr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i="1" u="sng" dirty="0" smtClean="0">
                <a:solidFill>
                  <a:srgbClr val="2105C7"/>
                </a:solidFill>
                <a:latin typeface="Constantia" pitchFamily="18" charset="0"/>
              </a:rPr>
              <a:t>Источники: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286124"/>
            <a:ext cx="3857652" cy="357190"/>
          </a:xfrm>
        </p:spPr>
        <p:txBody>
          <a:bodyPr/>
          <a:lstStyle/>
          <a:p>
            <a:pPr>
              <a:buNone/>
            </a:pPr>
            <a:r>
              <a:rPr lang="ru-RU" sz="1800" b="1" i="1" dirty="0" smtClean="0">
                <a:solidFill>
                  <a:srgbClr val="0070C0"/>
                </a:solidFill>
              </a:rPr>
              <a:t>Рефлексия: Созвездие класса.</a:t>
            </a:r>
          </a:p>
          <a:p>
            <a:pPr>
              <a:buNone/>
            </a:pPr>
            <a:endParaRPr lang="ru-RU" sz="18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u="sng" dirty="0" smtClean="0">
                <a:solidFill>
                  <a:srgbClr val="2105C7"/>
                </a:solidFill>
                <a:latin typeface="Constantia" pitchFamily="18" charset="0"/>
              </a:rPr>
              <a:t>Результаты работы:</a:t>
            </a:r>
          </a:p>
        </p:txBody>
      </p:sp>
      <p:pic>
        <p:nvPicPr>
          <p:cNvPr id="1026" name="Picture 2" descr="I:\скинуть на сайт (разработки)\уроки\звёзды и созвездия\DSC040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3000396" cy="1995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I:\скинуть на сайт (разработки)\уроки\звёзды и созвездия\DSC040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786058"/>
            <a:ext cx="2119266" cy="1409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I:\скинуть на сайт (разработки)\уроки\звёзды и созвездия\DSC0408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1428736"/>
            <a:ext cx="2119266" cy="1409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I:\скинуть на сайт (разработки)\уроки\звёзды и созвездия\DSC0408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1285860"/>
            <a:ext cx="1409690" cy="2119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I:\скинуть на сайт (разработки)\уроки\звёзды и созвездия\DSC0408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00958" y="1214422"/>
            <a:ext cx="1409690" cy="2119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3857620" y="4214818"/>
            <a:ext cx="507209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i="1" kern="0" dirty="0" smtClean="0">
                <a:solidFill>
                  <a:srgbClr val="0070C0"/>
                </a:solidFill>
              </a:rPr>
              <a:t>Рисунки, </a:t>
            </a:r>
            <a:r>
              <a:rPr lang="ru-RU" b="1" i="1" kern="0" dirty="0" err="1" smtClean="0">
                <a:solidFill>
                  <a:srgbClr val="0070C0"/>
                </a:solidFill>
              </a:rPr>
              <a:t>п</a:t>
            </a:r>
            <a:r>
              <a:rPr kumimoji="0" lang="ru-RU" sz="1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одготовленные</a:t>
            </a:r>
            <a:r>
              <a:rPr kumimoji="0" lang="ru-RU" sz="1800" b="1" i="1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докладчиками.</a:t>
            </a:r>
            <a:endParaRPr kumimoji="0" lang="ru-RU" sz="1800" b="1" i="1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2" descr="I:\скинуть на сайт (разработки)\уроки\звёзды и созвездия\DSC0406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4572008"/>
            <a:ext cx="3143272" cy="2088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I:\скинуть на сайт (разработки)\уроки\звёзды и созвездия\DSC0405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3786190"/>
            <a:ext cx="3571900" cy="237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Вспомним прошлый урок</a:t>
            </a: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6491064" cy="820687"/>
          </a:xfrm>
        </p:spPr>
        <p:txBody>
          <a:bodyPr/>
          <a:lstStyle/>
          <a:p>
            <a:pPr>
              <a:buNone/>
            </a:pPr>
            <a:r>
              <a:rPr lang="ru-RU" sz="4800" b="1" i="1" u="sng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По размеру солнце:</a:t>
            </a:r>
            <a:endParaRPr lang="ru-RU" sz="4800" u="sng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467544" y="2852936"/>
            <a:ext cx="727280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kern="0" dirty="0" smtClean="0">
                <a:solidFill>
                  <a:srgbClr val="2105C7"/>
                </a:solidFill>
                <a:latin typeface="Comic Sans MS" pitchFamily="66" charset="0"/>
              </a:rPr>
              <a:t>1). </a:t>
            </a:r>
            <a:r>
              <a:rPr kumimoji="0" lang="ru-RU" sz="4000" b="1" u="none" strike="noStrike" kern="0" cap="none" spc="0" normalizeH="0" baseline="0" noProof="0" dirty="0" smtClean="0">
                <a:ln>
                  <a:noFill/>
                </a:ln>
                <a:solidFill>
                  <a:srgbClr val="2105C7"/>
                </a:solidFill>
                <a:effectLst/>
                <a:uLnTx/>
                <a:uFillTx/>
                <a:latin typeface="Comic Sans MS" pitchFamily="66" charset="0"/>
              </a:rPr>
              <a:t>Гораздо меньше Земли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395536" y="3573016"/>
            <a:ext cx="72008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2105C7"/>
                </a:solidFill>
                <a:effectLst/>
                <a:uLnTx/>
                <a:uFillTx/>
                <a:latin typeface="Comic Sans MS" pitchFamily="66" charset="0"/>
              </a:rPr>
              <a:t>2). Гораздо больше Земли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Вспомним прошлый урок</a:t>
            </a: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6491064" cy="820687"/>
          </a:xfrm>
        </p:spPr>
        <p:txBody>
          <a:bodyPr/>
          <a:lstStyle/>
          <a:p>
            <a:pPr>
              <a:buNone/>
            </a:pPr>
            <a:r>
              <a:rPr lang="ru-RU" sz="4800" b="1" i="1" u="sng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Солнце – это…:</a:t>
            </a:r>
            <a:endParaRPr lang="ru-RU" sz="4800" u="sng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467544" y="2852936"/>
            <a:ext cx="727280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kern="0" dirty="0" smtClean="0">
                <a:solidFill>
                  <a:srgbClr val="2105C7"/>
                </a:solidFill>
                <a:latin typeface="Comic Sans MS" pitchFamily="66" charset="0"/>
              </a:rPr>
              <a:t>1). Огромная горячая планета</a:t>
            </a:r>
            <a:endParaRPr kumimoji="0" lang="ru-RU" sz="4000" b="1" u="none" strike="noStrike" kern="0" cap="none" spc="0" normalizeH="0" baseline="0" noProof="0" dirty="0" smtClean="0">
              <a:ln>
                <a:noFill/>
              </a:ln>
              <a:solidFill>
                <a:srgbClr val="2105C7"/>
              </a:solidFill>
              <a:effectLst/>
              <a:uLnTx/>
              <a:uFillTx/>
              <a:latin typeface="Comic Sans MS" pitchFamily="66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395536" y="4149080"/>
            <a:ext cx="72008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2105C7"/>
                </a:solidFill>
                <a:effectLst/>
                <a:uLnTx/>
                <a:uFillTx/>
                <a:latin typeface="Comic Sans MS" pitchFamily="66" charset="0"/>
              </a:rPr>
              <a:t>2). Огромный раскалённый газовый шар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Вспомним прошлый урок</a:t>
            </a: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6491064" cy="820687"/>
          </a:xfrm>
        </p:spPr>
        <p:txBody>
          <a:bodyPr/>
          <a:lstStyle/>
          <a:p>
            <a:pPr>
              <a:buNone/>
            </a:pPr>
            <a:r>
              <a:rPr lang="ru-RU" sz="4800" b="1" i="1" u="sng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Солнце – это…:</a:t>
            </a:r>
            <a:endParaRPr lang="ru-RU" sz="4800" u="sng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Users\Алексей\Desktop\на открытый урок\kosmos-2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645024"/>
            <a:ext cx="2592387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395536" y="3501008"/>
            <a:ext cx="727280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kern="0" dirty="0" smtClean="0">
                <a:solidFill>
                  <a:srgbClr val="2105C7"/>
                </a:solidFill>
                <a:latin typeface="Comic Sans MS" pitchFamily="66" charset="0"/>
              </a:rPr>
              <a:t>2). Спутник Земли</a:t>
            </a:r>
            <a:endParaRPr kumimoji="0" lang="ru-RU" sz="4000" b="1" u="none" strike="noStrike" kern="0" cap="none" spc="0" normalizeH="0" baseline="0" noProof="0" dirty="0" smtClean="0">
              <a:ln>
                <a:noFill/>
              </a:ln>
              <a:solidFill>
                <a:srgbClr val="2105C7"/>
              </a:solidFill>
              <a:effectLst/>
              <a:uLnTx/>
              <a:uFillTx/>
              <a:latin typeface="Comic Sans MS" pitchFamily="66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395536" y="2708920"/>
            <a:ext cx="72008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2105C7"/>
                </a:solidFill>
                <a:effectLst/>
                <a:uLnTx/>
                <a:uFillTx/>
                <a:latin typeface="Comic Sans MS" pitchFamily="66" charset="0"/>
              </a:rPr>
              <a:t>1). Звезда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80204E-6 L -1.66667E-6 -1.0797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Найди ответы в учебнике:</a:t>
            </a:r>
            <a:b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У.с.104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428596" y="3071810"/>
            <a:ext cx="8229600" cy="195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1" u="none" strike="noStrike" kern="0" cap="none" spc="0" normalizeH="0" baseline="0" noProof="0" dirty="0" smtClean="0">
              <a:ln>
                <a:noFill/>
              </a:ln>
              <a:solidFill>
                <a:srgbClr val="0037E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sng" strike="noStrike" kern="0" cap="none" spc="0" normalizeH="0" baseline="0" noProof="0" dirty="0" smtClean="0">
                <a:ln>
                  <a:noFill/>
                </a:ln>
                <a:solidFill>
                  <a:srgbClr val="0037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 ряд: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37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Почему мы видим звёзды маленькими, а Солнце большим?</a:t>
            </a:r>
            <a:endParaRPr kumimoji="0" lang="ru-RU" sz="3200" b="1" i="1" u="none" strike="noStrike" kern="0" cap="none" spc="0" normalizeH="0" baseline="0" noProof="0" dirty="0">
              <a:ln>
                <a:noFill/>
              </a:ln>
              <a:solidFill>
                <a:srgbClr val="0037E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500034" y="1000108"/>
            <a:ext cx="8229600" cy="1382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1" u="none" strike="noStrike" kern="0" cap="none" spc="0" normalizeH="0" baseline="0" noProof="0" dirty="0" smtClean="0">
              <a:ln>
                <a:noFill/>
              </a:ln>
              <a:solidFill>
                <a:srgbClr val="0037E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i="1" u="sng" kern="0" dirty="0" smtClean="0">
                <a:solidFill>
                  <a:srgbClr val="0037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kumimoji="0" lang="ru-RU" sz="3200" b="1" i="1" u="sng" strike="noStrike" kern="0" cap="none" spc="0" normalizeH="0" baseline="0" noProof="0" dirty="0" smtClean="0">
                <a:ln>
                  <a:noFill/>
                </a:ln>
                <a:solidFill>
                  <a:srgbClr val="0037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ряд: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37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ru-RU" sz="3200" b="1" i="1" kern="0" dirty="0" smtClean="0">
                <a:solidFill>
                  <a:srgbClr val="0037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звёзды? От чего зависит их цвет? </a:t>
            </a:r>
            <a:endParaRPr lang="ru-RU" sz="3200" b="1" i="1" kern="0" dirty="0">
              <a:solidFill>
                <a:srgbClr val="0037E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6"/>
          <p:cNvSpPr txBox="1">
            <a:spLocks noChangeArrowheads="1"/>
          </p:cNvSpPr>
          <p:nvPr/>
        </p:nvSpPr>
        <p:spPr bwMode="auto">
          <a:xfrm>
            <a:off x="642938" y="1071563"/>
            <a:ext cx="1285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395536" y="476672"/>
            <a:ext cx="8229600" cy="192483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i="1" kern="0" dirty="0" smtClean="0">
                <a:solidFill>
                  <a:srgbClr val="1A04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* </a:t>
            </a:r>
            <a:r>
              <a:rPr lang="ru-RU" sz="4400" b="1" i="1" u="sng" kern="0" dirty="0" smtClean="0">
                <a:solidFill>
                  <a:srgbClr val="1A04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Звезды</a:t>
            </a:r>
            <a:r>
              <a:rPr lang="ru-RU" sz="4400" b="1" i="1" kern="0" dirty="0" smtClean="0">
                <a:solidFill>
                  <a:srgbClr val="1A04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– это раскалённые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i="1" kern="0" dirty="0" smtClean="0">
                <a:solidFill>
                  <a:srgbClr val="1A04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газовые шары.</a:t>
            </a:r>
            <a:endParaRPr lang="ru-RU" sz="4400" b="1" i="1" kern="0" dirty="0">
              <a:solidFill>
                <a:srgbClr val="1A04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395536" y="2276872"/>
            <a:ext cx="331236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i="1" kern="0" dirty="0" smtClean="0">
                <a:solidFill>
                  <a:srgbClr val="2105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* Холодные</a:t>
            </a:r>
            <a:endParaRPr lang="ru-RU" sz="4400" b="1" i="1" kern="0" dirty="0">
              <a:solidFill>
                <a:srgbClr val="2105C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4932040" y="2276872"/>
            <a:ext cx="331236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i="1" kern="0" dirty="0" smtClean="0">
                <a:solidFill>
                  <a:srgbClr val="2105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* Горячие</a:t>
            </a:r>
            <a:endParaRPr lang="ru-RU" sz="4400" b="1" i="1" kern="0" dirty="0">
              <a:solidFill>
                <a:srgbClr val="2105C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026" name="Picture 2" descr="G:\звёзды и созвездия\картинки\18604_ubyon-penp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3214686"/>
            <a:ext cx="3357586" cy="2816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G:\звёзды и созвездия\картинки\svetimos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86123"/>
            <a:ext cx="3571900" cy="2679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6"/>
          <p:cNvSpPr txBox="1">
            <a:spLocks noChangeArrowheads="1"/>
          </p:cNvSpPr>
          <p:nvPr/>
        </p:nvSpPr>
        <p:spPr bwMode="auto">
          <a:xfrm>
            <a:off x="642938" y="1071563"/>
            <a:ext cx="1285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050" name="Picture 2" descr="G:\звёзды и созвездия\картинки\скачанные файл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789040"/>
            <a:ext cx="2931594" cy="23687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G:\звёзды и созвездия\картинки\звезда1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276872"/>
            <a:ext cx="5580112" cy="5334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395536" y="476672"/>
            <a:ext cx="8229600" cy="192483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i="1" kern="0" dirty="0" smtClean="0">
                <a:solidFill>
                  <a:srgbClr val="1A04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* Многие звёзды больше солнца.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i="1" kern="0" dirty="0" smtClean="0">
                <a:solidFill>
                  <a:srgbClr val="1A04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* Они находятся очень далеко.</a:t>
            </a:r>
            <a:endParaRPr lang="ru-RU" sz="4400" b="1" i="1" kern="0" dirty="0">
              <a:solidFill>
                <a:srgbClr val="1A04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z="88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Созвездия</a:t>
            </a:r>
            <a:endParaRPr lang="ru-RU" sz="8800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132856"/>
            <a:ext cx="7848872" cy="3340968"/>
          </a:xfrm>
        </p:spPr>
        <p:txBody>
          <a:bodyPr/>
          <a:lstStyle/>
          <a:p>
            <a:r>
              <a:rPr lang="ru-RU" b="1" i="1" dirty="0" smtClean="0">
                <a:solidFill>
                  <a:srgbClr val="1A04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Группы ярких звёзд.</a:t>
            </a:r>
          </a:p>
          <a:p>
            <a:pPr>
              <a:buNone/>
            </a:pPr>
            <a:endParaRPr lang="ru-RU" sz="1800" b="1" i="1" dirty="0" smtClean="0">
              <a:solidFill>
                <a:srgbClr val="1A04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b="1" i="1" dirty="0" smtClean="0">
                <a:solidFill>
                  <a:srgbClr val="1A04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Помогали ориентироваться на звёздном небе. </a:t>
            </a:r>
          </a:p>
          <a:p>
            <a:endParaRPr lang="ru-RU" sz="1600" b="1" i="1" dirty="0" smtClean="0">
              <a:solidFill>
                <a:srgbClr val="1A04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b="1" i="1" dirty="0" smtClean="0">
                <a:solidFill>
                  <a:srgbClr val="1A04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Существует 12 созвездий – «Знаков зодиака»</a:t>
            </a:r>
            <a:endParaRPr lang="ru-RU" b="1" i="1" dirty="0">
              <a:solidFill>
                <a:srgbClr val="1A04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76" name="Рисунок 1" descr="Овен">
            <a:hlinkClick r:id="rId2" tooltip="&quot;Овен&quot;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500" cy="180975"/>
          </a:xfrm>
          <a:prstGeom prst="rect">
            <a:avLst/>
          </a:prstGeom>
          <a:noFill/>
        </p:spPr>
      </p:pic>
      <p:pic>
        <p:nvPicPr>
          <p:cNvPr id="11275" name="Рисунок 2" descr="Телец">
            <a:hlinkClick r:id="rId4" tooltip="&quot;Телец&quot;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90500" cy="200025"/>
          </a:xfrm>
          <a:prstGeom prst="rect">
            <a:avLst/>
          </a:prstGeom>
          <a:noFill/>
        </p:spPr>
      </p:pic>
      <p:pic>
        <p:nvPicPr>
          <p:cNvPr id="11274" name="Рисунок 3" descr="Близнецы">
            <a:hlinkClick r:id="rId6" tooltip="&quot;Близнецы&quot;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90500" cy="200025"/>
          </a:xfrm>
          <a:prstGeom prst="rect">
            <a:avLst/>
          </a:prstGeom>
          <a:noFill/>
        </p:spPr>
      </p:pic>
      <p:pic>
        <p:nvPicPr>
          <p:cNvPr id="11273" name="Рисунок 4" descr="Рак">
            <a:hlinkClick r:id="rId8" tooltip="&quot;Рак&quot;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90500" cy="152400"/>
          </a:xfrm>
          <a:prstGeom prst="rect">
            <a:avLst/>
          </a:prstGeom>
          <a:noFill/>
        </p:spPr>
      </p:pic>
      <p:pic>
        <p:nvPicPr>
          <p:cNvPr id="11272" name="Рисунок 5" descr="Лев">
            <a:hlinkClick r:id="rId10" tooltip="&quot;Лев&quot;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190500" cy="247650"/>
          </a:xfrm>
          <a:prstGeom prst="rect">
            <a:avLst/>
          </a:prstGeom>
          <a:noFill/>
        </p:spPr>
      </p:pic>
      <p:pic>
        <p:nvPicPr>
          <p:cNvPr id="11271" name="Рисунок 6" descr="Дева">
            <a:hlinkClick r:id="rId12" tooltip="&quot;Дева&quot;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90500" cy="228600"/>
          </a:xfrm>
          <a:prstGeom prst="rect">
            <a:avLst/>
          </a:prstGeom>
          <a:noFill/>
        </p:spPr>
      </p:pic>
      <p:pic>
        <p:nvPicPr>
          <p:cNvPr id="11270" name="Рисунок 7" descr="Весы">
            <a:hlinkClick r:id="rId14" tooltip="&quot;Весы&quot;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190500" cy="161925"/>
          </a:xfrm>
          <a:prstGeom prst="rect">
            <a:avLst/>
          </a:prstGeom>
          <a:noFill/>
        </p:spPr>
      </p:pic>
      <p:pic>
        <p:nvPicPr>
          <p:cNvPr id="11269" name="Рисунок 8" descr="Скорпион">
            <a:hlinkClick r:id="rId16" tooltip="&quot;Скорпион&quot;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</p:spPr>
      </p:pic>
      <p:pic>
        <p:nvPicPr>
          <p:cNvPr id="11268" name="Рисунок 10" descr="Стрелец">
            <a:hlinkClick r:id="rId18" tooltip="&quot;Стрелец&quot;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</p:spPr>
      </p:pic>
      <p:pic>
        <p:nvPicPr>
          <p:cNvPr id="11267" name="Рисунок 11" descr="Козерог">
            <a:hlinkClick r:id="rId20" tooltip="&quot;Козерог&quot;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0" y="0"/>
            <a:ext cx="190500" cy="180975"/>
          </a:xfrm>
          <a:prstGeom prst="rect">
            <a:avLst/>
          </a:prstGeom>
          <a:noFill/>
        </p:spPr>
      </p:pic>
      <p:pic>
        <p:nvPicPr>
          <p:cNvPr id="11266" name="Рисунок 12" descr="Водолей">
            <a:hlinkClick r:id="rId22" tooltip="&quot;Водолей&quot;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</p:spPr>
      </p:pic>
      <p:pic>
        <p:nvPicPr>
          <p:cNvPr id="11265" name="Рисунок 13" descr="Рыбы">
            <a:hlinkClick r:id="rId24" tooltip="&quot;Рыбы&quot;"/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0" y="0"/>
            <a:ext cx="190500" cy="238125"/>
          </a:xfrm>
          <a:prstGeom prst="rect">
            <a:avLst/>
          </a:prstGeom>
          <a:noFill/>
        </p:spPr>
      </p:pic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323528" y="304970"/>
          <a:ext cx="8568952" cy="6138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5456"/>
                <a:gridCol w="6753496"/>
              </a:tblGrid>
              <a:tr h="49671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1A04A0"/>
                          </a:solidFill>
                        </a:rPr>
                        <a:t>Знак Зодиака</a:t>
                      </a:r>
                      <a:endParaRPr lang="ru-RU" dirty="0">
                        <a:solidFill>
                          <a:srgbClr val="1A04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u="sng" dirty="0" smtClean="0">
                          <a:solidFill>
                            <a:srgbClr val="1A04A0"/>
                          </a:solidFill>
                          <a:latin typeface="Constantia" pitchFamily="18" charset="0"/>
                        </a:rPr>
                        <a:t>Ученик</a:t>
                      </a:r>
                      <a:endParaRPr lang="ru-RU" sz="2000" i="1" u="sng" dirty="0">
                        <a:solidFill>
                          <a:srgbClr val="1A04A0"/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391626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1A04A0"/>
                          </a:solidFill>
                          <a:latin typeface="Constantia" pitchFamily="18" charset="0"/>
                        </a:rPr>
                        <a:t>Овен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0" dirty="0" smtClean="0">
                          <a:solidFill>
                            <a:srgbClr val="1A04A0"/>
                          </a:solidFill>
                          <a:latin typeface="Constantia" pitchFamily="18" charset="0"/>
                        </a:rPr>
                        <a:t>Никита, Виталик</a:t>
                      </a:r>
                      <a:endParaRPr lang="ru-RU" sz="2000" b="1" i="0" dirty="0">
                        <a:solidFill>
                          <a:srgbClr val="1A04A0"/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402005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1A04A0"/>
                          </a:solidFill>
                          <a:latin typeface="Constantia" pitchFamily="18" charset="0"/>
                        </a:rPr>
                        <a:t>Телец</a:t>
                      </a:r>
                      <a:endParaRPr lang="ru-RU" b="1" i="1" dirty="0">
                        <a:solidFill>
                          <a:srgbClr val="1A04A0"/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0" dirty="0" smtClean="0">
                          <a:solidFill>
                            <a:srgbClr val="1A04A0"/>
                          </a:solidFill>
                          <a:latin typeface="Constantia" pitchFamily="18" charset="0"/>
                        </a:rPr>
                        <a:t>Кирилл Б., Саша К., Ваня</a:t>
                      </a:r>
                      <a:endParaRPr lang="ru-RU" sz="2000" b="1" i="0" dirty="0">
                        <a:solidFill>
                          <a:srgbClr val="1A04A0"/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523824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1A04A0"/>
                          </a:solidFill>
                          <a:latin typeface="Constantia" pitchFamily="18" charset="0"/>
                        </a:rPr>
                        <a:t>Близнецы</a:t>
                      </a:r>
                      <a:endParaRPr lang="ru-RU" b="1" i="1" dirty="0">
                        <a:solidFill>
                          <a:srgbClr val="1A04A0"/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0" dirty="0" smtClean="0">
                          <a:solidFill>
                            <a:srgbClr val="1A04A0"/>
                          </a:solidFill>
                          <a:latin typeface="Constantia" pitchFamily="18" charset="0"/>
                        </a:rPr>
                        <a:t>Соня, Максим М., Саша С., Дима</a:t>
                      </a:r>
                      <a:endParaRPr lang="ru-RU" sz="2000" b="1" i="0" dirty="0">
                        <a:solidFill>
                          <a:srgbClr val="1A04A0"/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391626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1A04A0"/>
                          </a:solidFill>
                          <a:latin typeface="Constantia" pitchFamily="18" charset="0"/>
                        </a:rPr>
                        <a:t>Рак</a:t>
                      </a:r>
                      <a:endParaRPr lang="ru-RU" b="1" i="1" dirty="0">
                        <a:solidFill>
                          <a:srgbClr val="1A04A0"/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0" dirty="0" smtClean="0">
                          <a:solidFill>
                            <a:srgbClr val="1A04A0"/>
                          </a:solidFill>
                          <a:latin typeface="Constantia" pitchFamily="18" charset="0"/>
                        </a:rPr>
                        <a:t>Матвей, Ксюша</a:t>
                      </a:r>
                      <a:endParaRPr lang="ru-RU" sz="2000" b="1" i="0" dirty="0">
                        <a:solidFill>
                          <a:srgbClr val="1A04A0"/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391626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1A04A0"/>
                          </a:solidFill>
                          <a:latin typeface="Constantia" pitchFamily="18" charset="0"/>
                        </a:rPr>
                        <a:t>Лев</a:t>
                      </a:r>
                      <a:endParaRPr lang="ru-RU" b="1" i="1" dirty="0">
                        <a:solidFill>
                          <a:srgbClr val="1A04A0"/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0" dirty="0" smtClean="0">
                          <a:solidFill>
                            <a:srgbClr val="1A04A0"/>
                          </a:solidFill>
                          <a:latin typeface="Constantia" pitchFamily="18" charset="0"/>
                        </a:rPr>
                        <a:t>Руслан, </a:t>
                      </a:r>
                      <a:r>
                        <a:rPr lang="ru-RU" sz="2000" b="1" i="0" dirty="0" err="1" smtClean="0">
                          <a:solidFill>
                            <a:srgbClr val="1A04A0"/>
                          </a:solidFill>
                          <a:latin typeface="Constantia" pitchFamily="18" charset="0"/>
                        </a:rPr>
                        <a:t>Дарина</a:t>
                      </a:r>
                      <a:endParaRPr lang="ru-RU" sz="2000" b="1" i="0" dirty="0">
                        <a:solidFill>
                          <a:srgbClr val="1A04A0"/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523824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1A04A0"/>
                          </a:solidFill>
                          <a:latin typeface="Constantia" pitchFamily="18" charset="0"/>
                        </a:rPr>
                        <a:t>Дева</a:t>
                      </a:r>
                      <a:endParaRPr lang="ru-RU" b="1" i="1" dirty="0">
                        <a:solidFill>
                          <a:srgbClr val="1A04A0"/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0" dirty="0" smtClean="0">
                          <a:solidFill>
                            <a:srgbClr val="1A04A0"/>
                          </a:solidFill>
                          <a:latin typeface="Constantia" pitchFamily="18" charset="0"/>
                        </a:rPr>
                        <a:t>Лиза, Михей, Кирилл Ф., Катя</a:t>
                      </a:r>
                      <a:endParaRPr lang="ru-RU" sz="2000" b="1" i="0" dirty="0">
                        <a:solidFill>
                          <a:srgbClr val="1A04A0"/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391626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1A04A0"/>
                          </a:solidFill>
                          <a:latin typeface="Constantia" pitchFamily="18" charset="0"/>
                        </a:rPr>
                        <a:t>Весы</a:t>
                      </a:r>
                      <a:endParaRPr lang="ru-RU" b="1" i="1" dirty="0">
                        <a:solidFill>
                          <a:srgbClr val="1A04A0"/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0" dirty="0" smtClean="0">
                          <a:solidFill>
                            <a:srgbClr val="1A04A0"/>
                          </a:solidFill>
                          <a:latin typeface="Constantia" pitchFamily="18" charset="0"/>
                        </a:rPr>
                        <a:t>---------</a:t>
                      </a:r>
                      <a:endParaRPr lang="ru-RU" sz="2000" b="1" i="0" dirty="0">
                        <a:solidFill>
                          <a:srgbClr val="1A04A0"/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645643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1A04A0"/>
                          </a:solidFill>
                          <a:latin typeface="Constantia" pitchFamily="18" charset="0"/>
                        </a:rPr>
                        <a:t>Скорпион</a:t>
                      </a:r>
                      <a:endParaRPr lang="ru-RU" b="1" i="1" dirty="0">
                        <a:solidFill>
                          <a:srgbClr val="1A04A0"/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0" dirty="0" smtClean="0">
                          <a:solidFill>
                            <a:srgbClr val="1A04A0"/>
                          </a:solidFill>
                          <a:latin typeface="Constantia" pitchFamily="18" charset="0"/>
                        </a:rPr>
                        <a:t>Артём, Екатерина Александровна</a:t>
                      </a:r>
                      <a:endParaRPr lang="ru-RU" sz="2000" b="1" i="0" dirty="0">
                        <a:solidFill>
                          <a:srgbClr val="1A04A0"/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391626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1A04A0"/>
                          </a:solidFill>
                          <a:latin typeface="Constantia" pitchFamily="18" charset="0"/>
                        </a:rPr>
                        <a:t>Стрелец</a:t>
                      </a:r>
                      <a:endParaRPr lang="ru-RU" b="1" i="1" dirty="0">
                        <a:solidFill>
                          <a:srgbClr val="1A04A0"/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0" dirty="0" smtClean="0">
                          <a:solidFill>
                            <a:srgbClr val="1A04A0"/>
                          </a:solidFill>
                          <a:latin typeface="Constantia" pitchFamily="18" charset="0"/>
                        </a:rPr>
                        <a:t>---------</a:t>
                      </a:r>
                      <a:endParaRPr lang="ru-RU" sz="2000" b="1" i="0" dirty="0">
                        <a:solidFill>
                          <a:srgbClr val="1A04A0"/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402005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1A04A0"/>
                          </a:solidFill>
                          <a:latin typeface="Constantia" pitchFamily="18" charset="0"/>
                        </a:rPr>
                        <a:t>Козерог</a:t>
                      </a:r>
                      <a:endParaRPr lang="ru-RU" b="1" i="1" dirty="0">
                        <a:solidFill>
                          <a:srgbClr val="1A04A0"/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0" dirty="0" smtClean="0">
                          <a:solidFill>
                            <a:srgbClr val="1A04A0"/>
                          </a:solidFill>
                          <a:latin typeface="Constantia" pitchFamily="18" charset="0"/>
                        </a:rPr>
                        <a:t>Лиана, Максим З., Рома</a:t>
                      </a:r>
                      <a:endParaRPr lang="ru-RU" sz="2000" b="1" i="0" dirty="0">
                        <a:solidFill>
                          <a:srgbClr val="1A04A0"/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391626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1A04A0"/>
                          </a:solidFill>
                          <a:latin typeface="Constantia" pitchFamily="18" charset="0"/>
                        </a:rPr>
                        <a:t>Водолей</a:t>
                      </a:r>
                      <a:endParaRPr lang="ru-RU" b="1" i="1" dirty="0">
                        <a:solidFill>
                          <a:srgbClr val="1A04A0"/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0" dirty="0" smtClean="0">
                          <a:solidFill>
                            <a:srgbClr val="1A04A0"/>
                          </a:solidFill>
                          <a:latin typeface="Constantia" pitchFamily="18" charset="0"/>
                        </a:rPr>
                        <a:t>Оля К., Данил Л., Семён.</a:t>
                      </a:r>
                      <a:endParaRPr lang="ru-RU" sz="2000" b="1" i="0" dirty="0">
                        <a:solidFill>
                          <a:srgbClr val="1A04A0"/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767463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1A04A0"/>
                          </a:solidFill>
                          <a:latin typeface="Constantia" pitchFamily="18" charset="0"/>
                        </a:rPr>
                        <a:t>Рыбы</a:t>
                      </a:r>
                      <a:endParaRPr lang="ru-RU" b="1" i="1" dirty="0">
                        <a:solidFill>
                          <a:srgbClr val="1A04A0"/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0" dirty="0" smtClean="0">
                          <a:solidFill>
                            <a:srgbClr val="1A04A0"/>
                          </a:solidFill>
                          <a:latin typeface="Constantia" pitchFamily="18" charset="0"/>
                        </a:rPr>
                        <a:t>Арина Р.,</a:t>
                      </a:r>
                      <a:r>
                        <a:rPr lang="ru-RU" sz="2000" b="1" i="0" baseline="0" dirty="0" smtClean="0">
                          <a:solidFill>
                            <a:srgbClr val="1A04A0"/>
                          </a:solidFill>
                          <a:latin typeface="Constantia" pitchFamily="18" charset="0"/>
                        </a:rPr>
                        <a:t> </a:t>
                      </a:r>
                      <a:r>
                        <a:rPr lang="ru-RU" sz="2000" b="1" i="0" dirty="0" smtClean="0">
                          <a:solidFill>
                            <a:srgbClr val="1A04A0"/>
                          </a:solidFill>
                          <a:latin typeface="Constantia" pitchFamily="18" charset="0"/>
                        </a:rPr>
                        <a:t>Арина К., Игорь, Саша Е., </a:t>
                      </a:r>
                      <a:r>
                        <a:rPr lang="ru-RU" sz="2000" b="1" i="0" dirty="0" err="1" smtClean="0">
                          <a:solidFill>
                            <a:srgbClr val="1A04A0"/>
                          </a:solidFill>
                          <a:latin typeface="Constantia" pitchFamily="18" charset="0"/>
                        </a:rPr>
                        <a:t>КириллК</a:t>
                      </a:r>
                      <a:r>
                        <a:rPr lang="ru-RU" sz="2000" b="1" i="0" dirty="0" smtClean="0">
                          <a:solidFill>
                            <a:srgbClr val="1A04A0"/>
                          </a:solidFill>
                          <a:latin typeface="Constantia" pitchFamily="18" charset="0"/>
                        </a:rPr>
                        <a:t>.</a:t>
                      </a:r>
                      <a:endParaRPr lang="ru-RU" sz="2000" b="1" i="0" dirty="0">
                        <a:solidFill>
                          <a:srgbClr val="1A04A0"/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9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Тема9</Template>
  <TotalTime>731</TotalTime>
  <Words>270</Words>
  <Application>Microsoft Office PowerPoint</Application>
  <PresentationFormat>Экран (4:3)</PresentationFormat>
  <Paragraphs>86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Тема9</vt:lpstr>
      <vt:lpstr>Звёздные узоры</vt:lpstr>
      <vt:lpstr>Вспомним прошлый урок</vt:lpstr>
      <vt:lpstr>Вспомним прошлый урок</vt:lpstr>
      <vt:lpstr>Вспомним прошлый урок</vt:lpstr>
      <vt:lpstr>Найди ответы в учебнике: У.с.104</vt:lpstr>
      <vt:lpstr>Слайд 6</vt:lpstr>
      <vt:lpstr>Слайд 7</vt:lpstr>
      <vt:lpstr>Созвездия</vt:lpstr>
      <vt:lpstr>Слайд 9</vt:lpstr>
      <vt:lpstr>Астра – звезда</vt:lpstr>
      <vt:lpstr>Созвездие Лебедя</vt:lpstr>
      <vt:lpstr>Созвездие Кассиопеи</vt:lpstr>
      <vt:lpstr>Созвездие Ориона</vt:lpstr>
      <vt:lpstr>Созвездие Большой Медведицы</vt:lpstr>
      <vt:lpstr>Слайд 15</vt:lpstr>
      <vt:lpstr>Слайд 16</vt:lpstr>
      <vt:lpstr>Спасибо за работу!</vt:lpstr>
      <vt:lpstr>Источники:</vt:lpstr>
      <vt:lpstr>Результаты работы: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Созвездия</dc:title>
  <dc:creator>светлана</dc:creator>
  <cp:lastModifiedBy>Аркадий</cp:lastModifiedBy>
  <cp:revision>66</cp:revision>
  <dcterms:created xsi:type="dcterms:W3CDTF">2009-10-12T12:58:56Z</dcterms:created>
  <dcterms:modified xsi:type="dcterms:W3CDTF">2015-03-27T18:05:22Z</dcterms:modified>
</cp:coreProperties>
</file>