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6" r:id="rId3"/>
    <p:sldId id="259" r:id="rId4"/>
    <p:sldId id="260" r:id="rId5"/>
    <p:sldId id="261" r:id="rId6"/>
    <p:sldId id="262" r:id="rId7"/>
    <p:sldId id="264" r:id="rId8"/>
    <p:sldId id="266" r:id="rId9"/>
    <p:sldId id="263" r:id="rId10"/>
    <p:sldId id="267" r:id="rId11"/>
    <p:sldId id="25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2510C0"/>
    <a:srgbClr val="0D7912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2D9589-9887-4E63-9B35-D087854F72A7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CD1BBE31-220A-4D62-BF65-67EE1821F151}">
      <dgm:prSet/>
      <dgm:spPr/>
      <dgm:t>
        <a:bodyPr/>
        <a:lstStyle/>
        <a:p>
          <a:pPr rtl="0"/>
          <a:r>
            <a:rPr lang="ru-RU" b="1" smtClean="0"/>
            <a:t>Е.Я. Артемьева</a:t>
          </a:r>
          <a:endParaRPr lang="ru-RU"/>
        </a:p>
      </dgm:t>
    </dgm:pt>
    <dgm:pt modelId="{CF91601E-8FF1-4C2F-8D72-6D09058E483A}" type="parTrans" cxnId="{2B230F57-2242-45FB-9CC6-06224CFACBE4}">
      <dgm:prSet/>
      <dgm:spPr/>
      <dgm:t>
        <a:bodyPr/>
        <a:lstStyle/>
        <a:p>
          <a:endParaRPr lang="ru-RU"/>
        </a:p>
      </dgm:t>
    </dgm:pt>
    <dgm:pt modelId="{15C84B6B-78B4-4569-9D16-6212FD6D8897}" type="sibTrans" cxnId="{2B230F57-2242-45FB-9CC6-06224CFACBE4}">
      <dgm:prSet/>
      <dgm:spPr/>
      <dgm:t>
        <a:bodyPr/>
        <a:lstStyle/>
        <a:p>
          <a:endParaRPr lang="ru-RU"/>
        </a:p>
      </dgm:t>
    </dgm:pt>
    <dgm:pt modelId="{7472C194-7D81-4D25-9574-07F7FEB5AA80}">
      <dgm:prSet/>
      <dgm:spPr/>
      <dgm:t>
        <a:bodyPr/>
        <a:lstStyle/>
        <a:p>
          <a:pPr rtl="0"/>
          <a:r>
            <a:rPr lang="ru-RU" b="1" smtClean="0"/>
            <a:t>МБОУ СОШ с.Наскафтым</a:t>
          </a:r>
          <a:endParaRPr lang="ru-RU"/>
        </a:p>
      </dgm:t>
    </dgm:pt>
    <dgm:pt modelId="{376A87F0-2D02-430A-B7EE-F7EF62B5B7B4}" type="parTrans" cxnId="{501806AC-6727-4350-BC17-141FFB6D186A}">
      <dgm:prSet/>
      <dgm:spPr/>
      <dgm:t>
        <a:bodyPr/>
        <a:lstStyle/>
        <a:p>
          <a:endParaRPr lang="ru-RU"/>
        </a:p>
      </dgm:t>
    </dgm:pt>
    <dgm:pt modelId="{C7BDEC9A-EB7D-46CA-AD81-B0F14762CB5B}" type="sibTrans" cxnId="{501806AC-6727-4350-BC17-141FFB6D186A}">
      <dgm:prSet/>
      <dgm:spPr/>
      <dgm:t>
        <a:bodyPr/>
        <a:lstStyle/>
        <a:p>
          <a:endParaRPr lang="ru-RU"/>
        </a:p>
      </dgm:t>
    </dgm:pt>
    <dgm:pt modelId="{26A04650-CA17-4123-8542-5112032EF6BC}">
      <dgm:prSet/>
      <dgm:spPr/>
      <dgm:t>
        <a:bodyPr/>
        <a:lstStyle/>
        <a:p>
          <a:pPr rtl="0"/>
          <a:r>
            <a:rPr lang="ru-RU" b="1" smtClean="0"/>
            <a:t>2015 г.</a:t>
          </a:r>
          <a:endParaRPr lang="ru-RU"/>
        </a:p>
      </dgm:t>
    </dgm:pt>
    <dgm:pt modelId="{FBF51192-8FFB-4BAD-B601-122EFCFCCC7B}" type="parTrans" cxnId="{5CCE3A0B-07A8-40E5-9EC7-DFBD542409F6}">
      <dgm:prSet/>
      <dgm:spPr/>
      <dgm:t>
        <a:bodyPr/>
        <a:lstStyle/>
        <a:p>
          <a:endParaRPr lang="ru-RU"/>
        </a:p>
      </dgm:t>
    </dgm:pt>
    <dgm:pt modelId="{8ED5E2BB-F46A-453B-B4E4-5C2AB8D71E54}" type="sibTrans" cxnId="{5CCE3A0B-07A8-40E5-9EC7-DFBD542409F6}">
      <dgm:prSet/>
      <dgm:spPr/>
      <dgm:t>
        <a:bodyPr/>
        <a:lstStyle/>
        <a:p>
          <a:endParaRPr lang="ru-RU"/>
        </a:p>
      </dgm:t>
    </dgm:pt>
    <dgm:pt modelId="{93F260B4-EDE9-4695-8632-1B0242A313DA}" type="pres">
      <dgm:prSet presAssocID="{2A2D9589-9887-4E63-9B35-D087854F72A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986B98-F646-4339-A1B5-86B3FFC5E730}" type="pres">
      <dgm:prSet presAssocID="{CD1BBE31-220A-4D62-BF65-67EE1821F151}" presName="circle1" presStyleLbl="node1" presStyleIdx="0" presStyleCnt="3"/>
      <dgm:spPr/>
    </dgm:pt>
    <dgm:pt modelId="{00400731-A96C-46F6-8E8A-3D29848E5F30}" type="pres">
      <dgm:prSet presAssocID="{CD1BBE31-220A-4D62-BF65-67EE1821F151}" presName="space" presStyleCnt="0"/>
      <dgm:spPr/>
    </dgm:pt>
    <dgm:pt modelId="{C35E0B30-FDA2-4E20-8367-9309044DEF61}" type="pres">
      <dgm:prSet presAssocID="{CD1BBE31-220A-4D62-BF65-67EE1821F151}" presName="rect1" presStyleLbl="alignAcc1" presStyleIdx="0" presStyleCnt="3" custLinFactX="8216" custLinFactNeighborX="100000" custLinFactNeighborY="47370"/>
      <dgm:spPr/>
      <dgm:t>
        <a:bodyPr/>
        <a:lstStyle/>
        <a:p>
          <a:endParaRPr lang="ru-RU"/>
        </a:p>
      </dgm:t>
    </dgm:pt>
    <dgm:pt modelId="{8D1E22AD-02C0-4879-801B-82017F97B8E4}" type="pres">
      <dgm:prSet presAssocID="{7472C194-7D81-4D25-9574-07F7FEB5AA80}" presName="vertSpace2" presStyleLbl="node1" presStyleIdx="0" presStyleCnt="3"/>
      <dgm:spPr/>
    </dgm:pt>
    <dgm:pt modelId="{9E5777EA-07F9-4E9B-86B8-C8582B2AD9F2}" type="pres">
      <dgm:prSet presAssocID="{7472C194-7D81-4D25-9574-07F7FEB5AA80}" presName="circle2" presStyleLbl="node1" presStyleIdx="1" presStyleCnt="3"/>
      <dgm:spPr/>
      <dgm:t>
        <a:bodyPr/>
        <a:lstStyle/>
        <a:p>
          <a:endParaRPr lang="ru-RU"/>
        </a:p>
      </dgm:t>
    </dgm:pt>
    <dgm:pt modelId="{AC840C48-E359-41B4-8691-633D5EF58B10}" type="pres">
      <dgm:prSet presAssocID="{7472C194-7D81-4D25-9574-07F7FEB5AA80}" presName="rect2" presStyleLbl="alignAcc1" presStyleIdx="1" presStyleCnt="3"/>
      <dgm:spPr/>
      <dgm:t>
        <a:bodyPr/>
        <a:lstStyle/>
        <a:p>
          <a:endParaRPr lang="ru-RU"/>
        </a:p>
      </dgm:t>
    </dgm:pt>
    <dgm:pt modelId="{7777457E-14CC-4BCF-A887-215DE6B9A550}" type="pres">
      <dgm:prSet presAssocID="{26A04650-CA17-4123-8542-5112032EF6BC}" presName="vertSpace3" presStyleLbl="node1" presStyleIdx="1" presStyleCnt="3"/>
      <dgm:spPr/>
    </dgm:pt>
    <dgm:pt modelId="{E57B093F-D924-44F6-A091-0BE34DA89FA2}" type="pres">
      <dgm:prSet presAssocID="{26A04650-CA17-4123-8542-5112032EF6BC}" presName="circle3" presStyleLbl="node1" presStyleIdx="2" presStyleCnt="3"/>
      <dgm:spPr/>
    </dgm:pt>
    <dgm:pt modelId="{6EA11068-AF6C-4F87-990C-5BCD354487C5}" type="pres">
      <dgm:prSet presAssocID="{26A04650-CA17-4123-8542-5112032EF6BC}" presName="rect3" presStyleLbl="alignAcc1" presStyleIdx="2" presStyleCnt="3"/>
      <dgm:spPr/>
      <dgm:t>
        <a:bodyPr/>
        <a:lstStyle/>
        <a:p>
          <a:endParaRPr lang="ru-RU"/>
        </a:p>
      </dgm:t>
    </dgm:pt>
    <dgm:pt modelId="{E6BC11CA-84D4-4975-81F4-3DF70042B333}" type="pres">
      <dgm:prSet presAssocID="{CD1BBE31-220A-4D62-BF65-67EE1821F151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44A22A-2812-43F4-A50A-9116431B9606}" type="pres">
      <dgm:prSet presAssocID="{7472C194-7D81-4D25-9574-07F7FEB5AA80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A5ECFC-CECF-44F5-9920-A8A07D817E1D}" type="pres">
      <dgm:prSet presAssocID="{26A04650-CA17-4123-8542-5112032EF6BC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1806AC-6727-4350-BC17-141FFB6D186A}" srcId="{2A2D9589-9887-4E63-9B35-D087854F72A7}" destId="{7472C194-7D81-4D25-9574-07F7FEB5AA80}" srcOrd="1" destOrd="0" parTransId="{376A87F0-2D02-430A-B7EE-F7EF62B5B7B4}" sibTransId="{C7BDEC9A-EB7D-46CA-AD81-B0F14762CB5B}"/>
    <dgm:cxn modelId="{036DDE01-A71B-4854-B8DD-3DCA37735F53}" type="presOf" srcId="{CD1BBE31-220A-4D62-BF65-67EE1821F151}" destId="{E6BC11CA-84D4-4975-81F4-3DF70042B333}" srcOrd="1" destOrd="0" presId="urn:microsoft.com/office/officeart/2005/8/layout/target3"/>
    <dgm:cxn modelId="{A11C1E85-92B8-4DD5-ABD5-2D94F1EBAD35}" type="presOf" srcId="{7472C194-7D81-4D25-9574-07F7FEB5AA80}" destId="{AC840C48-E359-41B4-8691-633D5EF58B10}" srcOrd="0" destOrd="0" presId="urn:microsoft.com/office/officeart/2005/8/layout/target3"/>
    <dgm:cxn modelId="{0F980613-21C9-4623-B532-6877F33752BA}" type="presOf" srcId="{CD1BBE31-220A-4D62-BF65-67EE1821F151}" destId="{C35E0B30-FDA2-4E20-8367-9309044DEF61}" srcOrd="0" destOrd="0" presId="urn:microsoft.com/office/officeart/2005/8/layout/target3"/>
    <dgm:cxn modelId="{98F89298-50E3-41BD-828E-EC39FE7F4B65}" type="presOf" srcId="{26A04650-CA17-4123-8542-5112032EF6BC}" destId="{6EA11068-AF6C-4F87-990C-5BCD354487C5}" srcOrd="0" destOrd="0" presId="urn:microsoft.com/office/officeart/2005/8/layout/target3"/>
    <dgm:cxn modelId="{2B230F57-2242-45FB-9CC6-06224CFACBE4}" srcId="{2A2D9589-9887-4E63-9B35-D087854F72A7}" destId="{CD1BBE31-220A-4D62-BF65-67EE1821F151}" srcOrd="0" destOrd="0" parTransId="{CF91601E-8FF1-4C2F-8D72-6D09058E483A}" sibTransId="{15C84B6B-78B4-4569-9D16-6212FD6D8897}"/>
    <dgm:cxn modelId="{5CCE3A0B-07A8-40E5-9EC7-DFBD542409F6}" srcId="{2A2D9589-9887-4E63-9B35-D087854F72A7}" destId="{26A04650-CA17-4123-8542-5112032EF6BC}" srcOrd="2" destOrd="0" parTransId="{FBF51192-8FFB-4BAD-B601-122EFCFCCC7B}" sibTransId="{8ED5E2BB-F46A-453B-B4E4-5C2AB8D71E54}"/>
    <dgm:cxn modelId="{EEB466A8-FEE1-47A6-B68E-9C8A33C0B6AC}" type="presOf" srcId="{26A04650-CA17-4123-8542-5112032EF6BC}" destId="{BFA5ECFC-CECF-44F5-9920-A8A07D817E1D}" srcOrd="1" destOrd="0" presId="urn:microsoft.com/office/officeart/2005/8/layout/target3"/>
    <dgm:cxn modelId="{8AB1B310-5E74-4A39-BF92-492FCBC35A09}" type="presOf" srcId="{2A2D9589-9887-4E63-9B35-D087854F72A7}" destId="{93F260B4-EDE9-4695-8632-1B0242A313DA}" srcOrd="0" destOrd="0" presId="urn:microsoft.com/office/officeart/2005/8/layout/target3"/>
    <dgm:cxn modelId="{CBBC201C-9B5E-4814-BC6E-75218791629E}" type="presOf" srcId="{7472C194-7D81-4D25-9574-07F7FEB5AA80}" destId="{EB44A22A-2812-43F4-A50A-9116431B9606}" srcOrd="1" destOrd="0" presId="urn:microsoft.com/office/officeart/2005/8/layout/target3"/>
    <dgm:cxn modelId="{9B60254B-81FE-428E-BF75-CAF5BF496ACA}" type="presParOf" srcId="{93F260B4-EDE9-4695-8632-1B0242A313DA}" destId="{A1986B98-F646-4339-A1B5-86B3FFC5E730}" srcOrd="0" destOrd="0" presId="urn:microsoft.com/office/officeart/2005/8/layout/target3"/>
    <dgm:cxn modelId="{BA857179-3371-4E2F-8BB8-133338595336}" type="presParOf" srcId="{93F260B4-EDE9-4695-8632-1B0242A313DA}" destId="{00400731-A96C-46F6-8E8A-3D29848E5F30}" srcOrd="1" destOrd="0" presId="urn:microsoft.com/office/officeart/2005/8/layout/target3"/>
    <dgm:cxn modelId="{9F5ABCC6-DEFE-449C-9AF4-2F6AB0EF3FB2}" type="presParOf" srcId="{93F260B4-EDE9-4695-8632-1B0242A313DA}" destId="{C35E0B30-FDA2-4E20-8367-9309044DEF61}" srcOrd="2" destOrd="0" presId="urn:microsoft.com/office/officeart/2005/8/layout/target3"/>
    <dgm:cxn modelId="{51BBD5AE-5F68-413F-8354-25EEBAA1B0A5}" type="presParOf" srcId="{93F260B4-EDE9-4695-8632-1B0242A313DA}" destId="{8D1E22AD-02C0-4879-801B-82017F97B8E4}" srcOrd="3" destOrd="0" presId="urn:microsoft.com/office/officeart/2005/8/layout/target3"/>
    <dgm:cxn modelId="{A6943D5C-954B-478B-AAA1-E6C86140F3FC}" type="presParOf" srcId="{93F260B4-EDE9-4695-8632-1B0242A313DA}" destId="{9E5777EA-07F9-4E9B-86B8-C8582B2AD9F2}" srcOrd="4" destOrd="0" presId="urn:microsoft.com/office/officeart/2005/8/layout/target3"/>
    <dgm:cxn modelId="{9EACD058-F907-4D86-942D-9ED3A2621B59}" type="presParOf" srcId="{93F260B4-EDE9-4695-8632-1B0242A313DA}" destId="{AC840C48-E359-41B4-8691-633D5EF58B10}" srcOrd="5" destOrd="0" presId="urn:microsoft.com/office/officeart/2005/8/layout/target3"/>
    <dgm:cxn modelId="{CFCECD93-FFBF-4665-9470-BB2A05F7180F}" type="presParOf" srcId="{93F260B4-EDE9-4695-8632-1B0242A313DA}" destId="{7777457E-14CC-4BCF-A887-215DE6B9A550}" srcOrd="6" destOrd="0" presId="urn:microsoft.com/office/officeart/2005/8/layout/target3"/>
    <dgm:cxn modelId="{F26E15AB-C4F1-4133-8C31-0DE9402EA06E}" type="presParOf" srcId="{93F260B4-EDE9-4695-8632-1B0242A313DA}" destId="{E57B093F-D924-44F6-A091-0BE34DA89FA2}" srcOrd="7" destOrd="0" presId="urn:microsoft.com/office/officeart/2005/8/layout/target3"/>
    <dgm:cxn modelId="{E63B64E8-976B-4DA5-BB3D-7228B380F804}" type="presParOf" srcId="{93F260B4-EDE9-4695-8632-1B0242A313DA}" destId="{6EA11068-AF6C-4F87-990C-5BCD354487C5}" srcOrd="8" destOrd="0" presId="urn:microsoft.com/office/officeart/2005/8/layout/target3"/>
    <dgm:cxn modelId="{5E24D3B9-24A2-43B8-A79E-C8E841F78C1C}" type="presParOf" srcId="{93F260B4-EDE9-4695-8632-1B0242A313DA}" destId="{E6BC11CA-84D4-4975-81F4-3DF70042B333}" srcOrd="9" destOrd="0" presId="urn:microsoft.com/office/officeart/2005/8/layout/target3"/>
    <dgm:cxn modelId="{38736B1B-C3AA-4379-B213-5C7584AB9181}" type="presParOf" srcId="{93F260B4-EDE9-4695-8632-1B0242A313DA}" destId="{EB44A22A-2812-43F4-A50A-9116431B9606}" srcOrd="10" destOrd="0" presId="urn:microsoft.com/office/officeart/2005/8/layout/target3"/>
    <dgm:cxn modelId="{C2E24D7A-82E6-4014-BF8F-917244A0F05E}" type="presParOf" srcId="{93F260B4-EDE9-4695-8632-1B0242A313DA}" destId="{BFA5ECFC-CECF-44F5-9920-A8A07D817E1D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986B98-F646-4339-A1B5-86B3FFC5E730}">
      <dsp:nvSpPr>
        <dsp:cNvPr id="0" name=""/>
        <dsp:cNvSpPr/>
      </dsp:nvSpPr>
      <dsp:spPr>
        <a:xfrm>
          <a:off x="0" y="0"/>
          <a:ext cx="646331" cy="64633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5E0B30-FDA2-4E20-8367-9309044DEF61}">
      <dsp:nvSpPr>
        <dsp:cNvPr id="0" name=""/>
        <dsp:cNvSpPr/>
      </dsp:nvSpPr>
      <dsp:spPr>
        <a:xfrm>
          <a:off x="323165" y="0"/>
          <a:ext cx="2629162" cy="64633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smtClean="0"/>
            <a:t>Е.Я. Артемьева</a:t>
          </a:r>
          <a:endParaRPr lang="ru-RU" sz="800" kern="1200"/>
        </a:p>
      </dsp:txBody>
      <dsp:txXfrm>
        <a:off x="323165" y="0"/>
        <a:ext cx="2629162" cy="193899"/>
      </dsp:txXfrm>
    </dsp:sp>
    <dsp:sp modelId="{9E5777EA-07F9-4E9B-86B8-C8582B2AD9F2}">
      <dsp:nvSpPr>
        <dsp:cNvPr id="0" name=""/>
        <dsp:cNvSpPr/>
      </dsp:nvSpPr>
      <dsp:spPr>
        <a:xfrm>
          <a:off x="113108" y="193899"/>
          <a:ext cx="420114" cy="42011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840C48-E359-41B4-8691-633D5EF58B10}">
      <dsp:nvSpPr>
        <dsp:cNvPr id="0" name=""/>
        <dsp:cNvSpPr/>
      </dsp:nvSpPr>
      <dsp:spPr>
        <a:xfrm>
          <a:off x="323165" y="193899"/>
          <a:ext cx="2629162" cy="42011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smtClean="0"/>
            <a:t>МБОУ СОШ с.Наскафтым</a:t>
          </a:r>
          <a:endParaRPr lang="ru-RU" sz="800" kern="1200"/>
        </a:p>
      </dsp:txBody>
      <dsp:txXfrm>
        <a:off x="323165" y="193899"/>
        <a:ext cx="2629162" cy="193899"/>
      </dsp:txXfrm>
    </dsp:sp>
    <dsp:sp modelId="{E57B093F-D924-44F6-A091-0BE34DA89FA2}">
      <dsp:nvSpPr>
        <dsp:cNvPr id="0" name=""/>
        <dsp:cNvSpPr/>
      </dsp:nvSpPr>
      <dsp:spPr>
        <a:xfrm>
          <a:off x="226215" y="387798"/>
          <a:ext cx="193899" cy="19389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A11068-AF6C-4F87-990C-5BCD354487C5}">
      <dsp:nvSpPr>
        <dsp:cNvPr id="0" name=""/>
        <dsp:cNvSpPr/>
      </dsp:nvSpPr>
      <dsp:spPr>
        <a:xfrm>
          <a:off x="323165" y="387798"/>
          <a:ext cx="2629162" cy="1938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smtClean="0"/>
            <a:t>2015 г.</a:t>
          </a:r>
          <a:endParaRPr lang="ru-RU" sz="800" kern="1200"/>
        </a:p>
      </dsp:txBody>
      <dsp:txXfrm>
        <a:off x="323165" y="387798"/>
        <a:ext cx="2629162" cy="1938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C6AD0-05F7-485B-A408-2997780DC8D7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C328B-8792-43E1-8FDF-569669CBA5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4511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671B8-F24A-463B-B79D-3F118233F7DF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8C172-D9E1-42A5-857B-01C2351412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9117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504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CE872-AD68-4A0D-A511-279A73B5FA5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29.03.2015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Е.Я Артемьева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231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03E14-D74D-4CE1-8559-447EBA551FB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29.03.2015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Е.Я Артемьева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124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CEBF-3633-4240-AA44-563B563C520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29.03.2015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Е.Я Артемьева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319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23A61-E440-467B-AECF-245A60D57AE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29.03.2015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Е.Я Артемьева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341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00ED-2240-4854-BDB3-71EAC1D3C22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29.03.2015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Е.Я Артемьева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541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BABB-1726-454A-95B4-707D40950FC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29.03.2015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Е.Я Артемьева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843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24F26-B29E-4D02-9B01-642FAF4EC57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29.03.2015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Е.Я Артемьева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044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E07BC-8061-41E9-A962-C131E949C8A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29.03.2015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Е.Я Артемьева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062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F605-4340-4C45-8B8C-F070EF4B192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29.03.2015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Е.Я Артемьева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263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6E9A-C50D-48F8-B941-70358BAEA5C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29.03.2015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Е.Я Артемьева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656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ECA44-26D0-4C5A-B6E4-49B4465394D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29.03.2015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Е.Я Артемьева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553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6EC83-EFAB-4E1B-9169-97B1F685C1A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29.03.2015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Е.Я Артемьева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34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krokodilgena.net/foto/print:page,1,156-strannaya-druzhba.html" TargetMode="External"/><Relationship Id="rId3" Type="http://schemas.openxmlformats.org/officeDocument/2006/relationships/hyperlink" Target="http://gigamir.net/womans/kids/pub160918/" TargetMode="External"/><Relationship Id="rId7" Type="http://schemas.openxmlformats.org/officeDocument/2006/relationships/hyperlink" Target="http://kotomatrix.ru/abyss/5900/" TargetMode="External"/><Relationship Id="rId2" Type="http://schemas.openxmlformats.org/officeDocument/2006/relationships/hyperlink" Target="http://ppt4web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ultiktv.ru/?catId=9&amp;page=47" TargetMode="External"/><Relationship Id="rId5" Type="http://schemas.openxmlformats.org/officeDocument/2006/relationships/hyperlink" Target="http://animo2.ucoz.ru/" TargetMode="External"/><Relationship Id="rId4" Type="http://schemas.openxmlformats.org/officeDocument/2006/relationships/hyperlink" Target="http://smayli.ru/smile/detia-718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8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87824" y="404664"/>
            <a:ext cx="3888432" cy="400110"/>
          </a:xfrm>
          <a:prstGeom prst="rect">
            <a:avLst/>
          </a:prstGeom>
          <a:solidFill>
            <a:schemeClr val="bg2"/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МИР  ЧЕЛОВЕКА</a:t>
            </a: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637531125"/>
              </p:ext>
            </p:extLst>
          </p:nvPr>
        </p:nvGraphicFramePr>
        <p:xfrm>
          <a:off x="6191672" y="6211669"/>
          <a:ext cx="2952328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07904" y="1052736"/>
            <a:ext cx="237626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Занятие №20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907704" y="1916832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u="sng" dirty="0" smtClean="0">
                <a:ln w="18000">
                  <a:solidFill>
                    <a:schemeClr val="accent5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0D7912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КОНФЛИКТЫ</a:t>
            </a:r>
            <a:endParaRPr lang="ru-RU" sz="3600" b="1" u="sng" dirty="0">
              <a:ln w="18000">
                <a:solidFill>
                  <a:schemeClr val="accent5">
                    <a:lumMod val="50000"/>
                  </a:schemeClr>
                </a:solidFill>
                <a:prstDash val="solid"/>
                <a:miter lim="800000"/>
              </a:ln>
              <a:solidFill>
                <a:srgbClr val="0D7912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026" name="Picture 2" descr="Что делать, если ребенок конфликтует в школе (Как помочь ребенку разрешить конфликты со сверстниками)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6668" y="2852936"/>
            <a:ext cx="2857500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988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rgbClr val="A50021"/>
                </a:solidFill>
              </a:rPr>
              <a:t>ИТОГ</a:t>
            </a:r>
            <a:endParaRPr lang="ru-RU" sz="3600" b="1" dirty="0"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  <a:solidFill>
                <a:srgbClr val="A5002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Е.Я Артемьева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2413338"/>
            <a:ext cx="71287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/>
              <a:buChar char="•"/>
            </a:pPr>
            <a:r>
              <a:rPr lang="ru-RU" b="1" dirty="0">
                <a:solidFill>
                  <a:srgbClr val="000000"/>
                </a:solidFill>
                <a:latin typeface="Verdana"/>
              </a:rPr>
              <a:t>при общении могут возникать конфликтные ситуации</a:t>
            </a:r>
            <a:r>
              <a:rPr lang="ru-RU" b="1" dirty="0" smtClean="0">
                <a:solidFill>
                  <a:srgbClr val="000000"/>
                </a:solidFill>
                <a:latin typeface="Verdana"/>
              </a:rPr>
              <a:t>;</a:t>
            </a:r>
          </a:p>
          <a:p>
            <a:endParaRPr lang="ru-RU" b="1" dirty="0">
              <a:solidFill>
                <a:srgbClr val="000000"/>
              </a:solidFill>
              <a:latin typeface="Verdana"/>
            </a:endParaRPr>
          </a:p>
          <a:p>
            <a:pPr>
              <a:buFont typeface="Arial"/>
              <a:buChar char="•"/>
            </a:pPr>
            <a:r>
              <a:rPr lang="ru-RU" b="1" dirty="0">
                <a:solidFill>
                  <a:srgbClr val="000000"/>
                </a:solidFill>
                <a:latin typeface="Verdana"/>
              </a:rPr>
              <a:t>конфликтная ситуация не обязательно означает конфликт</a:t>
            </a:r>
            <a:r>
              <a:rPr lang="ru-RU" b="1" dirty="0" smtClean="0">
                <a:solidFill>
                  <a:srgbClr val="000000"/>
                </a:solidFill>
                <a:latin typeface="Verdana"/>
              </a:rPr>
              <a:t>;</a:t>
            </a:r>
          </a:p>
          <a:p>
            <a:endParaRPr lang="ru-RU" b="1" dirty="0">
              <a:solidFill>
                <a:srgbClr val="000000"/>
              </a:solidFill>
              <a:latin typeface="Verdana"/>
            </a:endParaRPr>
          </a:p>
          <a:p>
            <a:pPr>
              <a:buFont typeface="Arial"/>
              <a:buChar char="•"/>
            </a:pPr>
            <a:r>
              <a:rPr lang="ru-RU" b="1" dirty="0">
                <a:solidFill>
                  <a:srgbClr val="000000"/>
                </a:solidFill>
                <a:latin typeface="Verdana"/>
              </a:rPr>
              <a:t>возможны различные способы поведения в конфликтной ситуации.</a:t>
            </a:r>
            <a:endParaRPr lang="ru-RU" b="1" i="0" dirty="0">
              <a:solidFill>
                <a:srgbClr val="000000"/>
              </a:solidFill>
              <a:effectLst/>
              <a:latin typeface="Verdana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7164288" y="6453336"/>
            <a:ext cx="1800200" cy="4046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170" name="Picture 2" descr="http://im2-tub-ru.yandex.net/i?id=3faf550103cb21fac7023d9216eccd9d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742950"/>
            <a:ext cx="21336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DataLife Engine Версия для печати Странная дружб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3357" y="4500289"/>
            <a:ext cx="2561861" cy="1921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798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5776" y="1600200"/>
            <a:ext cx="6131024" cy="4525963"/>
          </a:xfrm>
        </p:spPr>
        <p:txBody>
          <a:bodyPr/>
          <a:lstStyle/>
          <a:p>
            <a:pPr lvl="0"/>
            <a:endParaRPr lang="ru-RU" sz="1400" dirty="0" smtClean="0">
              <a:solidFill>
                <a:srgbClr val="2510C0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>
              <a:buNone/>
            </a:pPr>
            <a:r>
              <a:rPr lang="ru-RU" sz="1400" dirty="0" smtClean="0">
                <a:solidFill>
                  <a:srgbClr val="2510C0"/>
                </a:solidFill>
                <a:latin typeface="Tahoma" pitchFamily="34" charset="0"/>
                <a:cs typeface="Tahoma" pitchFamily="34" charset="0"/>
              </a:rPr>
              <a:t>Шаблон</a:t>
            </a:r>
            <a:r>
              <a:rPr lang="ru-RU" sz="1400" dirty="0">
                <a:solidFill>
                  <a:srgbClr val="2510C0"/>
                </a:solidFill>
                <a:latin typeface="Tahoma" pitchFamily="34" charset="0"/>
                <a:cs typeface="Tahoma" pitchFamily="34" charset="0"/>
              </a:rPr>
              <a:t>: </a:t>
            </a:r>
            <a:r>
              <a:rPr lang="en-US" sz="1400" dirty="0">
                <a:solidFill>
                  <a:prstClr val="black"/>
                </a:solidFill>
                <a:latin typeface="Tahoma" pitchFamily="34" charset="0"/>
                <a:cs typeface="Tahoma" pitchFamily="34" charset="0"/>
                <a:hlinkClick r:id="rId2"/>
              </a:rPr>
              <a:t>http://ppt4web.ru</a:t>
            </a:r>
            <a:endParaRPr lang="ru-RU" sz="14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ru-RU" sz="1600" dirty="0" err="1" smtClean="0">
                <a:solidFill>
                  <a:srgbClr val="2510C0"/>
                </a:solidFill>
              </a:rPr>
              <a:t>Интернетресурсы</a:t>
            </a:r>
            <a:r>
              <a:rPr lang="ru-RU" sz="1600" dirty="0" smtClean="0">
                <a:solidFill>
                  <a:srgbClr val="2510C0"/>
                </a:solidFill>
              </a:rPr>
              <a:t>: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2510C0"/>
                </a:solidFill>
              </a:rPr>
              <a:t>                         </a:t>
            </a:r>
            <a:r>
              <a:rPr lang="en-US" sz="1600" dirty="0" smtClean="0">
                <a:solidFill>
                  <a:srgbClr val="2510C0"/>
                </a:solidFill>
              </a:rPr>
              <a:t>http</a:t>
            </a:r>
            <a:r>
              <a:rPr lang="en-US" sz="1600" dirty="0">
                <a:solidFill>
                  <a:srgbClr val="2510C0"/>
                </a:solidFill>
              </a:rPr>
              <a:t>://www.trizway.com/</a:t>
            </a:r>
            <a:endParaRPr lang="ru-RU" sz="1600" dirty="0" smtClean="0">
              <a:solidFill>
                <a:srgbClr val="2510C0"/>
              </a:solidFill>
            </a:endParaRPr>
          </a:p>
          <a:p>
            <a:pPr marL="0" indent="0" algn="ctr">
              <a:buNone/>
            </a:pPr>
            <a:r>
              <a:rPr lang="ru-RU" sz="1600" dirty="0" smtClean="0">
                <a:solidFill>
                  <a:srgbClr val="007700"/>
                </a:solidFill>
                <a:latin typeface="Arial"/>
                <a:hlinkClick r:id="rId3"/>
              </a:rPr>
              <a:t>   </a:t>
            </a:r>
            <a:r>
              <a:rPr lang="en-US" sz="1600" dirty="0" smtClean="0">
                <a:solidFill>
                  <a:srgbClr val="007700"/>
                </a:solidFill>
                <a:latin typeface="Arial"/>
                <a:hlinkClick r:id="rId3"/>
              </a:rPr>
              <a:t>http</a:t>
            </a:r>
            <a:r>
              <a:rPr lang="en-US" sz="1600" dirty="0">
                <a:solidFill>
                  <a:srgbClr val="007700"/>
                </a:solidFill>
                <a:latin typeface="Arial"/>
                <a:hlinkClick r:id="rId3"/>
              </a:rPr>
              <a:t>://gigamir.net/womans/kids/pub160918</a:t>
            </a:r>
            <a:r>
              <a:rPr lang="en-US" sz="1600" dirty="0" smtClean="0">
                <a:solidFill>
                  <a:srgbClr val="007700"/>
                </a:solidFill>
                <a:latin typeface="Arial"/>
                <a:hlinkClick r:id="rId3"/>
              </a:rPr>
              <a:t>/</a:t>
            </a:r>
            <a:endParaRPr lang="ru-RU" sz="1600" dirty="0" smtClean="0">
              <a:solidFill>
                <a:srgbClr val="007700"/>
              </a:solidFill>
              <a:latin typeface="Arial"/>
            </a:endParaRPr>
          </a:p>
          <a:p>
            <a:pPr marL="0" indent="0">
              <a:buNone/>
            </a:pPr>
            <a:r>
              <a:rPr lang="ru-RU" sz="1600" dirty="0">
                <a:solidFill>
                  <a:srgbClr val="007700"/>
                </a:solidFill>
                <a:latin typeface="Arial"/>
              </a:rPr>
              <a:t> </a:t>
            </a:r>
            <a:r>
              <a:rPr lang="ru-RU" sz="1600" dirty="0" smtClean="0">
                <a:solidFill>
                  <a:srgbClr val="007700"/>
                </a:solidFill>
                <a:latin typeface="Arial"/>
              </a:rPr>
              <a:t>   .              </a:t>
            </a:r>
            <a:r>
              <a:rPr lang="en-US" sz="1600" dirty="0" smtClean="0">
                <a:solidFill>
                  <a:srgbClr val="DD0000"/>
                </a:solidFill>
                <a:latin typeface="Arial"/>
                <a:hlinkClick r:id="rId4"/>
              </a:rPr>
              <a:t>http</a:t>
            </a:r>
            <a:r>
              <a:rPr lang="en-US" sz="1600" dirty="0">
                <a:solidFill>
                  <a:srgbClr val="DD0000"/>
                </a:solidFill>
                <a:latin typeface="Arial"/>
                <a:hlinkClick r:id="rId4"/>
              </a:rPr>
              <a:t>://</a:t>
            </a:r>
            <a:r>
              <a:rPr lang="en-US" sz="1600" dirty="0" smtClean="0">
                <a:solidFill>
                  <a:srgbClr val="DD0000"/>
                </a:solidFill>
                <a:latin typeface="Arial"/>
                <a:hlinkClick r:id="rId4"/>
              </a:rPr>
              <a:t>smayli.ru/smile/detia-718.html</a:t>
            </a:r>
            <a:endParaRPr lang="ru-RU" sz="1600" dirty="0" smtClean="0">
              <a:solidFill>
                <a:srgbClr val="DD0000"/>
              </a:solidFill>
              <a:latin typeface="Arial"/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rgbClr val="DD0000"/>
                </a:solidFill>
                <a:latin typeface="Arial"/>
              </a:rPr>
              <a:t> </a:t>
            </a:r>
            <a:r>
              <a:rPr lang="ru-RU" sz="1600" dirty="0" err="1" smtClean="0">
                <a:solidFill>
                  <a:srgbClr val="2510C0"/>
                </a:solidFill>
                <a:latin typeface="Arial"/>
              </a:rPr>
              <a:t>Анимашки</a:t>
            </a:r>
            <a:r>
              <a:rPr lang="ru-RU" sz="1600" dirty="0" smtClean="0">
                <a:solidFill>
                  <a:srgbClr val="2510C0"/>
                </a:solidFill>
                <a:latin typeface="Arial"/>
              </a:rPr>
              <a:t>:</a:t>
            </a:r>
            <a:r>
              <a:rPr lang="ru-RU" sz="1600" dirty="0" smtClean="0">
                <a:solidFill>
                  <a:srgbClr val="DD0000"/>
                </a:solidFill>
                <a:latin typeface="Arial"/>
              </a:rPr>
              <a:t>   </a:t>
            </a:r>
            <a:r>
              <a:rPr lang="en-US" sz="1600" dirty="0" smtClean="0">
                <a:solidFill>
                  <a:srgbClr val="DD0000"/>
                </a:solidFill>
                <a:latin typeface="Arial"/>
                <a:hlinkClick r:id="rId5"/>
              </a:rPr>
              <a:t>http</a:t>
            </a:r>
            <a:r>
              <a:rPr lang="en-US" sz="1600" dirty="0">
                <a:solidFill>
                  <a:srgbClr val="DD0000"/>
                </a:solidFill>
                <a:latin typeface="Arial"/>
                <a:hlinkClick r:id="rId5"/>
              </a:rPr>
              <a:t>://animo2.ucoz.ru</a:t>
            </a:r>
            <a:r>
              <a:rPr lang="en-US" sz="1600" dirty="0" smtClean="0">
                <a:solidFill>
                  <a:srgbClr val="DD0000"/>
                </a:solidFill>
                <a:latin typeface="Arial"/>
                <a:hlinkClick r:id="rId5"/>
              </a:rPr>
              <a:t>/</a:t>
            </a:r>
            <a:endParaRPr lang="ru-RU" sz="1600" dirty="0" smtClean="0">
              <a:solidFill>
                <a:srgbClr val="DD0000"/>
              </a:solidFill>
              <a:latin typeface="Arial"/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rgbClr val="2510C0"/>
                </a:solidFill>
                <a:latin typeface="Arial"/>
              </a:rPr>
              <a:t>Картинки и фото:  </a:t>
            </a:r>
            <a:r>
              <a:rPr lang="en-US" sz="1600" dirty="0" smtClean="0">
                <a:solidFill>
                  <a:srgbClr val="007700"/>
                </a:solidFill>
                <a:latin typeface="Arial"/>
                <a:hlinkClick r:id="rId6"/>
              </a:rPr>
              <a:t>http</a:t>
            </a:r>
            <a:r>
              <a:rPr lang="en-US" sz="1600" dirty="0">
                <a:solidFill>
                  <a:srgbClr val="007700"/>
                </a:solidFill>
                <a:latin typeface="Arial"/>
                <a:hlinkClick r:id="rId6"/>
              </a:rPr>
              <a:t>://multiktv.ru/?</a:t>
            </a:r>
            <a:r>
              <a:rPr lang="en-US" sz="1600" dirty="0" smtClean="0">
                <a:solidFill>
                  <a:srgbClr val="007700"/>
                </a:solidFill>
                <a:latin typeface="Arial"/>
                <a:hlinkClick r:id="rId6"/>
              </a:rPr>
              <a:t>catId=9&amp;page=47</a:t>
            </a:r>
            <a:endParaRPr lang="ru-RU" sz="1600" dirty="0" smtClean="0">
              <a:solidFill>
                <a:srgbClr val="007700"/>
              </a:solidFill>
              <a:latin typeface="Arial"/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rgbClr val="007700"/>
                </a:solidFill>
                <a:latin typeface="Arial"/>
              </a:rPr>
              <a:t>                             </a:t>
            </a:r>
            <a:r>
              <a:rPr lang="en-US" sz="1600" dirty="0">
                <a:solidFill>
                  <a:srgbClr val="007700"/>
                </a:solidFill>
                <a:latin typeface="Arial"/>
                <a:hlinkClick r:id="rId7"/>
              </a:rPr>
              <a:t>http://kotomatrix.ru/abyss/5900/</a:t>
            </a:r>
            <a:r>
              <a:rPr lang="ru-RU" sz="1600" dirty="0" smtClean="0">
                <a:solidFill>
                  <a:srgbClr val="007700"/>
                </a:solidFill>
                <a:latin typeface="Arial"/>
              </a:rPr>
              <a:t>  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007700"/>
                </a:solidFill>
                <a:latin typeface="Arial"/>
              </a:rPr>
              <a:t>                             </a:t>
            </a:r>
            <a:r>
              <a:rPr lang="en-US" sz="1600" dirty="0">
                <a:solidFill>
                  <a:srgbClr val="007700"/>
                </a:solidFill>
                <a:latin typeface="Arial"/>
                <a:hlinkClick r:id="rId8"/>
              </a:rPr>
              <a:t>http://</a:t>
            </a:r>
            <a:r>
              <a:rPr lang="en-US" sz="1600" dirty="0" smtClean="0">
                <a:solidFill>
                  <a:srgbClr val="007700"/>
                </a:solidFill>
                <a:latin typeface="Arial"/>
                <a:hlinkClick r:id="rId8"/>
              </a:rPr>
              <a:t>krokodilgena.net/foto/print:page,1,156-</a:t>
            </a:r>
            <a:r>
              <a:rPr lang="ru-RU" sz="1600" dirty="0" smtClean="0">
                <a:solidFill>
                  <a:srgbClr val="007700"/>
                </a:solidFill>
                <a:latin typeface="Arial"/>
                <a:hlinkClick r:id="rId8"/>
              </a:rPr>
              <a:t>    </a:t>
            </a:r>
            <a:r>
              <a:rPr lang="en-US" sz="1600" dirty="0" smtClean="0">
                <a:solidFill>
                  <a:srgbClr val="007700"/>
                </a:solidFill>
                <a:latin typeface="Arial"/>
                <a:hlinkClick r:id="rId8"/>
              </a:rPr>
              <a:t>strannaya-druzhba.html</a:t>
            </a:r>
            <a:endParaRPr lang="ru-RU" sz="1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Е.Я Артемьева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7380312" y="6453336"/>
            <a:ext cx="1584176" cy="4046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17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43621" y="215062"/>
            <a:ext cx="42707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cap="all" dirty="0">
                <a:ln w="9000" cmpd="sng"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Verdana"/>
              </a:rPr>
              <a:t>ИГРА «ДРАЗНИЛКИ</a:t>
            </a:r>
            <a:endParaRPr lang="ru-RU" sz="2800" b="1" i="0" cap="all" dirty="0">
              <a:ln w="9000" cmpd="sng">
                <a:solidFill>
                  <a:schemeClr val="accent2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Verdana"/>
            </a:endParaRPr>
          </a:p>
        </p:txBody>
      </p:sp>
      <p:pic>
        <p:nvPicPr>
          <p:cNvPr id="2050" name="Picture 2" descr="Анимашки дети, анимированные картинки детей, разные анимашки Smayli.r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08720"/>
            <a:ext cx="3168352" cy="2866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995936" y="923305"/>
            <a:ext cx="40324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Verdana"/>
              </a:rPr>
              <a:t>Называть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«назначение» данного объекта, используя суффиксы «л», «к». </a:t>
            </a:r>
            <a:endParaRPr lang="ru-RU" dirty="0"/>
          </a:p>
        </p:txBody>
      </p:sp>
      <p:pic>
        <p:nvPicPr>
          <p:cNvPr id="2052" name="Picture 4" descr="Анимашки Собаки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41959"/>
            <a:ext cx="1019175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938587" y="2880184"/>
            <a:ext cx="33051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rgbClr val="000000"/>
                </a:solidFill>
                <a:latin typeface="Verdana"/>
              </a:rPr>
              <a:t>кусалка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догонялка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хвостомвилялка</a:t>
            </a:r>
            <a:endParaRPr lang="ru-RU" dirty="0"/>
          </a:p>
        </p:txBody>
      </p:sp>
      <p:pic>
        <p:nvPicPr>
          <p:cNvPr id="2054" name="Picture 6" descr="http://animo2.ucoz.ru/_ph/9/1/401890696.jpg?142763963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188" y="3645024"/>
            <a:ext cx="1133475" cy="89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4703663" y="376953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Verdana"/>
              </a:rPr>
              <a:t> 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резалка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открывалка,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ломалка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Verdana"/>
              </a:rPr>
              <a:t>уколка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 </a:t>
            </a:r>
            <a:endParaRPr lang="ru-RU" dirty="0"/>
          </a:p>
        </p:txBody>
      </p:sp>
      <p:pic>
        <p:nvPicPr>
          <p:cNvPr id="2056" name="Picture 8" descr="http://forumsmile.ru/u/7/a/d/7ade75a83c8f5858f9b27252bc0a895c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100" y="4540375"/>
            <a:ext cx="657225" cy="1314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forumsmile.ru/u/c/5/c/c5c1e224f6dab779e6b53c1d3b6a20d9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7380" y="4439081"/>
            <a:ext cx="2073573" cy="254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animo2.ucoz.ru/_ph/7/1/92246042.jpg?1427641099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9945" y="4415864"/>
            <a:ext cx="1249906" cy="1682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Е.Я Артемьева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7299945" y="6453336"/>
            <a:ext cx="1664543" cy="4046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293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u="sng" cap="none" dirty="0">
                <a:ln w="1143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erdana"/>
              </a:rPr>
              <a:t>«</a:t>
            </a:r>
            <a:r>
              <a:rPr lang="ru-RU" sz="3600" b="1" u="sng" cap="none" dirty="0">
                <a:ln w="1143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rgbClr val="A500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erdana"/>
              </a:rPr>
              <a:t>ДРАЗНИЛКИ</a:t>
            </a:r>
            <a:r>
              <a:rPr lang="ru-RU" sz="3600" b="1" u="sng" cap="none" dirty="0">
                <a:ln w="1143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erdana"/>
              </a:rPr>
              <a:t>»</a:t>
            </a:r>
            <a:r>
              <a:rPr lang="ru-RU" sz="3600" b="1" cap="none" dirty="0">
                <a:ln w="1143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erdana"/>
              </a:rPr>
              <a:t/>
            </a:r>
            <a:br>
              <a:rPr lang="ru-RU" sz="3600" b="1" cap="none" dirty="0">
                <a:ln w="1143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erdana"/>
              </a:rPr>
            </a:br>
            <a:endParaRPr lang="ru-RU" sz="3600" b="1" cap="none" dirty="0">
              <a:ln w="11430">
                <a:solidFill>
                  <a:schemeClr val="accent2">
                    <a:lumMod val="40000"/>
                    <a:lumOff val="6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340768"/>
            <a:ext cx="4572000" cy="517064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Verdana"/>
              </a:rPr>
              <a:t>Э. </a:t>
            </a:r>
            <a:r>
              <a:rPr lang="ru-RU" dirty="0" smtClean="0"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Verdana"/>
              </a:rPr>
              <a:t>Успенский </a:t>
            </a:r>
            <a:r>
              <a:rPr lang="ru-RU" dirty="0"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Verdana"/>
              </a:rPr>
              <a:t>«Рыжий»:</a:t>
            </a:r>
          </a:p>
          <a:p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Если мальчик конопат, </a:t>
            </a:r>
            <a:br>
              <a:rPr lang="ru-RU" sz="2400" b="1" dirty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</a:b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Разве мальчик виноват, </a:t>
            </a:r>
            <a:br>
              <a:rPr lang="ru-RU" sz="2400" b="1" dirty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</a:b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Что родился рыжим, конопатым? </a:t>
            </a:r>
            <a:br>
              <a:rPr lang="ru-RU" sz="2400" b="1" dirty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</a:b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Но, однако, с малых лет </a:t>
            </a:r>
            <a:br>
              <a:rPr lang="ru-RU" sz="2400" b="1" dirty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</a:b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Пареньку прохода нет, </a:t>
            </a:r>
            <a:br>
              <a:rPr lang="ru-RU" sz="2400" b="1" dirty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</a:b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И кричат ехидные ребята: </a:t>
            </a:r>
            <a:br>
              <a:rPr lang="ru-RU" sz="2400" b="1" dirty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</a:b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—Рыжий! Рыжий! Конопатый! </a:t>
            </a:r>
            <a:br>
              <a:rPr lang="ru-RU" sz="2400" b="1" dirty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</a:b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Убил дедушку лопатой! — </a:t>
            </a:r>
            <a:br>
              <a:rPr lang="ru-RU" sz="2400" b="1" dirty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</a:b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А он дедушку не бил, </a:t>
            </a:r>
            <a:br>
              <a:rPr lang="ru-RU" sz="2400" b="1" dirty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</a:b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А он дедушку любил…</a:t>
            </a:r>
            <a:endParaRPr lang="ru-RU" sz="2400" b="1" i="0" dirty="0">
              <a:solidFill>
                <a:schemeClr val="bg2">
                  <a:lumMod val="10000"/>
                </a:schemeClr>
              </a:solidFill>
              <a:effectLst/>
              <a:latin typeface="Georgia" pitchFamily="18" charset="0"/>
            </a:endParaRPr>
          </a:p>
        </p:txBody>
      </p:sp>
      <p:pic>
        <p:nvPicPr>
          <p:cNvPr id="3074" name="Picture 2" descr="Короткометражные мультфильмы смотреть онлайн Страница 47 - Все мультфильмы на multiktv.r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268760"/>
            <a:ext cx="2981325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Е.Я Артемьева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7380312" y="6453336"/>
            <a:ext cx="1584176" cy="4046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23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9665" y="1315730"/>
            <a:ext cx="489654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Verdana"/>
              </a:rPr>
              <a:t>— Как вы думаете, какие чувства испытывает этот мальчик, когда его дразнят? </a:t>
            </a:r>
            <a:endParaRPr lang="ru-RU" dirty="0" smtClean="0">
              <a:solidFill>
                <a:srgbClr val="000000"/>
              </a:solidFill>
              <a:latin typeface="Verdana"/>
            </a:endParaRP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Verdana"/>
              </a:rPr>
              <a:t>— Помогают ли дразнилки подружиться или помириться? 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Verdana"/>
              </a:rPr>
              <a:t>— Получается, что тот, кто дразнится, хочет поссориться, раздружиться, обидеть другого. Другой действительно обижается, возникает ссора, а порой дело может закончиться дракой… Какими еще могут быть причины драки?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Picture 2" descr="Короткометражные мультфильмы смотреть онлайн Страница 47 - Все мультфильмы на multiktv.r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268760"/>
            <a:ext cx="2981325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286000" y="260648"/>
            <a:ext cx="45720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600" b="1" u="sng" dirty="0">
                <a:ln w="1143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rgbClr val="A500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erdana"/>
              </a:rPr>
              <a:t>«ДРАЗНИЛКИ»</a:t>
            </a:r>
            <a:r>
              <a:rPr lang="ru-RU" sz="3200" b="1" dirty="0">
                <a:ln w="1143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rgbClr val="A500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erdana"/>
              </a:rPr>
              <a:t/>
            </a:r>
            <a:br>
              <a:rPr lang="ru-RU" sz="3200" b="1" dirty="0">
                <a:ln w="1143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rgbClr val="A500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erdana"/>
              </a:rPr>
            </a:br>
            <a:endParaRPr lang="ru-RU" sz="3200" dirty="0">
              <a:ln w="11430">
                <a:solidFill>
                  <a:schemeClr val="accent2">
                    <a:lumMod val="40000"/>
                    <a:lumOff val="60000"/>
                  </a:schemeClr>
                </a:solidFill>
              </a:ln>
              <a:solidFill>
                <a:srgbClr val="A50021"/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Е.Я Артемьева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7308304" y="6453336"/>
            <a:ext cx="1584176" cy="4046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63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437853"/>
            <a:ext cx="504056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rgbClr val="A50021"/>
                </a:solidFill>
                <a:latin typeface="Verdana"/>
              </a:rPr>
              <a:t>В. Лифшиц. ДРАЧУНЫ</a:t>
            </a:r>
          </a:p>
          <a:p>
            <a:r>
              <a:rPr lang="ru-RU" sz="2000" b="1" dirty="0">
                <a:solidFill>
                  <a:srgbClr val="000000"/>
                </a:solidFill>
                <a:latin typeface="Georgia" pitchFamily="18" charset="0"/>
              </a:rPr>
              <a:t>Крошку хлеба </a:t>
            </a:r>
            <a:br>
              <a:rPr lang="ru-RU" sz="2000" b="1" dirty="0">
                <a:solidFill>
                  <a:srgbClr val="000000"/>
                </a:solidFill>
                <a:latin typeface="Georgia" pitchFamily="18" charset="0"/>
              </a:rPr>
            </a:br>
            <a:r>
              <a:rPr lang="ru-RU" sz="2000" b="1" dirty="0">
                <a:solidFill>
                  <a:srgbClr val="000000"/>
                </a:solidFill>
                <a:latin typeface="Georgia" pitchFamily="18" charset="0"/>
              </a:rPr>
              <a:t>Отнимает </a:t>
            </a:r>
            <a:br>
              <a:rPr lang="ru-RU" sz="2000" b="1" dirty="0">
                <a:solidFill>
                  <a:srgbClr val="000000"/>
                </a:solidFill>
                <a:latin typeface="Georgia" pitchFamily="18" charset="0"/>
              </a:rPr>
            </a:br>
            <a:r>
              <a:rPr lang="ru-RU" sz="2000" b="1" dirty="0">
                <a:solidFill>
                  <a:srgbClr val="000000"/>
                </a:solidFill>
                <a:latin typeface="Georgia" pitchFamily="18" charset="0"/>
              </a:rPr>
              <a:t>Воробей у воробья, </a:t>
            </a:r>
            <a:br>
              <a:rPr lang="ru-RU" sz="2000" b="1" dirty="0">
                <a:solidFill>
                  <a:srgbClr val="000000"/>
                </a:solidFill>
                <a:latin typeface="Georgia" pitchFamily="18" charset="0"/>
              </a:rPr>
            </a:br>
            <a:r>
              <a:rPr lang="ru-RU" sz="2000" b="1" dirty="0">
                <a:solidFill>
                  <a:srgbClr val="000000"/>
                </a:solidFill>
                <a:latin typeface="Georgia" pitchFamily="18" charset="0"/>
              </a:rPr>
              <a:t>Распушился, налетает </a:t>
            </a:r>
            <a:br>
              <a:rPr lang="ru-RU" sz="2000" b="1" dirty="0">
                <a:solidFill>
                  <a:srgbClr val="000000"/>
                </a:solidFill>
                <a:latin typeface="Georgia" pitchFamily="18" charset="0"/>
              </a:rPr>
            </a:br>
            <a:r>
              <a:rPr lang="ru-RU" sz="2000" b="1" dirty="0">
                <a:solidFill>
                  <a:srgbClr val="000000"/>
                </a:solidFill>
                <a:latin typeface="Georgia" pitchFamily="18" charset="0"/>
              </a:rPr>
              <a:t>И кричит «Моя! </a:t>
            </a:r>
            <a:r>
              <a:rPr lang="ru-RU" sz="2000" b="1" dirty="0" smtClean="0">
                <a:solidFill>
                  <a:srgbClr val="000000"/>
                </a:solidFill>
                <a:latin typeface="Georgia" pitchFamily="18" charset="0"/>
              </a:rPr>
              <a:t> Моя!».</a:t>
            </a:r>
          </a:p>
          <a:p>
            <a:r>
              <a:rPr lang="ru-RU" sz="2000" b="1" dirty="0" smtClean="0">
                <a:solidFill>
                  <a:srgbClr val="000000"/>
                </a:solidFill>
                <a:latin typeface="Georgia" pitchFamily="18" charset="0"/>
              </a:rPr>
              <a:t>Но</a:t>
            </a:r>
            <a:r>
              <a:rPr lang="ru-RU" sz="2000" b="1" dirty="0">
                <a:solidFill>
                  <a:srgbClr val="000000"/>
                </a:solidFill>
                <a:latin typeface="Georgia" pitchFamily="18" charset="0"/>
              </a:rPr>
              <a:t>, само собою, тот </a:t>
            </a:r>
            <a:br>
              <a:rPr lang="ru-RU" sz="2000" b="1" dirty="0">
                <a:solidFill>
                  <a:srgbClr val="000000"/>
                </a:solidFill>
                <a:latin typeface="Georgia" pitchFamily="18" charset="0"/>
              </a:rPr>
            </a:br>
            <a:r>
              <a:rPr lang="ru-RU" sz="2000" b="1" dirty="0">
                <a:solidFill>
                  <a:srgbClr val="000000"/>
                </a:solidFill>
                <a:latin typeface="Georgia" pitchFamily="18" charset="0"/>
              </a:rPr>
              <a:t>Нипочем не отдает. </a:t>
            </a:r>
            <a:br>
              <a:rPr lang="ru-RU" sz="2000" b="1" dirty="0">
                <a:solidFill>
                  <a:srgbClr val="000000"/>
                </a:solidFill>
                <a:latin typeface="Georgia" pitchFamily="18" charset="0"/>
              </a:rPr>
            </a:br>
            <a:r>
              <a:rPr lang="ru-RU" sz="2000" b="1" dirty="0">
                <a:solidFill>
                  <a:srgbClr val="000000"/>
                </a:solidFill>
                <a:latin typeface="Georgia" pitchFamily="18" charset="0"/>
              </a:rPr>
              <a:t>Ох и драка, </a:t>
            </a:r>
            <a:br>
              <a:rPr lang="ru-RU" sz="2000" b="1" dirty="0">
                <a:solidFill>
                  <a:srgbClr val="000000"/>
                </a:solidFill>
                <a:latin typeface="Georgia" pitchFamily="18" charset="0"/>
              </a:rPr>
            </a:br>
            <a:r>
              <a:rPr lang="ru-RU" sz="2000" b="1" dirty="0">
                <a:solidFill>
                  <a:srgbClr val="000000"/>
                </a:solidFill>
                <a:latin typeface="Georgia" pitchFamily="18" charset="0"/>
              </a:rPr>
              <a:t>Ну и драка, </a:t>
            </a:r>
            <a:br>
              <a:rPr lang="ru-RU" sz="2000" b="1" dirty="0">
                <a:solidFill>
                  <a:srgbClr val="000000"/>
                </a:solidFill>
                <a:latin typeface="Georgia" pitchFamily="18" charset="0"/>
              </a:rPr>
            </a:br>
            <a:r>
              <a:rPr lang="ru-RU" sz="2000" b="1" dirty="0">
                <a:solidFill>
                  <a:srgbClr val="000000"/>
                </a:solidFill>
                <a:latin typeface="Georgia" pitchFamily="18" charset="0"/>
              </a:rPr>
              <a:t>Что за драка у ворот!</a:t>
            </a:r>
          </a:p>
          <a:p>
            <a:r>
              <a:rPr lang="ru-RU" sz="2000" b="1" dirty="0">
                <a:solidFill>
                  <a:srgbClr val="000000"/>
                </a:solidFill>
                <a:latin typeface="Georgia" pitchFamily="18" charset="0"/>
              </a:rPr>
              <a:t>Недостатка в крошках нету, </a:t>
            </a:r>
            <a:br>
              <a:rPr lang="ru-RU" sz="2000" b="1" dirty="0">
                <a:solidFill>
                  <a:srgbClr val="000000"/>
                </a:solidFill>
                <a:latin typeface="Georgia" pitchFamily="18" charset="0"/>
              </a:rPr>
            </a:br>
            <a:r>
              <a:rPr lang="ru-RU" sz="2000" b="1" dirty="0">
                <a:solidFill>
                  <a:srgbClr val="000000"/>
                </a:solidFill>
                <a:latin typeface="Georgia" pitchFamily="18" charset="0"/>
              </a:rPr>
              <a:t>Клюй себе и веселись, </a:t>
            </a:r>
            <a:br>
              <a:rPr lang="ru-RU" sz="2000" b="1" dirty="0">
                <a:solidFill>
                  <a:srgbClr val="000000"/>
                </a:solidFill>
                <a:latin typeface="Georgia" pitchFamily="18" charset="0"/>
              </a:rPr>
            </a:br>
            <a:r>
              <a:rPr lang="ru-RU" sz="2000" b="1" dirty="0">
                <a:solidFill>
                  <a:srgbClr val="000000"/>
                </a:solidFill>
                <a:latin typeface="Georgia" pitchFamily="18" charset="0"/>
              </a:rPr>
              <a:t>Но они вцепились в эту, </a:t>
            </a:r>
            <a:br>
              <a:rPr lang="ru-RU" sz="2000" b="1" dirty="0">
                <a:solidFill>
                  <a:srgbClr val="000000"/>
                </a:solidFill>
                <a:latin typeface="Georgia" pitchFamily="18" charset="0"/>
              </a:rPr>
            </a:br>
            <a:r>
              <a:rPr lang="ru-RU" sz="2000" b="1" dirty="0">
                <a:solidFill>
                  <a:srgbClr val="000000"/>
                </a:solidFill>
                <a:latin typeface="Georgia" pitchFamily="18" charset="0"/>
              </a:rPr>
              <a:t>Из-за этой подрались.</a:t>
            </a:r>
          </a:p>
          <a:p>
            <a:r>
              <a:rPr lang="ru-RU" sz="2000" b="1" dirty="0">
                <a:solidFill>
                  <a:srgbClr val="000000"/>
                </a:solidFill>
                <a:latin typeface="Georgia" pitchFamily="18" charset="0"/>
              </a:rPr>
              <a:t>Не боятся даже кошки, </a:t>
            </a:r>
            <a:br>
              <a:rPr lang="ru-RU" sz="2000" b="1" dirty="0">
                <a:solidFill>
                  <a:srgbClr val="000000"/>
                </a:solidFill>
                <a:latin typeface="Georgia" pitchFamily="18" charset="0"/>
              </a:rPr>
            </a:br>
            <a:r>
              <a:rPr lang="ru-RU" sz="2000" b="1" dirty="0">
                <a:solidFill>
                  <a:srgbClr val="000000"/>
                </a:solidFill>
                <a:latin typeface="Georgia" pitchFamily="18" charset="0"/>
              </a:rPr>
              <a:t>Дракой так увлечены… </a:t>
            </a:r>
            <a:br>
              <a:rPr lang="ru-RU" sz="2000" b="1" dirty="0">
                <a:solidFill>
                  <a:srgbClr val="000000"/>
                </a:solidFill>
                <a:latin typeface="Georgia" pitchFamily="18" charset="0"/>
              </a:rPr>
            </a:br>
            <a:r>
              <a:rPr lang="ru-RU" sz="2000" b="1" dirty="0">
                <a:solidFill>
                  <a:srgbClr val="000000"/>
                </a:solidFill>
                <a:latin typeface="Georgia" pitchFamily="18" charset="0"/>
              </a:rPr>
              <a:t>Нет, причина тут не в крошке, </a:t>
            </a:r>
            <a:br>
              <a:rPr lang="ru-RU" sz="2000" b="1" dirty="0">
                <a:solidFill>
                  <a:srgbClr val="000000"/>
                </a:solidFill>
                <a:latin typeface="Georgia" pitchFamily="18" charset="0"/>
              </a:rPr>
            </a:br>
            <a:r>
              <a:rPr lang="ru-RU" sz="2000" b="1" dirty="0">
                <a:solidFill>
                  <a:srgbClr val="000000"/>
                </a:solidFill>
                <a:latin typeface="Georgia" pitchFamily="18" charset="0"/>
              </a:rPr>
              <a:t>Просто это драчуны.</a:t>
            </a:r>
            <a:endParaRPr lang="ru-RU" sz="2000" b="1" i="0" dirty="0">
              <a:solidFill>
                <a:srgbClr val="000000"/>
              </a:solidFill>
              <a:effectLst/>
              <a:latin typeface="Georgia" pitchFamily="18" charset="0"/>
            </a:endParaRPr>
          </a:p>
        </p:txBody>
      </p:sp>
      <p:pic>
        <p:nvPicPr>
          <p:cNvPr id="4102" name="Picture 6" descr="Котоматрица: Остально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664315"/>
            <a:ext cx="4612612" cy="3456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Е.Я Артемьева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7380312" y="6347163"/>
            <a:ext cx="1512168" cy="5108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6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86800" cy="8382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u="sng" cap="none" dirty="0">
                <a:ln w="1143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rgbClr val="A500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erdana"/>
              </a:rPr>
              <a:t>ТЕСТ </a:t>
            </a:r>
            <a:r>
              <a:rPr lang="ru-RU" sz="2400" b="1" u="sng" cap="none" dirty="0" smtClean="0">
                <a:ln w="1143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rgbClr val="A500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erdana"/>
              </a:rPr>
              <a:t/>
            </a:r>
            <a:br>
              <a:rPr lang="ru-RU" sz="2400" b="1" u="sng" cap="none" dirty="0" smtClean="0">
                <a:ln w="1143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rgbClr val="A500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erdana"/>
              </a:rPr>
            </a:br>
            <a:r>
              <a:rPr lang="ru-RU" sz="2400" b="1" u="sng" cap="none" dirty="0" smtClean="0">
                <a:ln w="1143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rgbClr val="A500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erdana"/>
              </a:rPr>
              <a:t>«</a:t>
            </a:r>
            <a:r>
              <a:rPr lang="ru-RU" sz="2400" b="1" u="sng" cap="none" dirty="0">
                <a:ln w="1143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rgbClr val="A500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erdana"/>
              </a:rPr>
              <a:t>КОНФЛИКТНЫЙ ЛИ ВЫ ЧЕЛОВЕК</a:t>
            </a:r>
            <a:r>
              <a:rPr lang="ru-RU" sz="2400" b="1" u="sng" cap="none" dirty="0" smtClean="0">
                <a:ln w="1143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rgbClr val="A500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erdana"/>
              </a:rPr>
              <a:t>?»</a:t>
            </a:r>
            <a:r>
              <a:rPr lang="ru-RU" sz="2400" b="1" cap="none" dirty="0">
                <a:ln w="1143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rgbClr val="A500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erdana"/>
              </a:rPr>
              <a:t/>
            </a:r>
            <a:br>
              <a:rPr lang="ru-RU" sz="2400" b="1" cap="none" dirty="0">
                <a:ln w="1143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rgbClr val="A500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erdana"/>
              </a:rPr>
            </a:br>
            <a:endParaRPr lang="ru-RU" sz="2400" b="1" cap="none" dirty="0">
              <a:ln w="11430">
                <a:solidFill>
                  <a:schemeClr val="accent2">
                    <a:lumMod val="40000"/>
                    <a:lumOff val="60000"/>
                  </a:schemeClr>
                </a:solidFill>
              </a:ln>
              <a:solidFill>
                <a:srgbClr val="A5002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166843"/>
            <a:ext cx="80648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buFont typeface="+mj-lt"/>
              <a:buAutoNum type="arabicPeriod"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</a:rPr>
              <a:t>Когда кто-то спорит, я обычно тоже вмешиваюсь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</a:rPr>
              <a:t>.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Verdana"/>
            </a:endParaRPr>
          </a:p>
          <a:p>
            <a:pPr>
              <a:lnSpc>
                <a:spcPct val="200000"/>
              </a:lnSpc>
              <a:buFont typeface="+mj-lt"/>
              <a:buAutoNum type="arabicPeriod"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</a:rPr>
              <a:t>Я часто критикую других.</a:t>
            </a:r>
          </a:p>
          <a:p>
            <a:pPr>
              <a:lnSpc>
                <a:spcPct val="200000"/>
              </a:lnSpc>
              <a:buFont typeface="+mj-lt"/>
              <a:buAutoNum type="arabicPeriod"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</a:rPr>
              <a:t>Я не люблю уступать.</a:t>
            </a:r>
          </a:p>
          <a:p>
            <a:pPr>
              <a:lnSpc>
                <a:spcPct val="200000"/>
              </a:lnSpc>
              <a:buFont typeface="+mj-lt"/>
              <a:buAutoNum type="arabicPeriod"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</a:rPr>
              <a:t>Если кто-то проходит без очереди, я делаю ему замечание.</a:t>
            </a:r>
          </a:p>
          <a:p>
            <a:pPr>
              <a:lnSpc>
                <a:spcPct val="200000"/>
              </a:lnSpc>
              <a:buFont typeface="+mj-lt"/>
              <a:buAutoNum type="arabicPeriod"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</a:rPr>
              <a:t>Если подают еду, которую я не люблю, я возмущаюсь.</a:t>
            </a:r>
          </a:p>
          <a:p>
            <a:pPr>
              <a:lnSpc>
                <a:spcPct val="200000"/>
              </a:lnSpc>
              <a:buFont typeface="+mj-lt"/>
              <a:buAutoNum type="arabicPeriod"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</a:rPr>
              <a:t>Если меня толкнули, я всегда даю сдачи.</a:t>
            </a:r>
          </a:p>
          <a:p>
            <a:pPr>
              <a:lnSpc>
                <a:spcPct val="200000"/>
              </a:lnSpc>
              <a:buFont typeface="+mj-lt"/>
              <a:buAutoNum type="arabicPeriod"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</a:rPr>
              <a:t>Если моя команда выиграла, я могу высмеивать противника.</a:t>
            </a:r>
          </a:p>
          <a:p>
            <a:pPr>
              <a:lnSpc>
                <a:spcPct val="200000"/>
              </a:lnSpc>
              <a:buFont typeface="+mj-lt"/>
              <a:buAutoNum type="arabicPeriod"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</a:rPr>
              <a:t>Меня трудно назвать послушным.</a:t>
            </a:r>
          </a:p>
          <a:p>
            <a:pPr>
              <a:lnSpc>
                <a:spcPct val="200000"/>
              </a:lnSpc>
              <a:buFont typeface="+mj-lt"/>
              <a:buAutoNum type="arabicPeriod"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</a:rPr>
              <a:t>Когда берут мои вещи без спроса, я могу сильно разозлиться.</a:t>
            </a:r>
          </a:p>
          <a:p>
            <a:pPr>
              <a:lnSpc>
                <a:spcPct val="200000"/>
              </a:lnSpc>
              <a:buFont typeface="+mj-lt"/>
              <a:buAutoNum type="arabicPeriod"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</a:rPr>
              <a:t>Меня легко обидеть.</a:t>
            </a:r>
            <a:endParaRPr lang="ru-RU" sz="1600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Verdana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Е.Я Артемьева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7308304" y="6453336"/>
            <a:ext cx="1656184" cy="4046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419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859340"/>
            <a:ext cx="7776864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</a:rPr>
              <a:t>-   </a:t>
            </a:r>
            <a:r>
              <a:rPr lang="ru-RU" b="1" dirty="0" smtClean="0"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</a:rPr>
              <a:t>0-2 </a:t>
            </a:r>
            <a:r>
              <a:rPr lang="ru-RU" b="1" dirty="0"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</a:rPr>
              <a:t>— у вас миролюбивый характер; </a:t>
            </a:r>
            <a:br>
              <a:rPr lang="ru-RU" b="1" dirty="0"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</a:rPr>
            </a:br>
            <a:r>
              <a:rPr lang="ru-RU" b="1" dirty="0" smtClean="0"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</a:rPr>
              <a:t>-   3-5 </a:t>
            </a:r>
            <a:r>
              <a:rPr lang="ru-RU" b="1" dirty="0"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</a:rPr>
              <a:t>— обычно вы стараетесь избегать конфликтов; </a:t>
            </a:r>
            <a:br>
              <a:rPr lang="ru-RU" b="1" dirty="0"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</a:rPr>
            </a:br>
            <a:r>
              <a:rPr lang="ru-RU" b="1" dirty="0" smtClean="0"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</a:rPr>
              <a:t>-   6-8 </a:t>
            </a:r>
            <a:r>
              <a:rPr lang="ru-RU" b="1" dirty="0"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</a:rPr>
              <a:t>— у вас часто бывают проблемы с общением; </a:t>
            </a:r>
            <a:br>
              <a:rPr lang="ru-RU" b="1" dirty="0"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</a:rPr>
            </a:br>
            <a:r>
              <a:rPr lang="ru-RU" b="1" dirty="0" smtClean="0"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</a:rPr>
              <a:t>-   9-10 </a:t>
            </a:r>
            <a:r>
              <a:rPr lang="ru-RU" b="1" dirty="0"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</a:rPr>
              <a:t>— у вас взрывоопасный характер, вы сами создаете конфликты.</a:t>
            </a:r>
            <a:endParaRPr lang="ru-RU" b="1" i="0" dirty="0"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Verdana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319" y="260647"/>
            <a:ext cx="640080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286000" y="122426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b="1" dirty="0"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chemeClr val="accent3"/>
                </a:solidFill>
                <a:latin typeface="Verdana"/>
              </a:rPr>
              <a:t>Подсчитать количество положительных ответов.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Е.Я Артемьева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7308304" y="6381328"/>
            <a:ext cx="1728192" cy="4766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617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3767" y="73011"/>
            <a:ext cx="6512511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cap="none" dirty="0" smtClean="0">
                <a:ln w="1143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rgbClr val="A500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ФИЗМИНУТКА</a:t>
            </a:r>
            <a:endParaRPr lang="ru-RU" b="1" cap="none" dirty="0">
              <a:ln w="11430">
                <a:solidFill>
                  <a:schemeClr val="accent2">
                    <a:lumMod val="40000"/>
                    <a:lumOff val="60000"/>
                  </a:schemeClr>
                </a:solidFill>
              </a:ln>
              <a:solidFill>
                <a:srgbClr val="A5002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8435" name="Picture 8" descr="18f49a9f5ec8a70e5eb777af9c97d329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716783"/>
            <a:ext cx="1317104" cy="1783578"/>
          </a:xfrm>
        </p:spPr>
      </p:pic>
      <p:pic>
        <p:nvPicPr>
          <p:cNvPr id="18436" name="Picture 10" descr="e0e57f04475c20a1d1d7310e981a987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92156" y="3140968"/>
            <a:ext cx="2160587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7" descr="d30d9eba7f48267ef56e56db584ef4e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341438"/>
            <a:ext cx="122237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5" descr="ac08181db0a914b00fccba5f2f424a14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188" y="4077072"/>
            <a:ext cx="1943100" cy="228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2" descr="F:\картинки1\9f092de9e035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71513"/>
            <a:ext cx="8748464" cy="208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7" descr="d30d9eba7f48267ef56e56db584ef4e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770188" y="1254125"/>
            <a:ext cx="12969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Е.Я Артемьева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20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81285" y="548680"/>
            <a:ext cx="3581430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u="sng" dirty="0">
                <a:ln w="11430"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olidFill>
                  <a:srgbClr val="A500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erdana"/>
              </a:rPr>
              <a:t>ОБСУЖДЕНИЕ СИТУАЦИЙ</a:t>
            </a:r>
            <a:endParaRPr lang="ru-RU" b="1" i="0" dirty="0">
              <a:ln w="11430">
                <a:solidFill>
                  <a:schemeClr val="accent2">
                    <a:lumMod val="40000"/>
                    <a:lumOff val="60000"/>
                  </a:schemeClr>
                </a:solidFill>
              </a:ln>
              <a:solidFill>
                <a:srgbClr val="A5002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Verdana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91745"/>
            <a:ext cx="846094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b="1" dirty="0">
              <a:solidFill>
                <a:schemeClr val="accent2">
                  <a:lumMod val="75000"/>
                </a:schemeClr>
              </a:solidFill>
              <a:latin typeface="Verdana"/>
            </a:endParaRPr>
          </a:p>
          <a:p>
            <a:pPr>
              <a:buFont typeface="Arial"/>
              <a:buChar char="•"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</a:rPr>
              <a:t>вы пересказываете фильм, кто-то из детей начинает вас поправлять, делать замечания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</a:rPr>
              <a:t>;</a:t>
            </a:r>
          </a:p>
          <a:p>
            <a:pPr>
              <a:buFont typeface="Arial"/>
              <a:buChar char="•"/>
            </a:pPr>
            <a:endParaRPr lang="ru-RU" sz="1600" b="1" dirty="0">
              <a:solidFill>
                <a:schemeClr val="accent2">
                  <a:lumMod val="75000"/>
                </a:schemeClr>
              </a:solidFill>
              <a:latin typeface="Verdana"/>
            </a:endParaRPr>
          </a:p>
          <a:p>
            <a:pPr>
              <a:buFont typeface="Arial"/>
              <a:buChar char="•"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</a:rPr>
              <a:t>вы узнали, что друг праздновал день рождения, а вас не пригласил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</a:rPr>
              <a:t>;</a:t>
            </a:r>
          </a:p>
          <a:p>
            <a:pPr>
              <a:buFont typeface="Arial"/>
              <a:buChar char="•"/>
            </a:pP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Verdana"/>
            </a:endParaRPr>
          </a:p>
          <a:p>
            <a:pPr>
              <a:buFont typeface="Arial"/>
              <a:buChar char="•"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</a:rPr>
              <a:t>вы узнали, что подружка говорит о вас нехорошее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</a:rPr>
              <a:t>;</a:t>
            </a:r>
          </a:p>
          <a:p>
            <a:pPr>
              <a:buFont typeface="Arial"/>
              <a:buChar char="•"/>
            </a:pP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Verdana"/>
            </a:endParaRPr>
          </a:p>
          <a:p>
            <a:pPr>
              <a:buFont typeface="Arial"/>
              <a:buChar char="•"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</a:rPr>
              <a:t>младший брат порвал книжку, которую вы взяли в библиотеке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</a:rPr>
              <a:t>;</a:t>
            </a:r>
          </a:p>
          <a:p>
            <a:pPr>
              <a:buFont typeface="Arial"/>
              <a:buChar char="•"/>
            </a:pP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Verdana"/>
            </a:endParaRPr>
          </a:p>
          <a:p>
            <a:pPr>
              <a:buFont typeface="Arial"/>
              <a:buChar char="•"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</a:rPr>
              <a:t>вы сидите в кинотеатре, а перед вами подросток в шапке заслоняет экран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</a:rPr>
              <a:t>;</a:t>
            </a:r>
          </a:p>
          <a:p>
            <a:pPr>
              <a:buFont typeface="Arial"/>
              <a:buChar char="•"/>
            </a:pP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Verdana"/>
            </a:endParaRPr>
          </a:p>
          <a:p>
            <a:pPr>
              <a:buFont typeface="Arial"/>
              <a:buChar char="•"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</a:rPr>
              <a:t>вам пообещали принести нужную вещь и забыли это сделать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</a:rPr>
              <a:t>;</a:t>
            </a:r>
          </a:p>
          <a:p>
            <a:pPr>
              <a:buFont typeface="Arial"/>
              <a:buChar char="•"/>
            </a:pP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Verdana"/>
            </a:endParaRPr>
          </a:p>
          <a:p>
            <a:pPr>
              <a:buFont typeface="Arial"/>
              <a:buChar char="•"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</a:rPr>
              <a:t>вы сделали красивую поделку, а на нее нечаянно наступили и сломали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</a:rPr>
              <a:t>;</a:t>
            </a:r>
          </a:p>
          <a:p>
            <a:pPr>
              <a:buFont typeface="Arial"/>
              <a:buChar char="•"/>
            </a:pP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Verdana"/>
            </a:endParaRPr>
          </a:p>
          <a:p>
            <a:pPr>
              <a:buFont typeface="Arial"/>
              <a:buChar char="•"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</a:rPr>
              <a:t>вы выходите во двор, а вас не принимают 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</a:rPr>
              <a:t>играть.</a:t>
            </a:r>
            <a:endParaRPr lang="ru-RU" sz="1600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Verdana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918012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/>
              <a:buChar char="•"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</a:rPr>
              <a:t>вы идете по двору, проезжающий по луже велосипедист обрызгал вас водой;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529145"/>
            <a:ext cx="84609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/>
              <a:buChar char="•"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</a:rPr>
              <a:t>вы пересказываете фильм, кто-то из детей начинает вас поправлять, делать замечания;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Е.Я Артемьева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7308304" y="6453336"/>
            <a:ext cx="1584176" cy="4046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46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</TotalTime>
  <Words>390</Words>
  <Application>Microsoft Office PowerPoint</Application>
  <PresentationFormat>Экран (4:3)</PresentationFormat>
  <Paragraphs>82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«ДРАЗНИЛКИ» </vt:lpstr>
      <vt:lpstr>Презентация PowerPoint</vt:lpstr>
      <vt:lpstr>Презентация PowerPoint</vt:lpstr>
      <vt:lpstr>ТЕСТ  «КОНФЛИКТНЫЙ ЛИ ВЫ ЧЕЛОВЕК?» </vt:lpstr>
      <vt:lpstr>Презентация PowerPoint</vt:lpstr>
      <vt:lpstr>ФИЗМИНУТКА</vt:lpstr>
      <vt:lpstr>Презентация PowerPoint</vt:lpstr>
      <vt:lpstr>ИТОГ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19</cp:revision>
  <dcterms:modified xsi:type="dcterms:W3CDTF">2015-03-29T17:24:12Z</dcterms:modified>
</cp:coreProperties>
</file>