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D398B-FA21-4A8B-ADA4-00A506798F50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5C475-E639-4D0D-9B11-32A145A795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5C475-E639-4D0D-9B11-32A145A795CB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76F7-6E4B-4279-A864-CB33D8765A0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E4F7-DC57-419B-A938-120BD3BBB2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76F7-6E4B-4279-A864-CB33D8765A0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E4F7-DC57-419B-A938-120BD3BBB2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76F7-6E4B-4279-A864-CB33D8765A0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E4F7-DC57-419B-A938-120BD3BBB2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76F7-6E4B-4279-A864-CB33D8765A0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E4F7-DC57-419B-A938-120BD3BBB2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76F7-6E4B-4279-A864-CB33D8765A0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E4F7-DC57-419B-A938-120BD3BBB2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76F7-6E4B-4279-A864-CB33D8765A0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E4F7-DC57-419B-A938-120BD3BBB2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76F7-6E4B-4279-A864-CB33D8765A0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E4F7-DC57-419B-A938-120BD3BBB2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76F7-6E4B-4279-A864-CB33D8765A0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ADE4F7-DC57-419B-A938-120BD3BBB2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76F7-6E4B-4279-A864-CB33D8765A0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E4F7-DC57-419B-A938-120BD3BBB2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76F7-6E4B-4279-A864-CB33D8765A0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4ADE4F7-DC57-419B-A938-120BD3BBB2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E8A76F7-6E4B-4279-A864-CB33D8765A0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E4F7-DC57-419B-A938-120BD3BBB2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E8A76F7-6E4B-4279-A864-CB33D8765A0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ADE4F7-DC57-419B-A938-120BD3BBB21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10596" name="Picture 4" descr="A0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8913"/>
            <a:ext cx="8424862" cy="6335712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1619250" y="2492375"/>
            <a:ext cx="58324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</a:t>
            </a:r>
            <a:br>
              <a:rPr lang="ru-RU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«Вглядываясь в мир природы…»</a:t>
            </a: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1357313" y="357188"/>
            <a:ext cx="3000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</a:rPr>
              <a:t>Приложение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Сроки проведения проекта: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Данная работа над проектом рассчитана на три четверти учебного процесса.</a:t>
            </a:r>
          </a:p>
        </p:txBody>
      </p:sp>
      <p:pic>
        <p:nvPicPr>
          <p:cNvPr id="36868" name="Picture 4" descr="A0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2924175"/>
            <a:ext cx="5143500" cy="3384550"/>
          </a:xfrm>
          <a:prstGeom prst="rect">
            <a:avLst/>
          </a:prstGeom>
          <a:noFill/>
          <a:ln w="76200">
            <a:pattFill prst="pct75">
              <a:fgClr>
                <a:schemeClr val="tx2"/>
              </a:fgClr>
              <a:bgClr>
                <a:srgbClr val="FFFFFF"/>
              </a:bgClr>
            </a:patt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Выводы и ожидаемые результаты: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По окончании работы над проектом учащиеся должны знать: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Роль и предназначение изо для человека;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Специфические особенности языка изо: стили, жанры, художественные направления и отдельные материалы;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Разновидности пейзажного жанра: стили, направления, яркие представители пейзажного жанра;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Эстетически воспринимать действительность и самостоятельно создавать художественный образ;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Анализировать и давать собственную оценку произведениям изо и другим явлениям культурной жизни общества;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Умело использовать компьютер, интернет, материалы на печатной основе.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Используемая литература: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smtClean="0"/>
              <a:t>Коротеева Е.И. Искусство и ты/ Под ред. Б.М. Неменского. Изд.-М: Просвещение 2001г.</a:t>
            </a:r>
          </a:p>
          <a:p>
            <a:pPr eaLnBrk="1" hangingPunct="1">
              <a:defRPr/>
            </a:pPr>
            <a:r>
              <a:rPr lang="ru-RU" sz="1800" smtClean="0"/>
              <a:t>Александрова Л.Г., Капустина Н.В. «ИЗО и художественный труд» -изд. «Учитель» 2004 г.</a:t>
            </a:r>
          </a:p>
          <a:p>
            <a:pPr eaLnBrk="1" hangingPunct="1">
              <a:defRPr/>
            </a:pPr>
            <a:r>
              <a:rPr lang="ru-RU" sz="1800" smtClean="0"/>
              <a:t>«Искусство в школе» 2003,3</a:t>
            </a:r>
          </a:p>
          <a:p>
            <a:pPr eaLnBrk="1" hangingPunct="1">
              <a:defRPr/>
            </a:pPr>
            <a:r>
              <a:rPr lang="ru-RU" sz="1800" smtClean="0"/>
              <a:t>«Искусство в школе» 2001,3</a:t>
            </a:r>
          </a:p>
          <a:p>
            <a:pPr eaLnBrk="1" hangingPunct="1">
              <a:defRPr/>
            </a:pPr>
            <a:endParaRPr lang="ru-RU" sz="1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Содержание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smtClean="0"/>
              <a:t>Тема</a:t>
            </a:r>
          </a:p>
          <a:p>
            <a:pPr eaLnBrk="1" hangingPunct="1">
              <a:defRPr/>
            </a:pPr>
            <a:r>
              <a:rPr lang="ru-RU" sz="2000" smtClean="0"/>
              <a:t>Содержание</a:t>
            </a:r>
          </a:p>
          <a:p>
            <a:pPr eaLnBrk="1" hangingPunct="1">
              <a:defRPr/>
            </a:pPr>
            <a:r>
              <a:rPr lang="ru-RU" sz="2000" smtClean="0"/>
              <a:t>Цель</a:t>
            </a:r>
          </a:p>
          <a:p>
            <a:pPr eaLnBrk="1" hangingPunct="1">
              <a:defRPr/>
            </a:pPr>
            <a:r>
              <a:rPr lang="ru-RU" sz="2000" smtClean="0"/>
              <a:t>Методические задачи</a:t>
            </a:r>
          </a:p>
          <a:p>
            <a:pPr eaLnBrk="1" hangingPunct="1">
              <a:defRPr/>
            </a:pPr>
            <a:r>
              <a:rPr lang="ru-RU" sz="2000" smtClean="0"/>
              <a:t>Основополагающие и проблемные вопросы</a:t>
            </a:r>
          </a:p>
          <a:p>
            <a:pPr eaLnBrk="1" hangingPunct="1">
              <a:defRPr/>
            </a:pPr>
            <a:r>
              <a:rPr lang="ru-RU" sz="2000" smtClean="0"/>
              <a:t>Концепция</a:t>
            </a:r>
          </a:p>
          <a:p>
            <a:pPr eaLnBrk="1" hangingPunct="1">
              <a:defRPr/>
            </a:pPr>
            <a:r>
              <a:rPr lang="ru-RU" sz="2000" smtClean="0"/>
              <a:t>Обоснование проблемы</a:t>
            </a:r>
          </a:p>
          <a:p>
            <a:pPr eaLnBrk="1" hangingPunct="1">
              <a:defRPr/>
            </a:pPr>
            <a:r>
              <a:rPr lang="ru-RU" sz="2000" smtClean="0"/>
              <a:t>Основные принципы и методы работы с детьми</a:t>
            </a:r>
          </a:p>
          <a:p>
            <a:pPr eaLnBrk="1" hangingPunct="1">
              <a:defRPr/>
            </a:pPr>
            <a:r>
              <a:rPr lang="ru-RU" sz="2000" smtClean="0"/>
              <a:t>Этапы работы</a:t>
            </a:r>
          </a:p>
          <a:p>
            <a:pPr eaLnBrk="1" hangingPunct="1">
              <a:defRPr/>
            </a:pPr>
            <a:r>
              <a:rPr lang="ru-RU" sz="2000" smtClean="0"/>
              <a:t>Сроки проведения</a:t>
            </a:r>
          </a:p>
          <a:p>
            <a:pPr eaLnBrk="1" hangingPunct="1">
              <a:defRPr/>
            </a:pPr>
            <a:r>
              <a:rPr lang="ru-RU" sz="2000" smtClean="0"/>
              <a:t>Выводы и ожидаемые результаты</a:t>
            </a:r>
          </a:p>
          <a:p>
            <a:pPr eaLnBrk="1" hangingPunct="1">
              <a:defRPr/>
            </a:pPr>
            <a:endParaRPr lang="ru-RU" sz="2000" smtClean="0"/>
          </a:p>
          <a:p>
            <a:pPr eaLnBrk="1" hangingPunct="1"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Цель: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Освоение учащимися пейзажного жанра;</a:t>
            </a:r>
          </a:p>
          <a:p>
            <a:pPr eaLnBrk="1" hangingPunct="1">
              <a:defRPr/>
            </a:pPr>
            <a:r>
              <a:rPr lang="ru-RU" sz="2400" smtClean="0"/>
              <a:t>Раскрытие значения природы как в жизни, так и пейзажном творчестве художников</a:t>
            </a:r>
          </a:p>
        </p:txBody>
      </p:sp>
      <p:pic>
        <p:nvPicPr>
          <p:cNvPr id="29700" name="Picture 4" descr="A0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3141663"/>
            <a:ext cx="4319588" cy="302418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Задачи: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Познакомить учащихся с изображением природы художников реалистов;</a:t>
            </a:r>
          </a:p>
          <a:p>
            <a:pPr eaLnBrk="1" hangingPunct="1">
              <a:defRPr/>
            </a:pPr>
            <a:r>
              <a:rPr lang="ru-RU" sz="2400" smtClean="0"/>
              <a:t>Формирование художественных знаний, умений, навыков;</a:t>
            </a:r>
          </a:p>
          <a:p>
            <a:pPr eaLnBrk="1" hangingPunct="1">
              <a:defRPr/>
            </a:pPr>
            <a:r>
              <a:rPr lang="ru-RU" sz="2400" smtClean="0"/>
              <a:t>Воспитание чувства красоты, бережного отношения к природе;</a:t>
            </a:r>
          </a:p>
          <a:p>
            <a:pPr eaLnBrk="1" hangingPunct="1">
              <a:defRPr/>
            </a:pPr>
            <a:r>
              <a:rPr lang="ru-RU" sz="2400" smtClean="0"/>
              <a:t>Развитие эстетического восприятия, творческих способностей, воспитание художественного вкуса.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931150" cy="7032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Основополагащий  вопрос: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Каким видят мир природы художники?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smtClean="0">
                <a:solidFill>
                  <a:schemeClr val="tx2"/>
                </a:solidFill>
              </a:rPr>
              <a:t>Проблемные вопросы:</a:t>
            </a:r>
          </a:p>
          <a:p>
            <a:pPr eaLnBrk="1" hangingPunct="1">
              <a:defRPr/>
            </a:pPr>
            <a:r>
              <a:rPr lang="ru-RU" sz="2400" smtClean="0"/>
              <a:t>Могут ли произведения художников воспитывать в нас чувство красоты, доброты, патриотизма, бережного отношения к природе?</a:t>
            </a:r>
          </a:p>
          <a:p>
            <a:pPr eaLnBrk="1" hangingPunct="1">
              <a:defRPr/>
            </a:pPr>
            <a:r>
              <a:rPr lang="ru-RU" sz="2400" smtClean="0"/>
              <a:t>Значение изобразительного искусства в нашей жизни;</a:t>
            </a:r>
          </a:p>
          <a:p>
            <a:pPr eaLnBrk="1" hangingPunct="1">
              <a:defRPr/>
            </a:pPr>
            <a:r>
              <a:rPr lang="ru-RU" sz="2400" smtClean="0"/>
              <a:t>Почему русских пейзажистов называли «передвижниками»?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Концепция проекта: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 Изобразительное искусство – особая форма познания мира человеком, которое осуществляется через чувственное конкретно-образное восприятие действительности и последующее изображение.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    </a:t>
            </a:r>
            <a:r>
              <a:rPr lang="ru-RU" sz="2400" i="1" smtClean="0"/>
              <a:t>Данный проект даёт возможность расширить круг наблюдения действительности и вести работу разносторонне и глубоко относительно выбранной темы, развивать творческий подход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47050" cy="7032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Обоснование проблемы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smtClean="0"/>
              <a:t>       Необходимыми условиями формирования современного гармонически развитого человека является богатство его внутренней духовной культуры, интеллектуальная и эмоциональная свобода, эстетический вкус.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smtClean="0"/>
              <a:t>       Культура всё больше внимание уделяет чувствам и в тоже время мы всё меньше и меньше встречаемся с сочувствием и готовностью помочь окружающим. Возникает в результате дефицит эмоционально-ценностного отношения к миру, образное мышление приводит к грубой примитивной жизненной ориентации. Всё это устойчиво проявляет себяв отношении к искусству, к окружающему миру, к учителю, сверстникам и, наконец, собственной личности.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smtClean="0"/>
              <a:t>       Не рекламы и боевики на радио и телевидении должны оказывать воздействие на чувства учащихся, а встречи с прекрасным: картиной, словом, природой, способными заворожить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Основные принципы и методы работы с детьми: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smtClean="0"/>
              <a:t>Единство восприятия;</a:t>
            </a:r>
          </a:p>
          <a:p>
            <a:pPr eaLnBrk="1" hangingPunct="1">
              <a:defRPr/>
            </a:pPr>
            <a:r>
              <a:rPr lang="ru-RU" sz="2000" smtClean="0"/>
              <a:t>Постоянный диалог;</a:t>
            </a:r>
          </a:p>
          <a:p>
            <a:pPr eaLnBrk="1" hangingPunct="1">
              <a:defRPr/>
            </a:pPr>
            <a:r>
              <a:rPr lang="ru-RU" sz="2000" smtClean="0"/>
              <a:t>Принцип наглядности;</a:t>
            </a:r>
          </a:p>
          <a:p>
            <a:pPr eaLnBrk="1" hangingPunct="1">
              <a:defRPr/>
            </a:pPr>
            <a:r>
              <a:rPr lang="ru-RU" sz="2000" smtClean="0"/>
              <a:t>Метод коллективной работы;</a:t>
            </a:r>
          </a:p>
          <a:p>
            <a:pPr eaLnBrk="1" hangingPunct="1">
              <a:defRPr/>
            </a:pPr>
            <a:r>
              <a:rPr lang="ru-RU" sz="2000" smtClean="0"/>
              <a:t>Исследовательская работа;</a:t>
            </a:r>
          </a:p>
          <a:p>
            <a:pPr eaLnBrk="1" hangingPunct="1">
              <a:defRPr/>
            </a:pPr>
            <a:r>
              <a:rPr lang="ru-RU" sz="2000" smtClean="0"/>
              <a:t>Домашние задания на восприятие;</a:t>
            </a:r>
          </a:p>
          <a:p>
            <a:pPr eaLnBrk="1" hangingPunct="1">
              <a:defRPr/>
            </a:pPr>
            <a:r>
              <a:rPr lang="ru-RU" sz="2000" smtClean="0"/>
              <a:t>Многовариантный показ зрительного материала;</a:t>
            </a:r>
          </a:p>
          <a:p>
            <a:pPr eaLnBrk="1" hangingPunct="1">
              <a:defRPr/>
            </a:pPr>
            <a:r>
              <a:rPr lang="ru-RU" sz="2000" smtClean="0"/>
              <a:t>Использование слайдов в процессе приобщения учащихся и к искусству, и природе;</a:t>
            </a:r>
          </a:p>
          <a:p>
            <a:pPr eaLnBrk="1" hangingPunct="1">
              <a:defRPr/>
            </a:pPr>
            <a:r>
              <a:rPr lang="ru-RU" sz="2000" smtClean="0"/>
              <a:t>Работа доступными материалами в соответствии с психическим и физиологическим развитием (возрастом);</a:t>
            </a:r>
          </a:p>
          <a:p>
            <a:pPr eaLnBrk="1" hangingPunct="1">
              <a:defRPr/>
            </a:pPr>
            <a:r>
              <a:rPr lang="ru-RU" sz="2000" smtClean="0"/>
              <a:t>Использование ИКТ</a:t>
            </a:r>
          </a:p>
          <a:p>
            <a:pPr eaLnBrk="1" hangingPunct="1">
              <a:defRPr/>
            </a:pPr>
            <a:endParaRPr lang="ru-RU" sz="2000" smtClean="0"/>
          </a:p>
          <a:p>
            <a:pPr eaLnBrk="1" hangingPunct="1"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Этапы работы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Обсуждение вопросов, связанных с проведением проекта за «круглым столом» 1урок;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Формирование групп для проведения исследований, выдвижение гипотез, решение проблем 2урок;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Выбор творческого названия проекта 3,4урок;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Обсуждение плана работы, источники информации 5,6урок;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Самостоятельная работа учащихся по выполнению заданий 7,8,9,10 уроки;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Семинар «Пейзаж в русской живописи» 11урок;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Проведение бесед, классных часов;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Подготовка школьной презентации по отчёту о проделанной работе 11-14 урок;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Итоговая конференция «В мире прекрасного» 15урок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</TotalTime>
  <Words>607</Words>
  <Application>Microsoft Office PowerPoint</Application>
  <PresentationFormat>Экран (4:3)</PresentationFormat>
  <Paragraphs>72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Слайд 1</vt:lpstr>
      <vt:lpstr>Содержание</vt:lpstr>
      <vt:lpstr>Цель:</vt:lpstr>
      <vt:lpstr>Задачи:</vt:lpstr>
      <vt:lpstr>Основополагащий  вопрос:</vt:lpstr>
      <vt:lpstr>Концепция проекта:</vt:lpstr>
      <vt:lpstr>Обоснование проблемы</vt:lpstr>
      <vt:lpstr>Основные принципы и методы работы с детьми:</vt:lpstr>
      <vt:lpstr>Этапы работы</vt:lpstr>
      <vt:lpstr>Сроки проведения проекта:</vt:lpstr>
      <vt:lpstr>Выводы и ожидаемые результаты:</vt:lpstr>
      <vt:lpstr>Используемая литература: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</cp:revision>
  <dcterms:created xsi:type="dcterms:W3CDTF">2013-10-31T11:07:31Z</dcterms:created>
  <dcterms:modified xsi:type="dcterms:W3CDTF">2013-10-31T11:26:55Z</dcterms:modified>
</cp:coreProperties>
</file>