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6" r:id="rId3"/>
    <p:sldId id="269" r:id="rId4"/>
    <p:sldId id="270" r:id="rId5"/>
    <p:sldId id="271" r:id="rId6"/>
    <p:sldId id="272" r:id="rId7"/>
    <p:sldId id="27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FF39D"/>
                </a:solidFill>
              </a:rPr>
              <a:pPr/>
              <a:t>21.12.2014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FFF39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575F6D"/>
                </a:solidFill>
              </a:rPr>
              <a:pPr/>
              <a:t>21.12.2014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5816" y="764705"/>
            <a:ext cx="751237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страницам 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Красной книги природы</a:t>
            </a: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Ленинградской области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6172200" cy="720080"/>
          </a:xfrm>
        </p:spPr>
        <p:txBody>
          <a:bodyPr>
            <a:normAutofit/>
          </a:bodyPr>
          <a:lstStyle/>
          <a:p>
            <a:r>
              <a:rPr lang="ru-RU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 Млекопитающие</a:t>
            </a:r>
            <a:endParaRPr lang="ru-RU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772816"/>
            <a:ext cx="6172200" cy="7200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dirty="0" smtClean="0">
                <a:ln/>
                <a:solidFill>
                  <a:schemeClr val="accent3"/>
                </a:solidFill>
              </a:rPr>
              <a:t>18 животных этого класса требуют особого внимания!</a:t>
            </a:r>
            <a:endParaRPr lang="ru-RU" sz="2000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508518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rgbClr val="FE8637">
                    <a:lumMod val="75000"/>
                  </a:srgbClr>
                </a:solidFill>
              </a:rPr>
              <a:t>Скрипникова</a:t>
            </a:r>
            <a:r>
              <a:rPr lang="ru-RU" b="1" i="1" dirty="0" smtClean="0">
                <a:solidFill>
                  <a:srgbClr val="FE8637">
                    <a:lumMod val="75000"/>
                  </a:srgbClr>
                </a:solidFill>
              </a:rPr>
              <a:t> Наташа</a:t>
            </a:r>
            <a:br>
              <a:rPr lang="ru-RU" b="1" i="1" dirty="0" smtClean="0">
                <a:solidFill>
                  <a:srgbClr val="FE8637">
                    <a:lumMod val="75000"/>
                  </a:srgbClr>
                </a:solidFill>
              </a:rPr>
            </a:br>
            <a:r>
              <a:rPr lang="ru-RU" b="1" i="1" dirty="0" err="1" smtClean="0">
                <a:solidFill>
                  <a:srgbClr val="FE8637">
                    <a:lumMod val="75000"/>
                  </a:srgbClr>
                </a:solidFill>
              </a:rPr>
              <a:t>Клирикова</a:t>
            </a:r>
            <a:r>
              <a:rPr lang="ru-RU" b="1" i="1" dirty="0" smtClean="0">
                <a:solidFill>
                  <a:srgbClr val="FE8637">
                    <a:lumMod val="75000"/>
                  </a:srgbClr>
                </a:solidFill>
              </a:rPr>
              <a:t> Лида</a:t>
            </a:r>
            <a:br>
              <a:rPr lang="ru-RU" b="1" i="1" dirty="0" smtClean="0">
                <a:solidFill>
                  <a:srgbClr val="FE8637">
                    <a:lumMod val="75000"/>
                  </a:srgbClr>
                </a:solidFill>
              </a:rPr>
            </a:br>
            <a:r>
              <a:rPr lang="ru-RU" b="1" i="1" dirty="0" err="1" smtClean="0">
                <a:solidFill>
                  <a:srgbClr val="FE8637">
                    <a:lumMod val="75000"/>
                  </a:srgbClr>
                </a:solidFill>
              </a:rPr>
              <a:t>Лизнева</a:t>
            </a:r>
            <a:r>
              <a:rPr lang="ru-RU" b="1" i="1" dirty="0" smtClean="0">
                <a:solidFill>
                  <a:srgbClr val="FE8637">
                    <a:lumMod val="75000"/>
                  </a:srgbClr>
                </a:solidFill>
              </a:rPr>
              <a:t> Рита</a:t>
            </a:r>
            <a:br>
              <a:rPr lang="ru-RU" b="1" i="1" dirty="0" smtClean="0">
                <a:solidFill>
                  <a:srgbClr val="FE8637">
                    <a:lumMod val="75000"/>
                  </a:srgbClr>
                </a:solidFill>
              </a:rPr>
            </a:br>
            <a:r>
              <a:rPr lang="ru-RU" b="1" i="1" dirty="0" err="1" smtClean="0">
                <a:solidFill>
                  <a:srgbClr val="FE8637">
                    <a:lumMod val="75000"/>
                  </a:srgbClr>
                </a:solidFill>
              </a:rPr>
              <a:t>Хочунская</a:t>
            </a:r>
            <a:r>
              <a:rPr lang="ru-RU" b="1" i="1" dirty="0" smtClean="0">
                <a:solidFill>
                  <a:srgbClr val="FE8637">
                    <a:lumMod val="75000"/>
                  </a:srgbClr>
                </a:solidFill>
              </a:rPr>
              <a:t> Лена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55776" y="0"/>
            <a:ext cx="3677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Кольчатая нерпа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n w="12700">
                <a:solidFill>
                  <a:srgbClr val="575F6D">
                    <a:satMod val="155000"/>
                  </a:srgbClr>
                </a:solidFill>
                <a:prstDash val="solid"/>
              </a:ln>
              <a:solidFill>
                <a:srgbClr val="FFF39D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7545" y="303040"/>
            <a:ext cx="288031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В ленинградской области обитает 2 подвида</a:t>
            </a:r>
            <a:endParaRPr lang="ru-RU" sz="2000" dirty="0" smtClean="0">
              <a:solidFill>
                <a:prstClr val="black"/>
              </a:solidFill>
              <a:latin typeface="Gabriola" pitchFamily="82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Ладожская нерпа и Балтийская кольчатая нерпа</a:t>
            </a:r>
            <a:endParaRPr lang="ru-RU" sz="2000" dirty="0" smtClean="0">
              <a:solidFill>
                <a:prstClr val="black"/>
              </a:solidFill>
              <a:latin typeface="Gabriola" pitchFamily="82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Статус 2 (EN) исчезающий подвид</a:t>
            </a:r>
            <a:endParaRPr lang="ru-RU" sz="2000" dirty="0" smtClean="0">
              <a:solidFill>
                <a:prstClr val="black"/>
              </a:solidFill>
              <a:latin typeface="Gabriola" pitchFamily="82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35696" y="2420888"/>
            <a:ext cx="53299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gradFill>
                  <a:gsLst>
                    <a:gs pos="0">
                      <a:srgbClr val="777C84">
                        <a:shade val="20000"/>
                        <a:satMod val="200000"/>
                      </a:srgbClr>
                    </a:gs>
                    <a:gs pos="78000">
                      <a:srgbClr val="777C8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77C8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Балтийская кольчатая нерпа</a:t>
            </a:r>
            <a:endParaRPr lang="ru-RU" sz="2800" b="1" dirty="0" smtClean="0">
              <a:ln w="1905"/>
              <a:gradFill>
                <a:gsLst>
                  <a:gs pos="0">
                    <a:srgbClr val="777C84">
                      <a:shade val="20000"/>
                      <a:satMod val="200000"/>
                    </a:srgbClr>
                  </a:gs>
                  <a:gs pos="78000">
                    <a:srgbClr val="777C84">
                      <a:tint val="90000"/>
                      <a:shade val="89000"/>
                      <a:satMod val="220000"/>
                    </a:srgbClr>
                  </a:gs>
                  <a:gs pos="100000">
                    <a:srgbClr val="777C84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924944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Залежки нерпы образуют на каменистых грядах, где располагаются в непосредственной близости друг от друга, иногда к ним присоединяются и серые тюлени. Питается нерпа в основном морским тараканом и рыбой (килькой, корюшкой, сайрой, бельдюгой ). Взрослые нерпы в Финском заливе держатся постоянно, концентрируясь в летнее время в его южной части.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23728" y="4221088"/>
            <a:ext cx="5178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gradFill>
                  <a:gsLst>
                    <a:gs pos="0">
                      <a:srgbClr val="777C84">
                        <a:shade val="20000"/>
                        <a:satMod val="200000"/>
                      </a:srgbClr>
                    </a:gs>
                    <a:gs pos="78000">
                      <a:srgbClr val="777C8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77C8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Ладожская кольчатая нерпа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797152"/>
            <a:ext cx="84604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Статус 3 (</a:t>
            </a:r>
            <a:r>
              <a:rPr lang="en-US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LG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)  - требующий внимания подвид. Летом предпочитает держаться в прибрежной зоне северной части озера, изобилующей каменными грядами, отдельными крупными камнями и островками; зимой звери концентрируются в южных и юго-западных частях акватории озера, устраивая залежки на льду. Питается нерпа преимущественно корюшкой, ершом, ряпушкой, колюшкой и рачками.</a:t>
            </a:r>
          </a:p>
        </p:txBody>
      </p:sp>
      <p:pic>
        <p:nvPicPr>
          <p:cNvPr id="2053" name="Picture 5" descr="E:\красная книга\млекопитающие\Imag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548680"/>
            <a:ext cx="2376264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618405" y="-33010"/>
            <a:ext cx="1907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Росомаха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512" y="630560"/>
            <a:ext cx="83529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Статус</a:t>
            </a:r>
            <a:r>
              <a:rPr lang="en-US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3 (VU)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– уязвимый вид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Вид широко распространенный в таежной зоне и южной лесотундре, но в то же время очень своеобразный не похожий на других представителей семейства куньих. Росомаха-животное тяжелого массивного сложения  на коротких и сильных лапах. Хвост короткий. Внешний вид росомахи - это миниатюрный медведь. Но в то же время гибкое и ловкое животное. Длина тела 70-105 см. Высота в плечах около 40 см.   Основу зимнего питания составляют копытные звери, лоси, чаще молодняк, в районах увеличения численности волка- увеличивается доля падали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068960"/>
            <a:ext cx="40324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Факторы угрозы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Уничтожение массивов темнохвойных лесов, обеднение кормовой базы (падение численности тетеревиных птиц, копытных). Низкий потенциал размножения.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339752" y="260648"/>
            <a:ext cx="4431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Европейская косуля</a:t>
            </a:r>
            <a:r>
              <a:rPr lang="en-US" sz="28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536" y="1340768"/>
            <a:ext cx="82089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Статус в Красной книге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3 (VU) – уязвимый вид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Обычный вид фауны России. Большое число местных популяций поддерживается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исскуственно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в охотничьих хозяйствах. Длина тела 120-130 см. Весит до 25 кг. Летнее питание - разнотравье, зимой побеги древесно-кустарниковой растительности. В Ленинградской области находится на северных границах ареала и поддерживается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исскуственно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лесоохотьничьих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хозяйствах.Численность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невелика 450-480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особей.Наиболее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устойчивая популяция существует в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Кургальском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заказнике. Лимитирующим фактором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явлются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многоснежные зимы и браконьерский отстрел.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748424" y="-33010"/>
            <a:ext cx="3647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2700">
                  <a:solidFill>
                    <a:srgbClr val="575F6D">
                      <a:satMod val="155000"/>
                    </a:srgbClr>
                  </a:solidFill>
                  <a:prstDash val="solid"/>
                </a:ln>
                <a:solidFill>
                  <a:srgbClr val="FFF39D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Европейская норка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512" y="620688"/>
            <a:ext cx="849694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Статус в Красной книге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2 (EN) – исчезающий вид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Водится в Восточной Европе,  по берегам рек, питается рыбой, лягушками, раками. Долгое время являлась объектом промысла из-за ценного меха. В настоящее время её численность сокращается повсеместно из-за вытеснения норкой американской </a:t>
            </a:r>
          </a:p>
        </p:txBody>
      </p:sp>
      <p:pic>
        <p:nvPicPr>
          <p:cNvPr id="19459" name="Picture 3" descr="E:\красная книга\млекопитающие\618px-Europ%C3%A4ischer_Ner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968" y="2852936"/>
            <a:ext cx="3427472" cy="332209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1520" y="2852936"/>
            <a:ext cx="36724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Факторы угрозы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Европейская норка вытесняется американской, интенсивно заселяющей ее стации и успешно конкурирующей с ней из-за кормовых объектов. Другой причиной сокращения численности вида следует признать </a:t>
            </a:r>
            <a:r>
              <a:rPr lang="ru-RU" sz="2000" dirty="0" err="1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перепромысел</a:t>
            </a:r>
            <a:r>
              <a:rPr lang="ru-RU" sz="2000" dirty="0" smtClean="0">
                <a:solidFill>
                  <a:prstClr val="black"/>
                </a:solidFill>
                <a:latin typeface="Gabriola" pitchFamily="82" charset="0"/>
                <a:ea typeface="Times New Roman" pitchFamily="18" charset="0"/>
                <a:cs typeface="Arial" pitchFamily="34" charset="0"/>
              </a:rPr>
              <a:t> в неблагоприятные для него годы (обмеление рек и ручьев в засуху, загрязнение водоемов и сокращение запасов рыбы и раков).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М.Д.Свидерская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В.М.Храбрый Сохраним для потомков,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Лениздат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1985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http://www.muldyr.ru/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http://www.naukaspb.ru/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http://www.ecosafe.pu.ru/Red_Book/Bred.htm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http://www.paslo.ru/redbook1.html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http://www.repolow.ru/istra.htm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http://ecoclub.nsu.ru/raptors/species/pandion.shtm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495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Эркер</vt:lpstr>
      <vt:lpstr>Слайд 1</vt:lpstr>
      <vt:lpstr>Класс Млекопитающие</vt:lpstr>
      <vt:lpstr>Слайд 3</vt:lpstr>
      <vt:lpstr>Слайд 4</vt:lpstr>
      <vt:lpstr>Слайд 5</vt:lpstr>
      <vt:lpstr>Слайд 6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2011-11-01T13:30:10Z</dcterms:created>
  <dcterms:modified xsi:type="dcterms:W3CDTF">2014-12-21T16:46:21Z</dcterms:modified>
</cp:coreProperties>
</file>