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1" r:id="rId17"/>
    <p:sldId id="282" r:id="rId18"/>
    <p:sldId id="283" r:id="rId19"/>
    <p:sldId id="284" r:id="rId20"/>
    <p:sldId id="285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9B961D-F212-433D-9C2F-3078812C96F7}" type="datetimeFigureOut">
              <a:rPr lang="ru-RU"/>
              <a:pPr/>
              <a:t>21.12.2014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F428D2-26F8-41AA-BA5E-59581D19A126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F4E7ED"/>
                </a:solidFill>
              </a:rPr>
              <a:pPr/>
              <a:t>21.12.2014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553F250-9814-4D15-B4E9-A7FB132C9DB7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3B11D6-9B94-48CE-8C9F-3A1AEAD8458F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5667BE-CEAB-4FB5-8C1F-3E88502FDA4F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9DFEE7-D418-4022-ACD1-A3065D64DD87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882F2E5-7D48-4C95-B7DF-301C4D2BE00E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892FD08-2B49-454F-A592-BFE75FBEA064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33250A-D819-4EE7-805F-B0DBB5FDEBF9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BE56C-7511-4BE1-84C9-25B53E901137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744554-32E2-4B30-8629-DE93E3482657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63AAD9-47E2-4AC5-AE9D-4B63F72D48D6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CA264C-60E5-4A95-9C9A-2714514B3958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28CE39-E6E1-4F5F-99DF-0E3B600F89DD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F0B3-303B-4030-93DA-A819E03ED1A7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5C1F-FAEA-427F-9086-4B697DD518C2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9662FC7-F1E5-486F-867F-471692BAE8A1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C9ECF2-B4B7-4412-9FDE-5E93EB1713B8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52BC828-63B4-48B0-97E0-96A6C39BA0D2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2F9784-9E32-4606-9491-F35141EEEEA4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330C-61AF-4B71-A7B2-FF87624430D4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CDFD-05BE-4EE1-8B86-A40F29CD0468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E26A-EBE6-4AC5-86D3-2121ACFB0F46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32DD-19F9-42A5-87F8-4AA9A5272351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3E74-4B0D-4A5A-90B2-0CA9578C259F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A8EF-C61F-4293-A641-7EF76D45EAB1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0A9D-3E04-4AD4-860C-35F8E9663448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6555-B2BA-43A2-B26A-F77BE247D68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2070-2BD3-4AEF-81D6-FC8E429CC637}" type="datetimeFigureOut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2A03-6F3C-45A3-B2D1-9CD7AC90783E}" type="slidenum">
              <a:rPr lang="ru-R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42F5-9E12-4764-8B9F-EFD0D165DE9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B97C-033A-41D5-A316-A3799BA6782E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2307-9345-4F3D-9BC0-E72926B1A477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5660-504A-4F4D-BD64-D2CAAC1215F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B92A-1272-49AE-9061-600059C96181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F815-CCF1-42B6-A491-698ADEFD96D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BC42-5115-4165-AE67-7EEC83B51E6B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8E2B9-671C-471E-A9E7-266E0E75BF5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E8098-40BD-49CB-96C6-D5F73EA2B521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1E9D1-5E31-44FA-B86A-018F11A5EFF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64F24-216F-4E9D-B951-10645AAF4809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1703-971D-4501-B47F-9CB011FAEF8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FADF-FE07-4C48-9653-FC914774B6A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450D-024A-4154-A837-BF6B8660FB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D08C-89D3-4681-AB6A-B5F3CEE6AF82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B82B-FEF5-45B2-A59B-57531AE7FE0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9B961D-F212-433D-9C2F-3078812C96F7}" type="datetimeFigureOut">
              <a:rPr lang="ru-RU" smtClean="0">
                <a:solidFill>
                  <a:srgbClr val="B13F9A"/>
                </a:solidFill>
              </a:rPr>
              <a:pPr/>
              <a:t>21.12.2014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F428D2-26F8-41AA-BA5E-59581D19A126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C0B337-75E0-4F8D-9A29-D3E9C17625F8}" type="datetimeFigureOut">
              <a:rPr lang="ru-RU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F1CA3FF-97F8-404C-9BE6-2AFC16E737FB}" type="slidenum">
              <a:rPr lang="ru-RU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8B405-2B6A-4C42-BA7C-C8B3A3FAC234}" type="datetimeFigureOut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21.12.2014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DD2CF1-0E36-498A-ABBF-AB89CFC3D72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5816" y="764705"/>
            <a:ext cx="751237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страницам 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Красной книги природы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Ленинградской области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Класс Малощетинковые черви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</a:t>
            </a:r>
            <a:b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 настоящее время в водоемах Ленинградской области известно 86 видов малощетинковых червей, из 7 семейств. Из них 9 видов заслуживают специальных мер охраны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4339" name="Picture 2" descr="E:\красная книга\моллюски и малощетинковые черви\черви\амфихет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716338"/>
            <a:ext cx="74326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Амфихета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Лейдига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 (EN) – исчезающий вид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Мелкий, практически прозрачный червь, длина тела 1 особи 1,5 – 2 мм.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Распространение: В Ленинградской области населяет Онежское и Чудское озера, был обнаружен в Неве и Невской губе.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Экология: живет в прибрежной зоне среди растений, камней, в иле. В Невской губе в 60-80-е  годы был обычным видом и исчез в 90-е годы.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Наис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Бенинга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 (EN) – исчезающий вид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Очень мелкий, полупрозрачный червь, длина цепочки особей 3 – 5 мм.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Распространение: В Ленинградской области найден в Онежском, Ладожском и Чудском озерах, известен из реки Славянки и Невской губы.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Экология: живет на песчаных и каменистых грунтах, в проточной воде с высоким содержанием кислорода. В Невской губе в 60-80-е  годы был обычным видом, в 90-е годы не найден в тех же экосистемах.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Членистоногие.</a:t>
            </a:r>
            <a:endParaRPr lang="ru-RU" dirty="0"/>
          </a:p>
        </p:txBody>
      </p:sp>
      <p:sp>
        <p:nvSpPr>
          <p:cNvPr id="512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4213" y="1989138"/>
            <a:ext cx="7488237" cy="4176712"/>
          </a:xfrm>
        </p:spPr>
        <p:txBody>
          <a:bodyPr/>
          <a:lstStyle/>
          <a:p>
            <a:pPr marR="0"/>
            <a:r>
              <a:rPr lang="ru-RU" smtClean="0"/>
              <a:t>На территории Ленинградской области известно примерно 400 видов паукообразных. Из них 19 заслуживают особого внимания.</a:t>
            </a:r>
          </a:p>
          <a:p>
            <a:pPr marR="0"/>
            <a:r>
              <a:rPr lang="ru-RU" smtClean="0"/>
              <a:t> </a:t>
            </a:r>
          </a:p>
          <a:p>
            <a:pPr marR="0"/>
            <a:endParaRPr lang="ru-RU" smtClean="0"/>
          </a:p>
        </p:txBody>
      </p:sp>
      <p:sp>
        <p:nvSpPr>
          <p:cNvPr id="5124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92875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white"/>
                </a:solidFill>
              </a:rPr>
              <a:t>Иванова, Сергеева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Крестовик лесной</a:t>
            </a:r>
          </a:p>
        </p:txBody>
      </p:sp>
      <p:pic>
        <p:nvPicPr>
          <p:cNvPr id="6147" name="Picture 3" descr="E:\красная книга\членистоногие\пауки и раки\крестовик угловат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490913"/>
            <a:ext cx="3240087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043608" y="1935163"/>
            <a:ext cx="7643192" cy="4389437"/>
          </a:xfrm>
        </p:spPr>
        <p:txBody>
          <a:bodyPr>
            <a:normAutofit/>
          </a:bodyPr>
          <a:lstStyle/>
          <a:p>
            <a:pPr lvl="8">
              <a:defRPr/>
            </a:pPr>
            <a:r>
              <a:rPr lang="ru-RU" sz="2000" dirty="0" smtClean="0"/>
              <a:t>В Ленинградской области имеет статус - исчезающий вид. Подлежит специальной охране в странах Балтии. Места обитания и образ жизни. Обитает в лесной местности. Численность и лимитирующие факторы. В начале ХХ века был довольно обычен. Ныне очень редок.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/>
              <a:t>Алопекоза</a:t>
            </a:r>
            <a:r>
              <a:rPr lang="ru-RU" b="1" dirty="0" smtClean="0"/>
              <a:t> искусная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lvl="8">
              <a:defRPr/>
            </a:pPr>
            <a:r>
              <a:rPr lang="ru-RU" dirty="0" smtClean="0"/>
              <a:t>Исчезающий вид. Охраняется в ряде европейских стран. Распространение.  В Ленинградской области может быть встречен повсеместно. Обитатель моховых болот и заболоченных молодых лесов. Лимитирующие факторы. Мелиоративные работы и любые другие формы изменения водного режима заболоченных экосистем.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 smtClean="0"/>
          </a:p>
        </p:txBody>
      </p:sp>
      <p:pic>
        <p:nvPicPr>
          <p:cNvPr id="7172" name="Picture 3" descr="E:\красная книга\членистоногие\пауки и раки\алопеко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2592387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r>
              <a:rPr lang="ru-RU" smtClean="0"/>
              <a:t>Ракообразные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ru-RU" smtClean="0"/>
              <a:t>Для водоемов Ленинградской области известно свыше 150 видов ракообразных. Различной степени охраны требуют 6 видов. 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/>
              <a:t>Широкопалый</a:t>
            </a:r>
            <a:r>
              <a:rPr lang="ru-RU" b="1" dirty="0" smtClean="0"/>
              <a:t> рак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4906963" cy="4525962"/>
          </a:xfrm>
        </p:spPr>
        <p:txBody>
          <a:bodyPr/>
          <a:lstStyle/>
          <a:p>
            <a:r>
              <a:rPr lang="ru-RU" sz="2000" smtClean="0"/>
              <a:t>Естественная популяция резко сокращается в конце XIX и начале XX века, и в Европе почти полностью уничтожена раковой чумой(грибковое заболевание, завзенное из Северной Америки). Начиная со второй половины XX века, широкопалых раков вытесняет из естественных местообитаний другой вид пресноводных раков  - длиннопалый рак.</a:t>
            </a:r>
          </a:p>
          <a:p>
            <a:r>
              <a:rPr lang="ru-RU" sz="2000" smtClean="0"/>
              <a:t>Лимитирующее действие, кроме, рачьей чумы токсическое и органическое загрязнение</a:t>
            </a:r>
          </a:p>
        </p:txBody>
      </p:sp>
      <p:pic>
        <p:nvPicPr>
          <p:cNvPr id="9220" name="Picture 4" descr="E:\красная книга\членистоногие\пауки и раки\широкопалый ра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628775"/>
            <a:ext cx="27813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М.Д.Свидерская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В.М.Храбрый Сохраним для потомков,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Лениздат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1985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http://www.muldyr.ru/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http://www.naukaspb.ru/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http://www.ecosafe.pu.ru/Red_Book/Bred.htm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http://www.paslo.ru/redbook1.html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http://www.repolow.ru/istra.htm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http://ecoclub.nsu.ru/raptors/species/pandion.shtm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dirty="0" smtClean="0"/>
              <a:t>Красная книга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ru-RU" dirty="0" smtClean="0"/>
              <a:t>Ленинградской области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20272" y="465313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Петрушков Веденин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Бусловская Филипчик Фёдоров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239000" cy="1143000"/>
          </a:xfrm>
        </p:spPr>
        <p:txBody>
          <a:bodyPr/>
          <a:lstStyle/>
          <a:p>
            <a:r>
              <a:rPr lang="ru-RU" dirty="0" smtClean="0"/>
              <a:t>красная книга – это 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79715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И</a:t>
            </a:r>
            <a:r>
              <a:rPr lang="ru-RU" dirty="0" smtClean="0">
                <a:solidFill>
                  <a:prstClr val="black"/>
                </a:solidFill>
              </a:rPr>
              <a:t>сточник информации про животных, которые находятся на грани исчезновения.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 descr="E:\красная книга\о красной книге\красная книга животны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3129384" cy="2670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39000" cy="1143000"/>
          </a:xfrm>
        </p:spPr>
        <p:txBody>
          <a:bodyPr/>
          <a:lstStyle/>
          <a:p>
            <a:r>
              <a:rPr lang="ru-RU" dirty="0" smtClean="0"/>
              <a:t>История красной книги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13285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Красная книга природы Ленинградской области была издана в 1999-2002 годах. В её создании принимали участие учёные Санкт-Петербурга, также помощь оказывало Министерство окружающей среды Финляндии.</a:t>
            </a:r>
          </a:p>
          <a:p>
            <a:r>
              <a:rPr lang="ru-RU" dirty="0">
                <a:solidFill>
                  <a:prstClr val="black"/>
                </a:solidFill>
              </a:rPr>
              <a:t>В 2004 году изданием соответствующего Постановления Правительства Ленинградской области Красной книге был придан статус официального документа.</a:t>
            </a:r>
          </a:p>
          <a:p>
            <a:r>
              <a:rPr lang="ru-RU" dirty="0">
                <a:solidFill>
                  <a:prstClr val="black"/>
                </a:solidFill>
              </a:rPr>
              <a:t>Красная книга состоит из трёх томов-"Особо охраняемые природные территории", "Растения и грибы", "Животные".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Статусы вида красной книги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59046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Для описания статуса вида в Красной книге Ленинградской области использованы категории, разработанные Рабочей группой IUCN (Всемирный союз охраны природы).</a:t>
            </a:r>
          </a:p>
          <a:p>
            <a:r>
              <a:rPr lang="ru-RU" dirty="0">
                <a:solidFill>
                  <a:prstClr val="black"/>
                </a:solidFill>
              </a:rPr>
              <a:t>Они соотносятся между собой следующим образом:</a:t>
            </a:r>
          </a:p>
          <a:p>
            <a:r>
              <a:rPr lang="ru-RU" dirty="0">
                <a:solidFill>
                  <a:prstClr val="black"/>
                </a:solidFill>
              </a:rPr>
              <a:t>0 (RE) - Вероятно исчезнувшие в регионе.</a:t>
            </a:r>
          </a:p>
          <a:p>
            <a:r>
              <a:rPr lang="ru-RU" dirty="0">
                <a:solidFill>
                  <a:prstClr val="black"/>
                </a:solidFill>
              </a:rPr>
              <a:t>1 (CR) - Находящиеся на грани исчезновения.</a:t>
            </a:r>
          </a:p>
          <a:p>
            <a:r>
              <a:rPr lang="ru-RU" dirty="0">
                <a:solidFill>
                  <a:prstClr val="black"/>
                </a:solidFill>
              </a:rPr>
              <a:t>2 (EN) - Исчезающие.</a:t>
            </a:r>
          </a:p>
          <a:p>
            <a:r>
              <a:rPr lang="ru-RU" dirty="0">
                <a:solidFill>
                  <a:prstClr val="black"/>
                </a:solidFill>
              </a:rPr>
              <a:t>3 (VU) - Уязвимые.</a:t>
            </a:r>
          </a:p>
          <a:p>
            <a:r>
              <a:rPr lang="ru-RU" dirty="0">
                <a:solidFill>
                  <a:prstClr val="black"/>
                </a:solidFill>
              </a:rPr>
              <a:t>3 (NT) - Потенциально уязвимые.</a:t>
            </a:r>
          </a:p>
          <a:p>
            <a:r>
              <a:rPr lang="ru-RU" dirty="0">
                <a:solidFill>
                  <a:prstClr val="black"/>
                </a:solidFill>
              </a:rPr>
              <a:t>3 (LC) - Требующие внимания.</a:t>
            </a:r>
          </a:p>
          <a:p>
            <a:r>
              <a:rPr lang="ru-RU" dirty="0">
                <a:solidFill>
                  <a:prstClr val="black"/>
                </a:solidFill>
              </a:rPr>
              <a:t>4 (DD) - Недостаточно изученные.</a:t>
            </a:r>
          </a:p>
          <a:p>
            <a:r>
              <a:rPr lang="ru-RU" dirty="0">
                <a:solidFill>
                  <a:prstClr val="black"/>
                </a:solidFill>
              </a:rPr>
              <a:t>4 (NE) - Неопределенного статуса.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60648"/>
            <a:ext cx="5902424" cy="22596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Класс малощетинковые и класс моллюски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4211638" y="27813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white"/>
                </a:solidFill>
                <a:cs typeface="Arial" pitchFamily="34" charset="0"/>
              </a:rPr>
              <a:t>По предварительной оценке фауна моллюсков Ленинградской области насчитывает 145 видов, из них брюхоногих – 80, двустворчатых – 65. Специальных мер охраны заслуживают 25 видов.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427538" y="5876925"/>
            <a:ext cx="4465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white"/>
                </a:solidFill>
                <a:cs typeface="Arial" pitchFamily="34" charset="0"/>
              </a:rPr>
              <a:t> Филипчик, Бусловская, Федоров, Петрушков, Веденин</a:t>
            </a:r>
          </a:p>
        </p:txBody>
      </p:sp>
      <p:pic>
        <p:nvPicPr>
          <p:cNvPr id="10245" name="Picture 2" descr="E:\красная книга\моллюски и малощетинковые черви\моллюски\цепе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84538"/>
            <a:ext cx="35274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Жемчужница североевропейская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Margaritifera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borealis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</a:t>
            </a: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Westerlund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1873)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6130925" cy="4878387"/>
          </a:xfrm>
        </p:spPr>
        <p:txBody>
          <a:bodyPr>
            <a:normAutofit fontScale="4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Статус в Красной книге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 (EN) – исчезающий вид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Личинка-глохидий</a:t>
            </a:r>
            <a:r>
              <a:rPr lang="ru-RU" dirty="0" smtClean="0"/>
              <a:t> паразитирует в покровах карповых рыб. Служили объектом промысла для добычи перламутра и речного жемчуга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Распространение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Ленинградской области известен из окрестностей Выборга, в бассейне </a:t>
            </a:r>
            <a:r>
              <a:rPr lang="ru-RU" dirty="0" err="1" smtClean="0"/>
              <a:t>Гладышевского</a:t>
            </a:r>
            <a:r>
              <a:rPr lang="ru-RU" dirty="0" smtClean="0"/>
              <a:t> озера (река </a:t>
            </a:r>
            <a:r>
              <a:rPr lang="ru-RU" dirty="0" err="1" smtClean="0"/>
              <a:t>Гладышевка</a:t>
            </a:r>
            <a:r>
              <a:rPr lang="ru-RU" dirty="0" smtClean="0"/>
              <a:t> и притоки), на южном берегу Финского залива (в небольшой речке между поселками </a:t>
            </a:r>
            <a:r>
              <a:rPr lang="ru-RU" dirty="0" err="1" smtClean="0"/>
              <a:t>Вистино</a:t>
            </a:r>
            <a:r>
              <a:rPr lang="ru-RU" dirty="0" smtClean="0"/>
              <a:t> и </a:t>
            </a:r>
            <a:r>
              <a:rPr lang="ru-RU" dirty="0" err="1" smtClean="0"/>
              <a:t>Гаркалово</a:t>
            </a:r>
            <a:r>
              <a:rPr lang="ru-RU" dirty="0" smtClean="0"/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Факторы угрозы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Любые виды загрязнения малых рек.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Меры охраны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Включен в число особо охраняемых объектов в заказнике "</a:t>
            </a:r>
            <a:r>
              <a:rPr lang="ru-RU" dirty="0" err="1" smtClean="0"/>
              <a:t>Гладышевский</a:t>
            </a:r>
            <a:r>
              <a:rPr lang="ru-RU" dirty="0" smtClean="0"/>
              <a:t>". Необходимо выявление других мест обитания вида и создание на них новых ООПТ. Внесен в Красные Книги РФ и стран ЕС.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1268" name="Picture 2" descr="E:\красная книга\моллюски и малощетинковые черви\моллюски\жемчужница североевропейска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373563"/>
            <a:ext cx="24415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Жемчужница жемчугоносная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Margaritifera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margaritifera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</a:t>
            </a: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Linnaeus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1758)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Статус в Красной книге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 (EN)  – исчезающий вид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Экологическое описание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Вид населяет холодные быстрые ручьи и речки с чистой мягкой водой, размещаясь почти вертикально на галечном дне. Развитие личинок – </a:t>
            </a:r>
            <a:r>
              <a:rPr lang="ru-RU" dirty="0" err="1" smtClean="0"/>
              <a:t>глохидий</a:t>
            </a:r>
            <a:r>
              <a:rPr lang="ru-RU" dirty="0" smtClean="0"/>
              <a:t>, проходит в жабрах лососевых рыб. Предельный возраст взрослой жемчужницы - 120 лет.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Распространение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Ленинградской области обитает только в бассейне </a:t>
            </a:r>
            <a:r>
              <a:rPr lang="ru-RU" dirty="0" err="1" smtClean="0"/>
              <a:t>Гладышевского</a:t>
            </a:r>
            <a:r>
              <a:rPr lang="ru-RU" dirty="0" smtClean="0"/>
              <a:t> озера, в реках Сестра и Серебристая.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Факторы угрозы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Загрязнение речек промышленными и сельскохозяйственными стоками. Лимитирующим фактором является также прогрев воды в речках до температуры +10° и выше.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Меры охраны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Вид входит в число особо охраняемых объектов заказника "</a:t>
            </a:r>
            <a:r>
              <a:rPr lang="ru-RU" dirty="0" err="1" smtClean="0"/>
              <a:t>Гладышевский</a:t>
            </a:r>
            <a:r>
              <a:rPr lang="ru-RU" dirty="0" smtClean="0"/>
              <a:t>". Необходимо оперативное создание заказника "</a:t>
            </a:r>
            <a:r>
              <a:rPr lang="ru-RU" dirty="0" err="1" smtClean="0"/>
              <a:t>Термоловский</a:t>
            </a:r>
            <a:r>
              <a:rPr lang="ru-RU" dirty="0" smtClean="0"/>
              <a:t>'' с включением в его территорию верховьев реки Сестра, выявление других мест обитания, разработка мер охраны вида.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ru-RU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Контектиана</a:t>
            </a:r>
            <a:r>
              <a:rPr lang="ru-RU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ладожская</a:t>
            </a:r>
            <a: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Contectiana</a:t>
            </a:r>
            <a:r>
              <a:rPr lang="en-US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(</a:t>
            </a:r>
            <a:r>
              <a:rPr lang="en-US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Kobeltipaludina</a:t>
            </a:r>
            <a:r>
              <a:rPr lang="en-US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) </a:t>
            </a:r>
            <a:r>
              <a:rPr lang="en-US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ladogensis</a:t>
            </a:r>
            <a:r>
              <a:rPr lang="en-US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Chernogorenko</a:t>
            </a:r>
            <a:r>
              <a:rPr lang="en-US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et </a:t>
            </a:r>
            <a:r>
              <a:rPr lang="en-US" sz="27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Starobogatov</a:t>
            </a:r>
            <a:r>
              <a:rPr lang="en-US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, 1987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4114800" cy="4543425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300" dirty="0" smtClean="0"/>
              <a:t> </a:t>
            </a:r>
            <a:endParaRPr lang="ru-RU" sz="23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Статус в Красной книге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1 (CR) – на грани исчезновения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Экологическое описание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Вид - обитатель </a:t>
            </a:r>
            <a:r>
              <a:rPr lang="ru-RU" sz="2300" dirty="0" err="1" smtClean="0"/>
              <a:t>олиготрофных</a:t>
            </a:r>
            <a:r>
              <a:rPr lang="ru-RU" sz="2300" dirty="0" smtClean="0"/>
              <a:t> и </a:t>
            </a:r>
            <a:r>
              <a:rPr lang="ru-RU" sz="2300" dirty="0" err="1" smtClean="0"/>
              <a:t>мезотрофных</a:t>
            </a:r>
            <a:r>
              <a:rPr lang="ru-RU" sz="2300" dirty="0" smtClean="0"/>
              <a:t> озер.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Распространение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Описан по единственной находке (два экземпляра) в Ладожском озере.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smtClean="0"/>
              <a:t>Факторы угрозы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300" dirty="0" err="1" smtClean="0"/>
              <a:t>Эвтрофикация</a:t>
            </a:r>
            <a:r>
              <a:rPr lang="ru-RU" sz="2300" dirty="0" smtClean="0"/>
              <a:t> водоемов.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3316" name="Picture 3" descr="E:\красная книга\моллюски и малощетинковые черви\моллюски\контектиана ладожска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916113"/>
            <a:ext cx="3214688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649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Тема Office</vt:lpstr>
      <vt:lpstr>Изящная</vt:lpstr>
      <vt:lpstr>Литейная</vt:lpstr>
      <vt:lpstr>Поток</vt:lpstr>
      <vt:lpstr>Слайд 1</vt:lpstr>
      <vt:lpstr>Красная книга</vt:lpstr>
      <vt:lpstr>красная книга – это …</vt:lpstr>
      <vt:lpstr>История красной книги</vt:lpstr>
      <vt:lpstr>Статусы вида красной книги</vt:lpstr>
      <vt:lpstr>Класс малощетинковые и класс моллюски</vt:lpstr>
      <vt:lpstr>Жемчужница североевропейская Margaritifera borealis (Westerlund, 1873) </vt:lpstr>
      <vt:lpstr>Жемчужница жемчугоносная Margaritifera margaritifera (Linnaeus, 1758) </vt:lpstr>
      <vt:lpstr>Контектиана ладожская Contectiana (Kobeltipaludina) ladogensis Chernogorenko et Starobogatov, 1987 </vt:lpstr>
      <vt:lpstr>Класс Малощетинковые черви   В настоящее время в водоемах Ленинградской области известно 86 видов малощетинковых червей, из 7 семейств. Из них 9 видов заслуживают специальных мер охраны. </vt:lpstr>
      <vt:lpstr>Амфихета Лейдига</vt:lpstr>
      <vt:lpstr>Наис Бенинга </vt:lpstr>
      <vt:lpstr>Членистоногие.</vt:lpstr>
      <vt:lpstr>Крестовик лесной</vt:lpstr>
      <vt:lpstr>Алопекоза искусная </vt:lpstr>
      <vt:lpstr>Ракообразные</vt:lpstr>
      <vt:lpstr>Широкопалый рак 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2011-11-01T13:30:10Z</dcterms:created>
  <dcterms:modified xsi:type="dcterms:W3CDTF">2014-12-21T16:32:27Z</dcterms:modified>
</cp:coreProperties>
</file>