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7" r:id="rId2"/>
    <p:sldId id="285" r:id="rId3"/>
    <p:sldId id="259" r:id="rId4"/>
    <p:sldId id="260" r:id="rId5"/>
    <p:sldId id="264" r:id="rId6"/>
    <p:sldId id="283" r:id="rId7"/>
    <p:sldId id="284" r:id="rId8"/>
    <p:sldId id="265" r:id="rId9"/>
    <p:sldId id="266" r:id="rId10"/>
    <p:sldId id="286" r:id="rId11"/>
    <p:sldId id="287" r:id="rId12"/>
    <p:sldId id="282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9" r:id="rId23"/>
    <p:sldId id="276" r:id="rId24"/>
    <p:sldId id="277" r:id="rId25"/>
    <p:sldId id="27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28.12.2014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691680" y="2819400"/>
            <a:ext cx="6080720" cy="334590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67544" y="381000"/>
            <a:ext cx="7990656" cy="232792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/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МАДОУ ЦРР –детский сад №2 </a:t>
            </a: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Проектная деятельность с детьми старшего дошкольного возраста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051" name="Picture 3" descr="C:\Users\ASUS4\Desktop\Фото по музейной педагогике\IMG_247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1" y="2780928"/>
            <a:ext cx="5933335" cy="3955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06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259834"/>
            <a:ext cx="1872208" cy="14401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Н/С</a:t>
            </a:r>
          </a:p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 прошлом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07904" y="1261344"/>
            <a:ext cx="1872208" cy="14401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Н/С </a:t>
            </a:r>
          </a:p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 настоящем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996090" y="1233442"/>
            <a:ext cx="1872208" cy="14401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Н/С</a:t>
            </a:r>
          </a:p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в будущем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3140968"/>
            <a:ext cx="1872208" cy="14401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 </a:t>
            </a:r>
          </a:p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 прошлом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63888" y="3118700"/>
            <a:ext cx="1872208" cy="14401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</a:t>
            </a:r>
          </a:p>
          <a:p>
            <a:pPr algn="ctr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 настояще</a:t>
            </a:r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962419" y="3118700"/>
            <a:ext cx="1872208" cy="14401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</a:t>
            </a:r>
          </a:p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в будущем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3335" y="4798955"/>
            <a:ext cx="1872208" cy="14401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П/С в</a:t>
            </a:r>
          </a:p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прошлом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63888" y="4798955"/>
            <a:ext cx="1872208" cy="14401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П/С</a:t>
            </a:r>
          </a:p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 настоящем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41977" y="4869160"/>
            <a:ext cx="1872208" cy="14401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П/С</a:t>
            </a:r>
          </a:p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 будущем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2782775" y="1979914"/>
            <a:ext cx="92512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endCxn id="4" idx="1"/>
          </p:cNvCxnSpPr>
          <p:nvPr/>
        </p:nvCxnSpPr>
        <p:spPr>
          <a:xfrm>
            <a:off x="5523880" y="1953522"/>
            <a:ext cx="4722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stCxn id="2" idx="2"/>
            <a:endCxn id="5" idx="0"/>
          </p:cNvCxnSpPr>
          <p:nvPr/>
        </p:nvCxnSpPr>
        <p:spPr>
          <a:xfrm>
            <a:off x="1979712" y="2699994"/>
            <a:ext cx="0" cy="4409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>
            <a:endCxn id="6" idx="0"/>
          </p:cNvCxnSpPr>
          <p:nvPr/>
        </p:nvCxnSpPr>
        <p:spPr>
          <a:xfrm>
            <a:off x="4499992" y="2699994"/>
            <a:ext cx="0" cy="4187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stCxn id="4" idx="2"/>
          </p:cNvCxnSpPr>
          <p:nvPr/>
        </p:nvCxnSpPr>
        <p:spPr>
          <a:xfrm>
            <a:off x="6932194" y="2673602"/>
            <a:ext cx="0" cy="4450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>
            <a:stCxn id="5" idx="2"/>
          </p:cNvCxnSpPr>
          <p:nvPr/>
        </p:nvCxnSpPr>
        <p:spPr>
          <a:xfrm>
            <a:off x="1979712" y="4581128"/>
            <a:ext cx="0" cy="2178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644008" y="4581128"/>
            <a:ext cx="0" cy="2178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>
            <a:stCxn id="7" idx="2"/>
          </p:cNvCxnSpPr>
          <p:nvPr/>
        </p:nvCxnSpPr>
        <p:spPr>
          <a:xfrm>
            <a:off x="6898523" y="4558860"/>
            <a:ext cx="0" cy="2178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>
            <a:stCxn id="5" idx="3"/>
          </p:cNvCxnSpPr>
          <p:nvPr/>
        </p:nvCxnSpPr>
        <p:spPr>
          <a:xfrm>
            <a:off x="2915816" y="3861048"/>
            <a:ext cx="10081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>
            <a:stCxn id="6" idx="3"/>
            <a:endCxn id="7" idx="1"/>
          </p:cNvCxnSpPr>
          <p:nvPr/>
        </p:nvCxnSpPr>
        <p:spPr>
          <a:xfrm>
            <a:off x="5436096" y="3838780"/>
            <a:ext cx="52632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2945543" y="5373216"/>
            <a:ext cx="47432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5436096" y="5373216"/>
            <a:ext cx="50588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Заголовок 5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«Системный оператор»- прием ТРИЗ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2" name="Объект 6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572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1475656" y="260648"/>
            <a:ext cx="6408712" cy="6120680"/>
            <a:chOff x="715" y="754"/>
            <a:chExt cx="10565" cy="11716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5" y="2088"/>
              <a:ext cx="10565" cy="10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 Box 4"/>
            <p:cNvSpPr txBox="1">
              <a:spLocks noChangeArrowheads="1"/>
            </p:cNvSpPr>
            <p:nvPr/>
          </p:nvSpPr>
          <p:spPr bwMode="auto">
            <a:xfrm>
              <a:off x="1728" y="754"/>
              <a:ext cx="9072" cy="758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Bookman Old Style" pitchFamily="18" charset="0"/>
                  <a:cs typeface="Arial" pitchFamily="34" charset="0"/>
                </a:rPr>
                <a:t>ЭКРАННАЯ ТАБЛИЦА К СИСТЕМЕ ДЕРЕВО»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Bookman Old Style" pitchFamily="18" charset="0"/>
                  <a:cs typeface="Arial" pitchFamily="34" charset="0"/>
                </a:rPr>
                <a:t>ПО ТРИЗ ТЕХНОЛОГИИ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0969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352928" cy="115212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rgbClr val="002060"/>
                </a:solidFill>
              </a:rPr>
              <a:t>ЦЕЛИ </a:t>
            </a:r>
            <a:r>
              <a:rPr lang="ru-RU" b="1" dirty="0">
                <a:solidFill>
                  <a:srgbClr val="002060"/>
                </a:solidFill>
              </a:rPr>
              <a:t>И ЗАДАЧИ МИНИ-МУЗЕЯ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484784"/>
            <a:ext cx="849694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1</a:t>
            </a:r>
            <a:r>
              <a:rPr lang="ru-RU" dirty="0"/>
              <a:t>.    </a:t>
            </a:r>
            <a:r>
              <a:rPr lang="ru-RU" sz="2000" dirty="0"/>
              <a:t>Реализация направления «Музейная педагогика».</a:t>
            </a:r>
          </a:p>
          <a:p>
            <a:pPr algn="just"/>
            <a:r>
              <a:rPr lang="ru-RU" sz="2000" dirty="0"/>
              <a:t>2.    Обогащение предметно-развивающей среды ДОУ.</a:t>
            </a:r>
          </a:p>
          <a:p>
            <a:pPr algn="just"/>
            <a:r>
              <a:rPr lang="ru-RU" sz="2000" dirty="0"/>
              <a:t>3.    Обогащение </a:t>
            </a:r>
            <a:r>
              <a:rPr lang="ru-RU" sz="2000" dirty="0" err="1"/>
              <a:t>воспитательно</a:t>
            </a:r>
            <a:r>
              <a:rPr lang="ru-RU" sz="2000" dirty="0"/>
              <a:t>-образовательного про­странства новыми формами.</a:t>
            </a:r>
          </a:p>
          <a:p>
            <a:pPr algn="just"/>
            <a:r>
              <a:rPr lang="ru-RU" sz="2000" dirty="0"/>
              <a:t>4.    Формирование у дошкольников представления о музее.</a:t>
            </a:r>
          </a:p>
          <a:p>
            <a:pPr algn="just"/>
            <a:r>
              <a:rPr lang="ru-RU" sz="2000" dirty="0"/>
              <a:t>5.  Расширение кругозора дошкольников.</a:t>
            </a:r>
          </a:p>
          <a:p>
            <a:pPr algn="just"/>
            <a:r>
              <a:rPr lang="ru-RU" sz="2000" dirty="0"/>
              <a:t>6.    Развитие познавательных способностей и познава­тельной деятельности.</a:t>
            </a:r>
          </a:p>
          <a:p>
            <a:pPr algn="just"/>
            <a:r>
              <a:rPr lang="ru-RU" sz="2000" dirty="0"/>
              <a:t>7.    Формирование проектно-исследовательских уме­ний и навыков.</a:t>
            </a:r>
          </a:p>
          <a:p>
            <a:pPr algn="just"/>
            <a:r>
              <a:rPr lang="ru-RU" sz="2000" dirty="0"/>
              <a:t>8.    Формирование умения самостоятельно анализиро­вать и систематизировать полученные знания.</a:t>
            </a:r>
          </a:p>
          <a:p>
            <a:pPr algn="just"/>
            <a:r>
              <a:rPr lang="ru-RU" sz="2000" dirty="0"/>
              <a:t>9.    Развитие творческого и логического мышления, воображения.</a:t>
            </a:r>
          </a:p>
          <a:p>
            <a:pPr algn="just"/>
            <a:r>
              <a:rPr lang="ru-RU" sz="2000" dirty="0"/>
              <a:t>10. Формирование активной жизненной позиции.</a:t>
            </a:r>
          </a:p>
        </p:txBody>
      </p:sp>
    </p:spTree>
    <p:extLst>
      <p:ext uri="{BB962C8B-B14F-4D97-AF65-F5344CB8AC3E}">
        <p14:creationId xmlns:p14="http://schemas.microsoft.com/office/powerpoint/2010/main" val="92411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913" y="385763"/>
            <a:ext cx="8258175" cy="608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1263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720" y="140158"/>
            <a:ext cx="4320480" cy="6332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642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183739"/>
            <a:ext cx="4123531" cy="5807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1685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G:\фото сада лето 2012\IMG_697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740363"/>
            <a:ext cx="8928992" cy="5952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28600"/>
            <a:ext cx="8440616" cy="608112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Музей «Птицы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>
          <a:xfrm>
            <a:off x="251520" y="836712"/>
            <a:ext cx="8784976" cy="5856312"/>
          </a:xfrm>
          <a:ln w="28575">
            <a:solidFill>
              <a:srgbClr val="002060"/>
            </a:solidFill>
          </a:ln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1316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фото сада последнее\IMG_248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196752"/>
            <a:ext cx="8028384" cy="5352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Музей «Воздух»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1196752"/>
            <a:ext cx="8100392" cy="5352256"/>
          </a:xfrm>
          <a:ln w="28575">
            <a:solidFill>
              <a:srgbClr val="002060"/>
            </a:solidFill>
          </a:ln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8705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G:\фото сада последнее\IMG_265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194048"/>
            <a:ext cx="8495928" cy="5663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381000"/>
            <a:ext cx="7486600" cy="813048"/>
          </a:xfrm>
        </p:spPr>
        <p:txBody>
          <a:bodyPr/>
          <a:lstStyle/>
          <a:p>
            <a:r>
              <a:rPr lang="ru-RU" b="1" dirty="0" smtClean="0"/>
              <a:t>Музей посуды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426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G:\фото корниенко музей\IMG_523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001688"/>
            <a:ext cx="8784468" cy="5856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Музей  народной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rgbClr val="7030A0"/>
                </a:solidFill>
              </a:rPr>
              <a:t>куклы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28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456199262"/>
              </p:ext>
            </p:extLst>
          </p:nvPr>
        </p:nvGraphicFramePr>
        <p:xfrm>
          <a:off x="0" y="404813"/>
          <a:ext cx="9036496" cy="646715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51011"/>
                <a:gridCol w="3773525"/>
                <a:gridCol w="4211960"/>
              </a:tblGrid>
              <a:tr h="1006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Группа</a:t>
                      </a:r>
                      <a:endParaRPr lang="ru-RU" sz="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168" marR="211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Средства</a:t>
                      </a:r>
                      <a:endParaRPr lang="ru-RU" sz="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168" marR="211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Способы</a:t>
                      </a:r>
                      <a:endParaRPr lang="ru-RU" sz="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168" marR="211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009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Средняя.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168" marR="211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Разнообразие предметов одного вида. 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62230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Предметы и явления, находящиеся за пределами непосредственного восприятия детей. Слова-понятия, слова-обобщения. Познавательные сказки, рассказы. 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Сенсорные эталоны.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Комментирование своих игровых и бытовых действий.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168" marR="21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Упорядочивание накопленных представлений (последовательность, </a:t>
                      </a:r>
                      <a:r>
                        <a:rPr lang="ru-RU" sz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смыс-ловые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ценности). 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Сериация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по системе выраженности качества.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Анализ свойств </a:t>
                      </a:r>
                      <a:r>
                        <a:rPr lang="ru-RU" sz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предме-тов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(форма, цвет, величина, качества, свойства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).Классификация 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 су-</a:t>
                      </a:r>
                      <a:r>
                        <a:rPr lang="ru-RU" sz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щественным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признакам.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168" marR="21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093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Старшая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168" marR="211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2580"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Системные представления об окружающем мире.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322580"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Сенсорные эталоны </a:t>
                      </a:r>
                      <a:r>
                        <a:rPr lang="ru-RU" sz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различ-ных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мер.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322580"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Знаково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- символическая де-</a:t>
                      </a:r>
                      <a:r>
                        <a:rPr lang="ru-RU" sz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ятельность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(активное включение знаков, моделей, схем, планов, чертежей).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322580"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Слова-понятия.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322580"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Познавательные вопросы.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322580"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Информация о мире.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168" marR="21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22580"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Наблюдение.Обследование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объектов.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322580"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Сравнение и </a:t>
                      </a:r>
                      <a:r>
                        <a:rPr lang="ru-RU" sz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сопостав-ление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по признакам, </a:t>
                      </a:r>
                      <a:r>
                        <a:rPr lang="ru-RU" sz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функ-циям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(различие, сходство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).Классификация 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 нес-</a:t>
                      </a:r>
                      <a:r>
                        <a:rPr lang="ru-RU" sz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кольким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признакам.Обобщение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основе выделяемых признаков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ru-RU" sz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Сериация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(по скорости, твердости и т.д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.)Анализ 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 </a:t>
                      </a:r>
                      <a:r>
                        <a:rPr lang="ru-RU" sz="1200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синтез.Измерения.Умозаключения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 </a:t>
                      </a:r>
                      <a:r>
                        <a:rPr lang="ru-RU" sz="1200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оцен-ка.Экспериментирование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 предметами, их образцами и моделями.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322580"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Установление причин-но-следственных связей.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168" marR="21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153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Подгото-вительная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168" marR="211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Навык работы с </a:t>
                      </a:r>
                      <a:r>
                        <a:rPr lang="ru-RU" sz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информаци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-ей: получать из различных </a:t>
                      </a:r>
                      <a:r>
                        <a:rPr lang="ru-RU" sz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источ-ников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анализировать, </a:t>
                      </a:r>
                      <a:r>
                        <a:rPr lang="ru-RU" sz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использо-вать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классифицировать ее, пред-</a:t>
                      </a:r>
                      <a:r>
                        <a:rPr lang="ru-RU" sz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ставлять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(эффективная речь).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Поисково-практическая </a:t>
                      </a:r>
                      <a:r>
                        <a:rPr lang="ru-RU" sz="1200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деятельность.Познавательная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литература.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168" marR="21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Анализ различных </a:t>
                      </a:r>
                      <a:r>
                        <a:rPr lang="ru-RU" sz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явле-ний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событий.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Обобщения и </a:t>
                      </a:r>
                      <a:r>
                        <a:rPr lang="ru-RU" sz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сопостав-ления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Умозаключения.Предвидение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возможно-</a:t>
                      </a:r>
                      <a:r>
                        <a:rPr lang="ru-RU" sz="1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го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развития событий.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168" marR="21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261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G:\фото корниенко музей\IMG_522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195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G:\фото корниенко музей\IMG_522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1984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332656"/>
            <a:ext cx="892899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Показатели </a:t>
            </a:r>
            <a:r>
              <a:rPr lang="ru-RU" sz="2400" b="1" dirty="0" err="1"/>
              <a:t>сформированности</a:t>
            </a:r>
            <a:r>
              <a:rPr lang="ru-RU" sz="2400" b="1" dirty="0"/>
              <a:t> исследовательской деятельности:</a:t>
            </a:r>
          </a:p>
          <a:p>
            <a:r>
              <a:rPr lang="ru-RU" sz="2400" dirty="0"/>
              <a:t>•	 </a:t>
            </a:r>
            <a:r>
              <a:rPr lang="ru-RU" sz="2400" b="1" dirty="0">
                <a:solidFill>
                  <a:srgbClr val="002060"/>
                </a:solidFill>
              </a:rPr>
              <a:t>Умение видеть проблему;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•	 Умение формулировать и задавать вопросы;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•	 Умение выдвигать гипотезы;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•	 Умение делать выводы и умозаключения;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•	 Умение доказывать и защищать свои идеи;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•	Умение самостоятельно действовать на этапах исследования.</a:t>
            </a:r>
          </a:p>
          <a:p>
            <a:r>
              <a:rPr lang="ru-RU" sz="2400" b="1" dirty="0"/>
              <a:t>Критерии </a:t>
            </a:r>
            <a:r>
              <a:rPr lang="ru-RU" sz="2400" b="1" dirty="0" err="1"/>
              <a:t>сформированности</a:t>
            </a:r>
            <a:r>
              <a:rPr lang="ru-RU" sz="2400" b="1" dirty="0"/>
              <a:t> исследовательской деятельности:</a:t>
            </a:r>
          </a:p>
          <a:p>
            <a:r>
              <a:rPr lang="ru-RU" sz="2400" dirty="0"/>
              <a:t>•	</a:t>
            </a:r>
            <a:r>
              <a:rPr lang="ru-RU" sz="2400" b="1" dirty="0">
                <a:solidFill>
                  <a:srgbClr val="002060"/>
                </a:solidFill>
              </a:rPr>
              <a:t>Самостоятельность.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•	Полнота и логичность ответа.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•	Правильность выводов и формулировок</a:t>
            </a:r>
          </a:p>
        </p:txBody>
      </p:sp>
    </p:spTree>
    <p:extLst>
      <p:ext uri="{BB962C8B-B14F-4D97-AF65-F5344CB8AC3E}">
        <p14:creationId xmlns:p14="http://schemas.microsoft.com/office/powerpoint/2010/main" val="153064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0220648"/>
              </p:ext>
            </p:extLst>
          </p:nvPr>
        </p:nvGraphicFramePr>
        <p:xfrm>
          <a:off x="395536" y="1412776"/>
          <a:ext cx="7992889" cy="49411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92565"/>
                <a:gridCol w="1631297"/>
                <a:gridCol w="1631297"/>
                <a:gridCol w="1538257"/>
                <a:gridCol w="1399473"/>
              </a:tblGrid>
              <a:tr h="359398"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Показатели и к</a:t>
                      </a:r>
                      <a:r>
                        <a:rPr lang="ru-RU" sz="1200" b="0" dirty="0">
                          <a:effectLst/>
                        </a:rPr>
                        <a:t>ритер</a:t>
                      </a:r>
                      <a:r>
                        <a:rPr lang="ru-RU" sz="1200" dirty="0">
                          <a:effectLst/>
                        </a:rPr>
                        <a:t>ии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Уровни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Методы отслеживания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677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Высокий уровень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Средний уровень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Низкий уровень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140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1. Выделение проблемы (находит противоречие, формулирует проблему).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Самостоятельно видит проблему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Иногда самостоятельно, но чаще с помощью воспитателя.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Не видит самостоятельно, принимает проблему, подсказанную воспитателем, не проявляет активности в самостоятельном ее поиске.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Наблюдение в процессе выделения проблемы.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51520" y="469676"/>
            <a:ext cx="878497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Показатели и критерии уровня овладения (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сформированности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детьми исследовательской деятельностью.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2269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2881379"/>
              </p:ext>
            </p:extLst>
          </p:nvPr>
        </p:nvGraphicFramePr>
        <p:xfrm>
          <a:off x="467544" y="764704"/>
          <a:ext cx="8208913" cy="6076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41012"/>
                <a:gridCol w="1675387"/>
                <a:gridCol w="1675387"/>
                <a:gridCol w="1579830"/>
                <a:gridCol w="1437297"/>
              </a:tblGrid>
              <a:tr h="14468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2.Формули-рование вопросов.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86" marR="6248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Формулирует вопросы.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86" marR="6248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Формулирует вопросы.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86" marR="62486" marT="0" marB="0"/>
                </a:tc>
                <a:tc>
                  <a:txBody>
                    <a:bodyPr/>
                    <a:lstStyle/>
                    <a:p>
                      <a:pPr algn="l"/>
                      <a:endParaRPr lang="ru-RU" sz="900">
                        <a:effectLst/>
                        <a:latin typeface="Calibri"/>
                      </a:endParaRPr>
                    </a:p>
                  </a:txBody>
                  <a:tcPr marL="62486" marR="6248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Наблюдение в процессе формулировки вопросов, анализ вопросов.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86" marR="62486" marT="0" marB="0"/>
                </a:tc>
              </a:tr>
              <a:tr h="217604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3. Целеполагание и целеустремленность (ставит цель исследования, осуществляет поиск эффективного решения проблемы).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86" marR="6248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Самостоятельно (в группе). Проявляет волевые и интеллектуальные усилия (строит схемы, рисунки, объясняет).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86" marR="6248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 помощью воспитателя. Проявляет волевые и интеллектуальные усилия (строит схемы, рисунки, объясняет).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86" marR="6248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 помощью воспитателя.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86" marR="6248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Наблюдения за процессом деятельности, отчетом о результатах.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86" marR="62486" marT="0" marB="0"/>
                </a:tc>
              </a:tr>
              <a:tr h="19937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4.Выдвижение гипотез и решения проблем.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86" marR="6248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Активно высказывает предположения, гипотезы (много, оригинальные), предлагает различные решения (несколько вариантов).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86" marR="6248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Выдвигает гипотезы, чаще с помощью воспитателя, предлагает одно решение.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86" marR="62486" marT="0" marB="0"/>
                </a:tc>
                <a:tc>
                  <a:txBody>
                    <a:bodyPr/>
                    <a:lstStyle/>
                    <a:p>
                      <a:pPr algn="l"/>
                      <a:endParaRPr lang="ru-RU" sz="1400" dirty="0">
                        <a:effectLst/>
                        <a:latin typeface="Calibri"/>
                      </a:endParaRPr>
                    </a:p>
                  </a:txBody>
                  <a:tcPr marL="62486" marR="6248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Наблюдение.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86" marR="62486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471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1527730"/>
              </p:ext>
            </p:extLst>
          </p:nvPr>
        </p:nvGraphicFramePr>
        <p:xfrm>
          <a:off x="539552" y="260649"/>
          <a:ext cx="8064895" cy="58799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08715"/>
                <a:gridCol w="1645993"/>
                <a:gridCol w="1645993"/>
                <a:gridCol w="1552114"/>
                <a:gridCol w="1412080"/>
              </a:tblGrid>
              <a:tr h="13745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5.Способность описывать явления, процессы.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560" marR="535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effectLst/>
                        </a:rPr>
                        <a:t>Полное, логическое описание.</a:t>
                      </a:r>
                      <a:endParaRPr lang="ru-RU" sz="900" dirty="0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560" marR="535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effectLst/>
                        </a:rPr>
                        <a:t>Не совсем полное, логическое описание.</a:t>
                      </a:r>
                      <a:endParaRPr lang="ru-RU" sz="900" dirty="0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560" marR="53560" marT="0" marB="0"/>
                </a:tc>
                <a:tc>
                  <a:txBody>
                    <a:bodyPr/>
                    <a:lstStyle/>
                    <a:p>
                      <a:pPr algn="l"/>
                      <a:endParaRPr lang="ru-RU" sz="800" dirty="0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53560" marR="535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effectLst/>
                        </a:rPr>
                        <a:t>Наблюдение за деятельностью, отчет о результатах исследования.</a:t>
                      </a:r>
                      <a:endParaRPr lang="ru-RU" sz="900" dirty="0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560" marR="53560" marT="0" marB="0"/>
                </a:tc>
              </a:tr>
              <a:tr h="244185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6.Формулировка выводов и умозаключений.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560" marR="535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Формулирует в речи, достигнут или не результат, замечает соответствие или несоответствие полученного результата гипотезе, делает выводы.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560" marR="535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Может сформулировать выводы самостоятельно или по наводящим вопросам, аргументирует свои суждения и пользуется доказательствами и с помощью взрослого.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560" marR="535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Затрудняется в речевых формулировках, не видит ошибок, не умеет обсуждать результат.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560" marR="535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Анализ высказываний, отчетов.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560" marR="53560" marT="0" marB="0"/>
                </a:tc>
              </a:tr>
              <a:tr h="206352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7. Степень самостоятельности при проведении исследования.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560" marR="535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Самостоятельно ставит проблему, отыскивает метод ее решения и осуществляет его.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560" marR="535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Педагог ставит проблему, ребенок самостоятельно ищет метод ее решения.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560" marR="535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Педагог ставит проблему, намечает метод ее решения, ребенок осуществляет поиск при значительной помощи взрослого.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560" marR="535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Наблюдение в процессе работы на занятии, в группах.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560" marR="5356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8290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04663"/>
            <a:ext cx="871296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Мы использовали способ разработки тематических проек­тов,  связанный с </a:t>
            </a:r>
            <a:r>
              <a:rPr lang="ru-RU" dirty="0" smtClean="0"/>
              <a:t>использованием</a:t>
            </a:r>
          </a:p>
          <a:p>
            <a:pPr algn="ctr"/>
            <a:r>
              <a:rPr lang="ru-RU" sz="2400" dirty="0" smtClean="0"/>
              <a:t> </a:t>
            </a:r>
            <a:r>
              <a:rPr lang="ru-RU" sz="2400" b="1" dirty="0">
                <a:solidFill>
                  <a:srgbClr val="FF0000"/>
                </a:solidFill>
              </a:rPr>
              <a:t>так называемой модели «трех вопросов». </a:t>
            </a:r>
            <a:endParaRPr lang="ru-RU" b="1" dirty="0">
              <a:solidFill>
                <a:srgbClr val="FF0000"/>
              </a:solidFill>
            </a:endParaRPr>
          </a:p>
          <a:p>
            <a:pPr algn="ctr"/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dirty="0" smtClean="0"/>
              <a:t>Суть </a:t>
            </a:r>
            <a:r>
              <a:rPr lang="ru-RU" dirty="0"/>
              <a:t>этой модели заключается в том, что воспитатель задает детям три вопроса</a:t>
            </a:r>
            <a:r>
              <a:rPr lang="ru-RU" b="1" dirty="0">
                <a:solidFill>
                  <a:srgbClr val="FF0000"/>
                </a:solidFill>
              </a:rPr>
              <a:t>: </a:t>
            </a:r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b="1" dirty="0">
                <a:solidFill>
                  <a:srgbClr val="FF0000"/>
                </a:solidFill>
              </a:rPr>
              <a:t>-</a:t>
            </a:r>
            <a:r>
              <a:rPr lang="ru-RU" b="1" dirty="0" smtClean="0">
                <a:solidFill>
                  <a:srgbClr val="FF0000"/>
                </a:solidFill>
              </a:rPr>
              <a:t>Что </a:t>
            </a:r>
            <a:r>
              <a:rPr lang="ru-RU" b="1" dirty="0">
                <a:solidFill>
                  <a:srgbClr val="FF0000"/>
                </a:solidFill>
              </a:rPr>
              <a:t>мы знаем? </a:t>
            </a:r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b="1" dirty="0">
                <a:solidFill>
                  <a:srgbClr val="FF0000"/>
                </a:solidFill>
              </a:rPr>
              <a:t>-</a:t>
            </a:r>
            <a:r>
              <a:rPr lang="ru-RU" b="1" dirty="0" smtClean="0">
                <a:solidFill>
                  <a:srgbClr val="FF0000"/>
                </a:solidFill>
              </a:rPr>
              <a:t>Что </a:t>
            </a:r>
            <a:r>
              <a:rPr lang="ru-RU" b="1" dirty="0">
                <a:solidFill>
                  <a:srgbClr val="FF0000"/>
                </a:solidFill>
              </a:rPr>
              <a:t>мы хотим узнать? </a:t>
            </a:r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b="1" dirty="0">
                <a:solidFill>
                  <a:srgbClr val="FF0000"/>
                </a:solidFill>
              </a:rPr>
              <a:t>-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Что мы узнали?</a:t>
            </a:r>
          </a:p>
          <a:p>
            <a:r>
              <a:rPr lang="ru-RU" dirty="0"/>
              <a:t>Сначала мы инициируем общее обсуждение, чтобы дети выясни­ли, что они уже знают об определенном предмете или явлении. </a:t>
            </a:r>
          </a:p>
          <a:p>
            <a:r>
              <a:rPr lang="ru-RU" dirty="0"/>
              <a:t>Затем воспитатель задаем второй вопрос: «Что мы хотим узнать о…?». Ког­да все дети выскажутся, воспитатель спрашивает: «Как нам найти ответы на наши вопросы?»</a:t>
            </a:r>
          </a:p>
          <a:p>
            <a:r>
              <a:rPr lang="ru-RU" dirty="0"/>
              <a:t>Применяются следующие способы сбора информации: </a:t>
            </a:r>
          </a:p>
          <a:p>
            <a:r>
              <a:rPr lang="ru-RU" sz="2400" b="1" dirty="0">
                <a:solidFill>
                  <a:srgbClr val="0070C0"/>
                </a:solidFill>
              </a:rPr>
              <a:t>. чтение книг;</a:t>
            </a:r>
          </a:p>
          <a:p>
            <a:r>
              <a:rPr lang="ru-RU" sz="2400" b="1" dirty="0">
                <a:solidFill>
                  <a:srgbClr val="0070C0"/>
                </a:solidFill>
              </a:rPr>
              <a:t>. обращение с вопросами к родителям;</a:t>
            </a:r>
          </a:p>
          <a:p>
            <a:r>
              <a:rPr lang="ru-RU" sz="2400" b="1" dirty="0">
                <a:solidFill>
                  <a:srgbClr val="0070C0"/>
                </a:solidFill>
              </a:rPr>
              <a:t>. обращение с вопросами к специалистам;</a:t>
            </a:r>
          </a:p>
          <a:p>
            <a:r>
              <a:rPr lang="ru-RU" sz="2400" b="1" dirty="0">
                <a:solidFill>
                  <a:srgbClr val="0070C0"/>
                </a:solidFill>
              </a:rPr>
              <a:t>. проведение экспериментов;</a:t>
            </a:r>
          </a:p>
          <a:p>
            <a:r>
              <a:rPr lang="ru-RU" sz="2400" b="1" dirty="0">
                <a:solidFill>
                  <a:srgbClr val="0070C0"/>
                </a:solidFill>
              </a:rPr>
              <a:t>. проведение экскурсии на </a:t>
            </a:r>
            <a:r>
              <a:rPr lang="ru-RU" sz="2400" b="1" dirty="0" smtClean="0">
                <a:solidFill>
                  <a:srgbClr val="0070C0"/>
                </a:solidFill>
              </a:rPr>
              <a:t>место.</a:t>
            </a:r>
            <a:endParaRPr lang="ru-RU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511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04664"/>
            <a:ext cx="842493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FF0000"/>
                </a:solidFill>
              </a:rPr>
              <a:t>План тематического проекта</a:t>
            </a:r>
            <a:endParaRPr lang="ru-RU" b="1" dirty="0">
              <a:solidFill>
                <a:srgbClr val="FF0000"/>
              </a:solidFill>
            </a:endParaRPr>
          </a:p>
          <a:p>
            <a:r>
              <a:rPr lang="ru-RU" dirty="0"/>
              <a:t>1. Тема и происхождение темы:__________________________________________</a:t>
            </a:r>
          </a:p>
          <a:p>
            <a:r>
              <a:rPr lang="ru-RU" dirty="0"/>
              <a:t>2. </a:t>
            </a:r>
            <a:r>
              <a:rPr lang="ru-RU" dirty="0" smtClean="0"/>
              <a:t>Интеграция областей в ходе реализации проекта</a:t>
            </a:r>
            <a:r>
              <a:rPr lang="ru-RU" dirty="0"/>
              <a:t>:_________________________________________________</a:t>
            </a:r>
          </a:p>
          <a:p>
            <a:pPr lvl="0"/>
            <a:r>
              <a:rPr lang="ru-RU" dirty="0" smtClean="0"/>
              <a:t>Необходимые материалы</a:t>
            </a:r>
            <a:r>
              <a:rPr lang="ru-RU" dirty="0"/>
              <a:t>:____________________________________________</a:t>
            </a:r>
          </a:p>
          <a:p>
            <a:r>
              <a:rPr lang="ru-RU" dirty="0"/>
              <a:t>4</a:t>
            </a:r>
            <a:r>
              <a:rPr lang="ru-RU" i="1" dirty="0"/>
              <a:t>. </a:t>
            </a:r>
            <a:r>
              <a:rPr lang="ru-RU" dirty="0"/>
              <a:t>Представьте детям проект, задав следующие вопросы:</a:t>
            </a:r>
          </a:p>
          <a:p>
            <a:pPr lvl="0"/>
            <a:r>
              <a:rPr lang="ru-RU" dirty="0"/>
              <a:t>Что мы знаем о__________________________________________________?  (реактивное предварительное знание)</a:t>
            </a:r>
          </a:p>
          <a:p>
            <a:pPr lvl="0"/>
            <a:r>
              <a:rPr lang="ru-RU" dirty="0"/>
              <a:t>Что мы хотим узнать о____________________________________________? (содержание процесса обучения)</a:t>
            </a:r>
          </a:p>
          <a:p>
            <a:pPr lvl="0"/>
            <a:r>
              <a:rPr lang="ru-RU" dirty="0"/>
              <a:t>Как нам найти ответы на наши вопросы о ________________________? (план </a:t>
            </a:r>
            <a:r>
              <a:rPr lang="ru-RU" dirty="0" smtClean="0"/>
              <a:t>реализации проекта)</a:t>
            </a:r>
            <a:endParaRPr lang="ru-RU" dirty="0"/>
          </a:p>
          <a:p>
            <a:r>
              <a:rPr lang="ru-RU" dirty="0"/>
              <a:t>5. Оценка: Что нового для себя мы узнали? (С точки зрения детей и воспитателя.)</a:t>
            </a:r>
          </a:p>
          <a:p>
            <a:r>
              <a:rPr lang="ru-RU" dirty="0"/>
              <a:t>6. Предложения в отношении расширения и совершенствования проекта.   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62751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8893632"/>
              </p:ext>
            </p:extLst>
          </p:nvPr>
        </p:nvGraphicFramePr>
        <p:xfrm>
          <a:off x="179512" y="236120"/>
          <a:ext cx="7920880" cy="623855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5283"/>
                <a:gridCol w="4500943"/>
                <a:gridCol w="3244654"/>
              </a:tblGrid>
              <a:tr h="744565">
                <a:tc>
                  <a:txBody>
                    <a:bodyPr/>
                    <a:lstStyle/>
                    <a:p>
                      <a:pPr marR="27940"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№ п/п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8901" marR="38901" marT="0" marB="0"/>
                </a:tc>
                <a:tc>
                  <a:txBody>
                    <a:bodyPr/>
                    <a:lstStyle/>
                    <a:p>
                      <a:pPr marR="27940"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marR="27940"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Классификатор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8901" marR="38901" marT="0" marB="0"/>
                </a:tc>
                <a:tc>
                  <a:txBody>
                    <a:bodyPr/>
                    <a:lstStyle/>
                    <a:p>
                      <a:pPr marR="27940"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</a:p>
                    <a:p>
                      <a:pPr marR="27940"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Типы проектов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8901" marR="38901" marT="0" marB="0"/>
                </a:tc>
              </a:tr>
              <a:tr h="994601">
                <a:tc>
                  <a:txBody>
                    <a:bodyPr/>
                    <a:lstStyle/>
                    <a:p>
                      <a:pPr marR="27940"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1.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8901" marR="38901" marT="0" marB="0"/>
                </a:tc>
                <a:tc>
                  <a:txBody>
                    <a:bodyPr/>
                    <a:lstStyle/>
                    <a:p>
                      <a:pPr marR="27940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методу, доминирующему в проекте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901" marR="38901" marT="0" marB="0"/>
                </a:tc>
                <a:tc>
                  <a:txBody>
                    <a:bodyPr/>
                    <a:lstStyle/>
                    <a:p>
                      <a:pPr marR="2794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Исследовательский</a:t>
                      </a:r>
                    </a:p>
                    <a:p>
                      <a:pPr marR="2794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Информационный</a:t>
                      </a:r>
                    </a:p>
                    <a:p>
                      <a:pPr marR="2794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Творческий </a:t>
                      </a:r>
                    </a:p>
                    <a:p>
                      <a:pPr marR="2794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Игровой, приключенческий </a:t>
                      </a:r>
                    </a:p>
                    <a:p>
                      <a:pPr marR="2794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Практико-ориентированный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8901" marR="38901" marT="0" marB="0"/>
                </a:tc>
              </a:tr>
              <a:tr h="852515">
                <a:tc>
                  <a:txBody>
                    <a:bodyPr/>
                    <a:lstStyle/>
                    <a:p>
                      <a:pPr marR="27940"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2.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8901" marR="38901" marT="0" marB="0"/>
                </a:tc>
                <a:tc>
                  <a:txBody>
                    <a:bodyPr/>
                    <a:lstStyle/>
                    <a:p>
                      <a:pPr marR="27940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характеру содержания проекта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901" marR="38901" marT="0" marB="0"/>
                </a:tc>
                <a:tc>
                  <a:txBody>
                    <a:bodyPr/>
                    <a:lstStyle/>
                    <a:p>
                      <a:pPr marR="2794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Ребенок и его семья</a:t>
                      </a:r>
                    </a:p>
                    <a:p>
                      <a:pPr marR="2794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Ребенок и природа</a:t>
                      </a:r>
                    </a:p>
                    <a:p>
                      <a:pPr marR="2794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Ребенок и рукотворный мир</a:t>
                      </a:r>
                    </a:p>
                    <a:p>
                      <a:pPr marR="2794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Ребенок, общество и его культурные ценности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8901" marR="38901" marT="0" marB="0"/>
                </a:tc>
              </a:tr>
              <a:tr h="893477">
                <a:tc>
                  <a:txBody>
                    <a:bodyPr/>
                    <a:lstStyle/>
                    <a:p>
                      <a:pPr marR="27940"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3.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8901" marR="38901" marT="0" marB="0"/>
                </a:tc>
                <a:tc>
                  <a:txBody>
                    <a:bodyPr/>
                    <a:lstStyle/>
                    <a:p>
                      <a:pPr marR="27940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характеру участия ребенка в проектировании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901" marR="38901" marT="0" marB="0"/>
                </a:tc>
                <a:tc>
                  <a:txBody>
                    <a:bodyPr/>
                    <a:lstStyle/>
                    <a:p>
                      <a:pPr marR="2794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Заказчик проекта</a:t>
                      </a:r>
                    </a:p>
                    <a:p>
                      <a:pPr marR="2794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Эксперт </a:t>
                      </a:r>
                    </a:p>
                    <a:p>
                      <a:pPr marR="2794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Исполнитель проекта</a:t>
                      </a:r>
                    </a:p>
                    <a:p>
                      <a:pPr marR="2794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Участник проекта от  зарождения идеи до получения результата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8901" marR="38901" marT="0" marB="0"/>
                </a:tc>
              </a:tr>
              <a:tr h="1420859">
                <a:tc>
                  <a:txBody>
                    <a:bodyPr/>
                    <a:lstStyle/>
                    <a:p>
                      <a:pPr marR="27940"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4.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8901" marR="38901" marT="0" marB="0"/>
                </a:tc>
                <a:tc>
                  <a:txBody>
                    <a:bodyPr/>
                    <a:lstStyle/>
                    <a:p>
                      <a:pPr marR="27940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характеру контактов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901" marR="38901" marT="0" marB="0"/>
                </a:tc>
                <a:tc>
                  <a:txBody>
                    <a:bodyPr/>
                    <a:lstStyle/>
                    <a:p>
                      <a:pPr marR="2794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Внутри одной возрастной группы</a:t>
                      </a:r>
                    </a:p>
                    <a:p>
                      <a:pPr marR="2794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В контакте с др. возрастной группой</a:t>
                      </a:r>
                    </a:p>
                    <a:p>
                      <a:pPr marR="2794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Внутри ДОУ</a:t>
                      </a:r>
                    </a:p>
                    <a:p>
                      <a:pPr marR="2794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Открытый, в контакте с семьей, учреждениями культуры, общественными организациями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8901" marR="38901" marT="0" marB="0"/>
                </a:tc>
              </a:tr>
              <a:tr h="595652">
                <a:tc>
                  <a:txBody>
                    <a:bodyPr/>
                    <a:lstStyle/>
                    <a:p>
                      <a:pPr marR="27940"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5.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8901" marR="38901" marT="0" marB="0"/>
                </a:tc>
                <a:tc>
                  <a:txBody>
                    <a:bodyPr/>
                    <a:lstStyle/>
                    <a:p>
                      <a:pPr marR="27940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количеству участников проекта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901" marR="38901" marT="0" marB="0"/>
                </a:tc>
                <a:tc>
                  <a:txBody>
                    <a:bodyPr/>
                    <a:lstStyle/>
                    <a:p>
                      <a:pPr marR="2794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-Индивидуальный</a:t>
                      </a:r>
                    </a:p>
                    <a:p>
                      <a:pPr marR="2794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В паре</a:t>
                      </a:r>
                    </a:p>
                    <a:p>
                      <a:pPr marR="2794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В группе</a:t>
                      </a:r>
                    </a:p>
                    <a:p>
                      <a:pPr marR="2794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Фронтальный  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8901" marR="38901" marT="0" marB="0"/>
                </a:tc>
              </a:tr>
              <a:tr h="568344">
                <a:tc>
                  <a:txBody>
                    <a:bodyPr/>
                    <a:lstStyle/>
                    <a:p>
                      <a:pPr marR="27940"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6.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8901" marR="38901" marT="0" marB="0"/>
                </a:tc>
                <a:tc>
                  <a:txBody>
                    <a:bodyPr/>
                    <a:lstStyle/>
                    <a:p>
                      <a:pPr marR="27940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продолжительности реализации проекта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901" marR="38901" marT="0" marB="0"/>
                </a:tc>
                <a:tc>
                  <a:txBody>
                    <a:bodyPr/>
                    <a:lstStyle/>
                    <a:p>
                      <a:pPr marR="2794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Краткосрочный</a:t>
                      </a:r>
                    </a:p>
                    <a:p>
                      <a:pPr marR="2794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Средней продолжительности</a:t>
                      </a:r>
                    </a:p>
                    <a:p>
                      <a:pPr marR="2794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 Долгосрочный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8901" marR="38901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998788" y="15065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6270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1485867"/>
              </p:ext>
            </p:extLst>
          </p:nvPr>
        </p:nvGraphicFramePr>
        <p:xfrm>
          <a:off x="323528" y="911378"/>
          <a:ext cx="7920880" cy="57435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8152"/>
                <a:gridCol w="3032139"/>
                <a:gridCol w="3520589"/>
              </a:tblGrid>
              <a:tr h="1119744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Этапы проекта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9" marR="47609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Деятельность педагога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9" marR="47609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Деятельность детей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9" marR="47609" marT="0" marB="0"/>
                </a:tc>
              </a:tr>
              <a:tr h="1199185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9" marR="476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1.Формулирует проблему  (цель).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2. Вводит в игровую (сюжетную) ситуацию.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3. Формулирует задачу.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9" marR="47609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1.Вхождение в проблему.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2. Вживание в игровую ситуацию.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3.Принятие задачи.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4.Дополнение задачи проекта.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9" marR="47609" marT="0" marB="0"/>
                </a:tc>
              </a:tr>
              <a:tr h="1199185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2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9" marR="476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1.Помогает в решение задачи.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2.Помогает спланировать деятельность.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3.Организует деятельность.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9" marR="47609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1.Объединене детей в рабочие группы.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2.Распределение амплуа.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9" marR="47609" marT="0" marB="0"/>
                </a:tc>
              </a:tr>
              <a:tr h="1026298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3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9" marR="47609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1.Практическая помощь.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2.Направляет и контролирует осуществление проекта.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9" marR="47609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Формирование специфических знаний, умений и навыков.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9" marR="47609" marT="0" marB="0"/>
                </a:tc>
              </a:tr>
              <a:tr h="1199185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4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9" marR="47609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Подготовка к презентации, презентация.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9" marR="47609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1.Продукт деятельности готовят к презентации.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2.Представляют продукт  деятельности.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09" marR="47609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-252536" y="-73507"/>
            <a:ext cx="9505056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Поэтапная работа над проектом, которая включает деятельность педагога и детей, распределяется следующим образом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113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563888" y="2420888"/>
            <a:ext cx="2376264" cy="1080120"/>
          </a:xfrm>
          <a:prstGeom prst="ellipse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Время</a:t>
            </a:r>
          </a:p>
          <a:p>
            <a:pPr algn="ctr"/>
            <a:r>
              <a:rPr lang="ru-RU" sz="1100" dirty="0" smtClean="0"/>
              <a:t>Начало проекта:</a:t>
            </a:r>
          </a:p>
          <a:p>
            <a:pPr algn="ctr"/>
            <a:r>
              <a:rPr lang="ru-RU" sz="1100" dirty="0" smtClean="0"/>
              <a:t>Окончание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548680"/>
            <a:ext cx="2304256" cy="2664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Область </a:t>
            </a:r>
            <a:r>
              <a:rPr lang="ru-RU" sz="1200" b="1" dirty="0" smtClean="0">
                <a:solidFill>
                  <a:srgbClr val="FF0000"/>
                </a:solidFill>
              </a:rPr>
              <a:t>«Художественное творчество»</a:t>
            </a:r>
          </a:p>
          <a:p>
            <a:pPr lvl="0"/>
            <a:r>
              <a:rPr lang="ru-RU" sz="1200" dirty="0"/>
              <a:t>Рисование красками «Мой будильник».</a:t>
            </a:r>
          </a:p>
          <a:p>
            <a:pPr lvl="0"/>
            <a:r>
              <a:rPr lang="ru-RU" sz="1200" dirty="0"/>
              <a:t>Аппликация «Часы с кукушкой».</a:t>
            </a:r>
          </a:p>
          <a:p>
            <a:pPr lvl="0"/>
            <a:r>
              <a:rPr lang="ru-RU" sz="1200" dirty="0"/>
              <a:t>Рисование по замыслу «Мое будущее».</a:t>
            </a:r>
          </a:p>
          <a:p>
            <a:pPr lvl="0"/>
            <a:r>
              <a:rPr lang="ru-RU" sz="1200" dirty="0"/>
              <a:t>Лепка «Настенные часы».</a:t>
            </a:r>
          </a:p>
          <a:p>
            <a:pPr lvl="0"/>
            <a:r>
              <a:rPr lang="ru-RU" sz="1200" dirty="0"/>
              <a:t>Коллаж «Вчера, сегодня, завтра</a:t>
            </a:r>
            <a:r>
              <a:rPr lang="ru-RU" sz="1200" dirty="0" smtClean="0"/>
              <a:t>».</a:t>
            </a:r>
          </a:p>
          <a:p>
            <a:pPr lvl="0"/>
            <a:r>
              <a:rPr lang="ru-RU" sz="1200" dirty="0" smtClean="0"/>
              <a:t>Декорации к спектаклю «12 месяцев»</a:t>
            </a:r>
            <a:endParaRPr lang="ru-RU" sz="1200" dirty="0"/>
          </a:p>
          <a:p>
            <a:pPr algn="just"/>
            <a:endParaRPr lang="ru-RU" sz="1200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2843808" y="3645835"/>
            <a:ext cx="3456384" cy="28075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FF0000"/>
                </a:solidFill>
              </a:rPr>
              <a:t>Область «Познание»</a:t>
            </a:r>
          </a:p>
          <a:p>
            <a:pPr lvl="0"/>
            <a:r>
              <a:rPr lang="ru-RU" sz="1400" dirty="0"/>
              <a:t>Изучение арабской и римской нумерации.</a:t>
            </a:r>
          </a:p>
          <a:p>
            <a:pPr lvl="0"/>
            <a:r>
              <a:rPr lang="ru-RU" sz="1400" dirty="0"/>
              <a:t>Определение времени по часам.</a:t>
            </a:r>
          </a:p>
          <a:p>
            <a:pPr lvl="0"/>
            <a:r>
              <a:rPr lang="ru-RU" sz="1400" dirty="0"/>
              <a:t>Изготовление модели времени года, календарей.</a:t>
            </a:r>
          </a:p>
          <a:p>
            <a:pPr lvl="0"/>
            <a:r>
              <a:rPr lang="ru-RU" sz="1400" dirty="0" smtClean="0"/>
              <a:t>Создание </a:t>
            </a:r>
            <a:r>
              <a:rPr lang="ru-RU" sz="1400" dirty="0"/>
              <a:t>музея часов</a:t>
            </a:r>
            <a:r>
              <a:rPr lang="ru-RU" sz="1400" dirty="0" smtClean="0"/>
              <a:t>.</a:t>
            </a:r>
            <a:endParaRPr lang="ru-RU" dirty="0"/>
          </a:p>
          <a:p>
            <a:pPr lvl="0"/>
            <a:r>
              <a:rPr lang="ru-RU" sz="1400" dirty="0"/>
              <a:t>И</a:t>
            </a:r>
            <a:r>
              <a:rPr lang="ru-RU" sz="1400" dirty="0" smtClean="0"/>
              <a:t>зготовление </a:t>
            </a:r>
            <a:r>
              <a:rPr lang="ru-RU" sz="1400" dirty="0"/>
              <a:t>солнечных часов. </a:t>
            </a:r>
          </a:p>
          <a:p>
            <a:pPr lvl="0"/>
            <a:r>
              <a:rPr lang="ru-RU" sz="1400" dirty="0"/>
              <a:t>Изготовление цветочных часов.</a:t>
            </a:r>
          </a:p>
          <a:p>
            <a:pPr lvl="0"/>
            <a:r>
              <a:rPr lang="ru-RU" sz="1400" dirty="0"/>
              <a:t>Изготовление водных часов ( установление соотношения: 1 минута — определенное количество воды</a:t>
            </a:r>
            <a:r>
              <a:rPr lang="ru-RU" sz="1400" dirty="0" smtClean="0"/>
              <a:t>).</a:t>
            </a:r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660232" y="260648"/>
            <a:ext cx="2160240" cy="25202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Область «</a:t>
            </a:r>
            <a:r>
              <a:rPr lang="ru-RU" sz="1200" b="1" dirty="0" smtClean="0">
                <a:solidFill>
                  <a:srgbClr val="FF0000"/>
                </a:solidFill>
              </a:rPr>
              <a:t>Чтение </a:t>
            </a:r>
            <a:r>
              <a:rPr lang="ru-RU" sz="1200" b="1" dirty="0">
                <a:solidFill>
                  <a:srgbClr val="FF0000"/>
                </a:solidFill>
              </a:rPr>
              <a:t>художественной литературы</a:t>
            </a:r>
          </a:p>
          <a:p>
            <a:endParaRPr lang="ru-RU" sz="1200" dirty="0" smtClean="0"/>
          </a:p>
          <a:p>
            <a:r>
              <a:rPr lang="ru-RU" sz="1200" dirty="0" smtClean="0"/>
              <a:t>Ш</a:t>
            </a:r>
            <a:r>
              <a:rPr lang="ru-RU" sz="1200" dirty="0"/>
              <a:t>. Перро «Золушка», С. Я. Маршак «Двенадцать месяцев», А. Аксаков «Аленький цветочек»,  В.И. Даль «Старик годовик», Е. Шварц «Сказка о потерянном времени»</a:t>
            </a:r>
          </a:p>
          <a:p>
            <a:r>
              <a:rPr lang="ru-RU" sz="1200" dirty="0"/>
              <a:t> </a:t>
            </a:r>
          </a:p>
          <a:p>
            <a:pPr algn="just"/>
            <a:endParaRPr lang="ru-RU" sz="1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3801548"/>
            <a:ext cx="2088232" cy="20037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Область «Коммуникация»</a:t>
            </a:r>
          </a:p>
          <a:p>
            <a:pPr algn="ctr"/>
            <a:r>
              <a:rPr lang="ru-RU" sz="1400" dirty="0" smtClean="0"/>
              <a:t>Формировать умение сотрудничать,  высказывать свои идеи, слушать товарищей.</a:t>
            </a:r>
          </a:p>
          <a:p>
            <a:pPr algn="ctr"/>
            <a:r>
              <a:rPr lang="ru-RU" sz="1400" dirty="0" smtClean="0"/>
              <a:t>Придумать рассказы и сказки о времени.</a:t>
            </a:r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563888" y="476672"/>
            <a:ext cx="2641465" cy="18793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Область «</a:t>
            </a:r>
            <a:r>
              <a:rPr lang="ru-RU" sz="1400" dirty="0" smtClean="0">
                <a:solidFill>
                  <a:srgbClr val="FF0000"/>
                </a:solidFill>
              </a:rPr>
              <a:t>Музыка»</a:t>
            </a:r>
          </a:p>
          <a:p>
            <a:pPr algn="ctr"/>
            <a:r>
              <a:rPr lang="ru-RU" sz="1400" dirty="0" smtClean="0"/>
              <a:t>Подготовить театрализованное представление  «12 месяцев»</a:t>
            </a:r>
            <a:endParaRPr lang="ru-RU" sz="1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804248" y="3356992"/>
            <a:ext cx="2016224" cy="33123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Область «Социализация</a:t>
            </a:r>
            <a:r>
              <a:rPr lang="ru-RU" b="1" dirty="0" smtClean="0">
                <a:solidFill>
                  <a:srgbClr val="FF0000"/>
                </a:solidFill>
              </a:rPr>
              <a:t>». </a:t>
            </a:r>
            <a:r>
              <a:rPr lang="ru-RU" sz="1400" b="1" dirty="0">
                <a:solidFill>
                  <a:srgbClr val="FF0000"/>
                </a:solidFill>
              </a:rPr>
              <a:t> </a:t>
            </a:r>
            <a:r>
              <a:rPr lang="ru-RU" sz="1400" dirty="0" smtClean="0"/>
              <a:t>Учить контролировать </a:t>
            </a:r>
            <a:r>
              <a:rPr lang="ru-RU" sz="1400" dirty="0"/>
              <a:t>время </a:t>
            </a:r>
            <a:r>
              <a:rPr lang="ru-RU" sz="1200" dirty="0"/>
              <a:t>по песочным часам, в процессе выполнения разнообразной деятельности. Формировать чувство удовлетворения от умения точно определять временной интервал. Развивать у детей представления об истории цивилизации. </a:t>
            </a:r>
            <a:endParaRPr lang="ru-RU" sz="1400" dirty="0" smtClean="0"/>
          </a:p>
          <a:p>
            <a:pPr algn="ctr"/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94143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203" y="404664"/>
            <a:ext cx="8490381" cy="6089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689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57225"/>
            <a:ext cx="8839200" cy="554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8580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199</TotalTime>
  <Words>1301</Words>
  <Application>Microsoft Office PowerPoint</Application>
  <PresentationFormat>Экран (4:3)</PresentationFormat>
  <Paragraphs>237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Официальная</vt:lpstr>
      <vt:lpstr>  МАДОУ ЦРР –детский сад №2  Проектная деятельность с детьми старшего дошкольного возраста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«Системный оператор»- прием ТРИЗ</vt:lpstr>
      <vt:lpstr>Презентация PowerPoint</vt:lpstr>
      <vt:lpstr>   ЦЕЛИ И ЗАДАЧИ МИНИ-МУЗЕЯ </vt:lpstr>
      <vt:lpstr>Презентация PowerPoint</vt:lpstr>
      <vt:lpstr>Презентация PowerPoint</vt:lpstr>
      <vt:lpstr>Презентация PowerPoint</vt:lpstr>
      <vt:lpstr>Музей «Птицы»</vt:lpstr>
      <vt:lpstr>Музей «Воздух»</vt:lpstr>
      <vt:lpstr>Музей посуды</vt:lpstr>
      <vt:lpstr>Музей  народной куклы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ASUS4</dc:creator>
  <cp:lastModifiedBy>ASUS4</cp:lastModifiedBy>
  <cp:revision>23</cp:revision>
  <dcterms:created xsi:type="dcterms:W3CDTF">2012-10-24T10:17:21Z</dcterms:created>
  <dcterms:modified xsi:type="dcterms:W3CDTF">2014-12-28T12:37:14Z</dcterms:modified>
</cp:coreProperties>
</file>