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7" r:id="rId2"/>
    <p:sldId id="286" r:id="rId3"/>
    <p:sldId id="279" r:id="rId4"/>
    <p:sldId id="259" r:id="rId5"/>
    <p:sldId id="280" r:id="rId6"/>
    <p:sldId id="281" r:id="rId7"/>
    <p:sldId id="282" r:id="rId8"/>
    <p:sldId id="271" r:id="rId9"/>
    <p:sldId id="283" r:id="rId10"/>
    <p:sldId id="284" r:id="rId11"/>
    <p:sldId id="28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A4EB73C-389B-469C-AC49-AD036CDA0BEB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CB980B5-0A7D-4AAC-936C-88B21BCCA8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EB73C-389B-469C-AC49-AD036CDA0BEB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980B5-0A7D-4AAC-936C-88B21BCCA8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EB73C-389B-469C-AC49-AD036CDA0BEB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980B5-0A7D-4AAC-936C-88B21BCCA8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A4EB73C-389B-469C-AC49-AD036CDA0BEB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CB980B5-0A7D-4AAC-936C-88B21BCCA8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A4EB73C-389B-469C-AC49-AD036CDA0BEB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CB980B5-0A7D-4AAC-936C-88B21BCCA8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EB73C-389B-469C-AC49-AD036CDA0BEB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980B5-0A7D-4AAC-936C-88B21BCCA8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EB73C-389B-469C-AC49-AD036CDA0BEB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980B5-0A7D-4AAC-936C-88B21BCCA8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A4EB73C-389B-469C-AC49-AD036CDA0BEB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CB980B5-0A7D-4AAC-936C-88B21BCCA8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EB73C-389B-469C-AC49-AD036CDA0BEB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980B5-0A7D-4AAC-936C-88B21BCCA8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A4EB73C-389B-469C-AC49-AD036CDA0BEB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CB980B5-0A7D-4AAC-936C-88B21BCCA8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A4EB73C-389B-469C-AC49-AD036CDA0BEB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CB980B5-0A7D-4AAC-936C-88B21BCCA8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A4EB73C-389B-469C-AC49-AD036CDA0BEB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CB980B5-0A7D-4AAC-936C-88B21BCCA80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3" Type="http://schemas.openxmlformats.org/officeDocument/2006/relationships/image" Target="../media/image16.png"/><Relationship Id="rId7" Type="http://schemas.openxmlformats.org/officeDocument/2006/relationships/image" Target="../media/image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10" Type="http://schemas.openxmlformats.org/officeDocument/2006/relationships/image" Target="../media/image22.gif"/><Relationship Id="rId4" Type="http://schemas.openxmlformats.org/officeDocument/2006/relationships/image" Target="../media/image17.jpeg"/><Relationship Id="rId9" Type="http://schemas.openxmlformats.org/officeDocument/2006/relationships/image" Target="../media/image2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2924944"/>
            <a:ext cx="7349834" cy="120032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ru-RU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Играем со звуком Ж</a:t>
            </a:r>
            <a:endParaRPr lang="ru-RU" sz="4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Ежевика - Стоковое фото Дмитрий Скоробогатов #29365409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36096" y="3320988"/>
            <a:ext cx="2736304" cy="2052228"/>
          </a:xfrm>
          <a:prstGeom prst="rect">
            <a:avLst/>
          </a:prstGeom>
          <a:noFill/>
        </p:spPr>
      </p:pic>
      <p:pic>
        <p:nvPicPr>
          <p:cNvPr id="30724" name="Picture 4" descr="В Англии лечат от ожирения ежа // Экспресс газета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8EC2D0"/>
              </a:clrFrom>
              <a:clrTo>
                <a:srgbClr val="8EC2D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332656"/>
            <a:ext cx="3419872" cy="2564905"/>
          </a:xfrm>
          <a:prstGeom prst="rect">
            <a:avLst/>
          </a:prstGeom>
          <a:noFill/>
        </p:spPr>
      </p:pic>
      <p:pic>
        <p:nvPicPr>
          <p:cNvPr id="10242" name="Picture 2" descr="Индийское ожерелье / Бисер из Гималаев купить в Москве на AVITO.ru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520" y="3789040"/>
            <a:ext cx="2520280" cy="2520280"/>
          </a:xfrm>
          <a:prstGeom prst="rect">
            <a:avLst/>
          </a:prstGeom>
          <a:noFill/>
        </p:spPr>
      </p:pic>
      <p:pic>
        <p:nvPicPr>
          <p:cNvPr id="10244" name="Picture 4" descr="Старинные диван, абажур - Куплю, продам в Челябинске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64088" y="476672"/>
            <a:ext cx="2686023" cy="2076822"/>
          </a:xfrm>
          <a:prstGeom prst="rect">
            <a:avLst/>
          </a:prstGeom>
          <a:noFill/>
        </p:spPr>
      </p:pic>
      <p:pic>
        <p:nvPicPr>
          <p:cNvPr id="10246" name="Picture 6" descr="Скачать Картинка мороженое для детей 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83768" y="3212976"/>
            <a:ext cx="3024336" cy="30243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2555776" y="1556792"/>
            <a:ext cx="4038600" cy="1295400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 w="19050">
            <a:solidFill>
              <a:srgbClr val="C00000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riblet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20" tIns="45711" rIns="91420" bIns="45711" rtlCol="0" anchor="ctr"/>
          <a:lstStyle/>
          <a:p>
            <a:pPr algn="ctr"/>
            <a:endParaRPr lang="ru-RU"/>
          </a:p>
        </p:txBody>
      </p:sp>
      <p:pic>
        <p:nvPicPr>
          <p:cNvPr id="15" name="Рисунок 14" descr="МДОБУ детский сад &quot;Снегурочка&quot; - Закрепляем звуки Ш, Ж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4923" t="13248" r="66945" b="55276"/>
          <a:stretch>
            <a:fillRect/>
          </a:stretch>
        </p:blipFill>
        <p:spPr bwMode="auto">
          <a:xfrm rot="18954016">
            <a:off x="4044426" y="1157494"/>
            <a:ext cx="1076325" cy="1403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Скругленный прямоугольник 15"/>
          <p:cNvSpPr/>
          <p:nvPr/>
        </p:nvSpPr>
        <p:spPr>
          <a:xfrm>
            <a:off x="179512" y="5373216"/>
            <a:ext cx="4248472" cy="1295400"/>
          </a:xfrm>
          <a:prstGeom prst="roundRect">
            <a:avLst>
              <a:gd name="adj" fmla="val 50000"/>
            </a:avLst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riblet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20" tIns="45711" rIns="91420" bIns="45711" rtlCol="0" anchor="ctr"/>
          <a:lstStyle/>
          <a:p>
            <a:pPr algn="ctr"/>
            <a:r>
              <a:rPr lang="ru-RU" sz="7200" b="1" dirty="0" smtClean="0">
                <a:solidFill>
                  <a:srgbClr val="0070C0"/>
                </a:solidFill>
              </a:rPr>
              <a:t>Ш</a:t>
            </a:r>
            <a:endParaRPr lang="ru-RU" sz="7200" b="1" dirty="0">
              <a:solidFill>
                <a:srgbClr val="0070C0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572000" y="5373216"/>
            <a:ext cx="4248472" cy="1295400"/>
          </a:xfrm>
          <a:prstGeom prst="roundRect">
            <a:avLst>
              <a:gd name="adj" fmla="val 50000"/>
            </a:avLst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riblet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20" tIns="45711" rIns="91420" bIns="45711" rtlCol="0" anchor="ctr"/>
          <a:lstStyle/>
          <a:p>
            <a:pPr algn="ctr"/>
            <a:r>
              <a:rPr lang="ru-RU" sz="7200" b="1" dirty="0" smtClean="0">
                <a:solidFill>
                  <a:srgbClr val="0070C0"/>
                </a:solidFill>
              </a:rPr>
              <a:t>Ж</a:t>
            </a:r>
            <a:endParaRPr lang="ru-RU" sz="7200" b="1" dirty="0">
              <a:solidFill>
                <a:srgbClr val="0070C0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483768" y="1556792"/>
            <a:ext cx="4038600" cy="1295400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 w="19050">
            <a:solidFill>
              <a:srgbClr val="C00000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riblet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20" tIns="45711" rIns="91420" bIns="45711" rtlCol="0" anchor="ctr"/>
          <a:lstStyle/>
          <a:p>
            <a:pPr algn="ctr"/>
            <a:endParaRPr lang="ru-RU"/>
          </a:p>
        </p:txBody>
      </p:sp>
      <p:pic>
        <p:nvPicPr>
          <p:cNvPr id="31746" name="Picture 2" descr="Веселые картинки для детей. . Обои для рабочего стола с персонажами мультфильмов и детских книг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040770">
            <a:off x="3862503" y="1467078"/>
            <a:ext cx="1293686" cy="1475997"/>
          </a:xfrm>
          <a:prstGeom prst="rect">
            <a:avLst/>
          </a:prstGeom>
          <a:noFill/>
        </p:spPr>
      </p:pic>
      <p:sp>
        <p:nvSpPr>
          <p:cNvPr id="20" name="Скругленный прямоугольник 19"/>
          <p:cNvSpPr/>
          <p:nvPr/>
        </p:nvSpPr>
        <p:spPr>
          <a:xfrm>
            <a:off x="2915816" y="1556792"/>
            <a:ext cx="3240360" cy="1295400"/>
          </a:xfrm>
          <a:prstGeom prst="roundRect">
            <a:avLst>
              <a:gd name="adj" fmla="val 50000"/>
            </a:avLst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riblet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20" tIns="45711" rIns="91420" bIns="45711" rtlCol="0" anchor="ctr"/>
          <a:lstStyle/>
          <a:p>
            <a:pPr algn="ctr"/>
            <a:endParaRPr lang="ru-RU"/>
          </a:p>
        </p:txBody>
      </p:sp>
      <p:pic>
        <p:nvPicPr>
          <p:cNvPr id="31748" name="Picture 4" descr="Веселые картинки для детей. . Обои для рабочего стола с персонажами мультфильмов и детских книг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 b="24043"/>
          <a:stretch>
            <a:fillRect/>
          </a:stretch>
        </p:blipFill>
        <p:spPr bwMode="auto">
          <a:xfrm rot="2310394">
            <a:off x="4039113" y="1549988"/>
            <a:ext cx="925268" cy="1387124"/>
          </a:xfrm>
          <a:prstGeom prst="rect">
            <a:avLst/>
          </a:prstGeom>
          <a:noFill/>
        </p:spPr>
      </p:pic>
      <p:sp>
        <p:nvSpPr>
          <p:cNvPr id="22" name="Скругленный прямоугольник 21"/>
          <p:cNvSpPr/>
          <p:nvPr/>
        </p:nvSpPr>
        <p:spPr>
          <a:xfrm>
            <a:off x="2915816" y="1556792"/>
            <a:ext cx="3240360" cy="1295400"/>
          </a:xfrm>
          <a:prstGeom prst="roundRect">
            <a:avLst>
              <a:gd name="adj" fmla="val 50000"/>
            </a:avLst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riblet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20" tIns="45711" rIns="91420" bIns="45711" rtlCol="0" anchor="ctr"/>
          <a:lstStyle/>
          <a:p>
            <a:pPr algn="ctr"/>
            <a:endParaRPr lang="ru-RU"/>
          </a:p>
        </p:txBody>
      </p:sp>
      <p:pic>
        <p:nvPicPr>
          <p:cNvPr id="31752" name="Picture 8" descr="Иллюстрация с малышом Фото большого размера и векторный клипарт CLIPARTO / 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1920" y="1628800"/>
            <a:ext cx="1285209" cy="1140718"/>
          </a:xfrm>
          <a:prstGeom prst="rect">
            <a:avLst/>
          </a:prstGeom>
          <a:noFill/>
        </p:spPr>
      </p:pic>
      <p:sp>
        <p:nvSpPr>
          <p:cNvPr id="25" name="Скругленный прямоугольник 24"/>
          <p:cNvSpPr/>
          <p:nvPr/>
        </p:nvSpPr>
        <p:spPr>
          <a:xfrm>
            <a:off x="3275856" y="1556792"/>
            <a:ext cx="2520280" cy="1295400"/>
          </a:xfrm>
          <a:prstGeom prst="roundRect">
            <a:avLst>
              <a:gd name="adj" fmla="val 50000"/>
            </a:avLst>
          </a:prstGeom>
          <a:ln w="19050">
            <a:solidFill>
              <a:srgbClr val="C00000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riblet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20" tIns="45711" rIns="91420" bIns="45711" rtlCol="0" anchor="ctr"/>
          <a:lstStyle/>
          <a:p>
            <a:pPr algn="ctr"/>
            <a:endParaRPr lang="ru-RU"/>
          </a:p>
        </p:txBody>
      </p:sp>
      <p:pic>
        <p:nvPicPr>
          <p:cNvPr id="31754" name="Picture 10" descr="Сосновые шишки Сосновые шишки. . Сосновые шишки на ветке. . Купить фото в фотобанке - Автор: Yasonya Продажа фотографий и вектор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19872" y="1340768"/>
            <a:ext cx="2178303" cy="1757164"/>
          </a:xfrm>
          <a:prstGeom prst="rect">
            <a:avLst/>
          </a:prstGeom>
          <a:noFill/>
        </p:spPr>
      </p:pic>
      <p:sp>
        <p:nvSpPr>
          <p:cNvPr id="27" name="Скругленный прямоугольник 26"/>
          <p:cNvSpPr/>
          <p:nvPr/>
        </p:nvSpPr>
        <p:spPr>
          <a:xfrm>
            <a:off x="3275856" y="1556792"/>
            <a:ext cx="2520280" cy="1295400"/>
          </a:xfrm>
          <a:prstGeom prst="roundRect">
            <a:avLst>
              <a:gd name="adj" fmla="val 50000"/>
            </a:avLst>
          </a:prstGeom>
          <a:ln w="19050">
            <a:solidFill>
              <a:srgbClr val="C00000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riblet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20" tIns="45711" rIns="91420" bIns="45711" rtlCol="0" anchor="ctr"/>
          <a:lstStyle/>
          <a:p>
            <a:pPr algn="ctr"/>
            <a:endParaRPr lang="ru-RU"/>
          </a:p>
        </p:txBody>
      </p:sp>
      <p:pic>
        <p:nvPicPr>
          <p:cNvPr id="28" name="Рисунок 27" descr="Автоматизация звука Скачать бесплатно"/>
          <p:cNvPicPr/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3707904" y="1556792"/>
            <a:ext cx="1584176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Скругленный прямоугольник 28"/>
          <p:cNvSpPr/>
          <p:nvPr/>
        </p:nvSpPr>
        <p:spPr>
          <a:xfrm>
            <a:off x="3707904" y="1556792"/>
            <a:ext cx="1656184" cy="1295400"/>
          </a:xfrm>
          <a:prstGeom prst="roundRect">
            <a:avLst>
              <a:gd name="adj" fmla="val 50000"/>
            </a:avLst>
          </a:prstGeom>
          <a:solidFill>
            <a:srgbClr val="00B050"/>
          </a:solidFill>
          <a:ln w="19050">
            <a:solidFill>
              <a:srgbClr val="C00000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riblet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20" tIns="45711" rIns="91420" bIns="45711" rtlCol="0" anchor="ctr"/>
          <a:lstStyle/>
          <a:p>
            <a:pPr algn="ctr"/>
            <a:endParaRPr lang="ru-RU"/>
          </a:p>
        </p:txBody>
      </p:sp>
      <p:pic>
        <p:nvPicPr>
          <p:cNvPr id="31756" name="Picture 12" descr="https://im0-tub-ru.yandex.net/i?id=3a16ae309404315dbed7c90fd7d8fbca&amp;n=21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BFFFF"/>
              </a:clrFrom>
              <a:clrTo>
                <a:srgbClr val="FB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1920" y="1556792"/>
            <a:ext cx="1512168" cy="1246292"/>
          </a:xfrm>
          <a:prstGeom prst="rect">
            <a:avLst/>
          </a:prstGeom>
          <a:noFill/>
        </p:spPr>
      </p:pic>
      <p:sp>
        <p:nvSpPr>
          <p:cNvPr id="31" name="Скругленный прямоугольник 30"/>
          <p:cNvSpPr/>
          <p:nvPr/>
        </p:nvSpPr>
        <p:spPr>
          <a:xfrm>
            <a:off x="3707904" y="1556792"/>
            <a:ext cx="1656184" cy="1295400"/>
          </a:xfrm>
          <a:prstGeom prst="roundRect">
            <a:avLst>
              <a:gd name="adj" fmla="val 50000"/>
            </a:avLst>
          </a:prstGeom>
          <a:solidFill>
            <a:srgbClr val="00B050"/>
          </a:solidFill>
          <a:ln w="19050">
            <a:solidFill>
              <a:srgbClr val="C00000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riblet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20" tIns="45711" rIns="91420" bIns="45711" rtlCol="0" anchor="ctr"/>
          <a:lstStyle/>
          <a:p>
            <a:pPr algn="ctr"/>
            <a:endParaRPr lang="ru-RU"/>
          </a:p>
        </p:txBody>
      </p:sp>
      <p:pic>
        <p:nvPicPr>
          <p:cNvPr id="31758" name="Picture 14" descr="Желеты сигнальные - Tandau Текстиль Астана, ТОО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95936" y="1556792"/>
            <a:ext cx="1008112" cy="1342473"/>
          </a:xfrm>
          <a:prstGeom prst="rect">
            <a:avLst/>
          </a:prstGeom>
          <a:noFill/>
        </p:spPr>
      </p:pic>
      <p:pic>
        <p:nvPicPr>
          <p:cNvPr id="10242" name="Picture 2" descr="Анимашки Надписи от 7550 до 7600"/>
          <p:cNvPicPr>
            <a:picLocks noChangeAspect="1" noChangeArrowheads="1" noCrop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36640" y="1556792"/>
            <a:ext cx="2736304" cy="13681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239 -0.05458 L -0.25313 0.4070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" y="231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906 -0.08395 L -0.25226 0.36725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6" y="2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47 0.07331 L 0.24358 0.36725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" y="147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94 0.08395 L 0.24305 0.3672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" y="1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979 0.08395 L -0.25591 0.18895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" y="52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521 0.08881 L -0.25209 0.18316 " pathEditMode="relative" ptsTypes="AA">
                                      <p:cBhvr>
                                        <p:cTn id="56" dur="20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8 0.09436 L 0.24027 0.18871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" y="47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51 0.08487 L 0.23681 0.18963 " pathEditMode="relative" ptsTypes="AA">
                                      <p:cBhvr>
                                        <p:cTn id="74" dur="20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129 -0.01041 L -0.26372 -3.42276E-7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" y="5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91 0.00833 L -0.26077 -0.00208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" y="-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281 -0.02104 L 0.24826 -3.42276E-7 " pathEditMode="relative" rAng="0" ptsTypes="AA">
                                      <p:cBhvr>
                                        <p:cTn id="10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" y="10"/>
                                    </p:animMotion>
                                  </p:childTnLst>
                                </p:cTn>
                              </p:par>
                              <p:par>
                                <p:cTn id="10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503 0.00532 L 0.25191 0.00532 " pathEditMode="relative" rAng="0" ptsTypes="AA">
                                      <p:cBhvr>
                                        <p:cTn id="11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20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0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702 -0.03168 L -0.2717 -0.19935 " pathEditMode="relative" rAng="0" ptsTypes="AA">
                                      <p:cBhvr>
                                        <p:cTn id="12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" y="-84"/>
                                    </p:animMotion>
                                  </p:childTnLst>
                                </p:cTn>
                              </p:par>
                              <p:par>
                                <p:cTn id="12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524 -0.0592 L -0.27153 -0.19565 " pathEditMode="relative" rAng="0" ptsTypes="AA">
                                      <p:cBhvr>
                                        <p:cTn id="128" dur="20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" y="-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2000" fill="hold"/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000" fill="hold"/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2000"/>
                                        <p:tgtEl>
                                          <p:spTgt spid="31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843 -0.0629 L 0.24809 -0.19935 " pathEditMode="relative" rAng="0" ptsTypes="AA">
                                      <p:cBhvr>
                                        <p:cTn id="14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" y="-68"/>
                                    </p:animMotion>
                                  </p:childTnLst>
                                </p:cTn>
                              </p:par>
                              <p:par>
                                <p:cTn id="14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521 -0.03492 L 0.25209 -0.20259 " pathEditMode="relative" rAng="0" ptsTypes="AA">
                                      <p:cBhvr>
                                        <p:cTn id="146" dur="2000" fill="hold"/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" y="-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2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2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18" grpId="0" animBg="1"/>
      <p:bldP spid="18" grpId="1" animBg="1"/>
      <p:bldP spid="20" grpId="0" animBg="1"/>
      <p:bldP spid="20" grpId="1" animBg="1"/>
      <p:bldP spid="22" grpId="0" animBg="1"/>
      <p:bldP spid="22" grpId="1" animBg="1"/>
      <p:bldP spid="25" grpId="0" animBg="1"/>
      <p:bldP spid="25" grpId="1" animBg="1"/>
      <p:bldP spid="27" grpId="0" animBg="1"/>
      <p:bldP spid="27" grpId="1" animBg="1"/>
      <p:bldP spid="29" grpId="0" animBg="1"/>
      <p:bldP spid="29" grpId="1" animBg="1"/>
      <p:bldP spid="31" grpId="0" animBg="1"/>
      <p:bldP spid="31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4076" y="2420888"/>
            <a:ext cx="892584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cap="none" spc="0" dirty="0" smtClean="0">
                <a:ln w="24500" cmpd="dbl">
                  <a:solidFill>
                    <a:schemeClr val="accent3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ПРОИЗНОСИ ДЛИТЕЛЬНО ЗВУК Ж КАЖДЫЙ РАЗ,</a:t>
            </a:r>
          </a:p>
          <a:p>
            <a:pPr algn="ctr"/>
            <a:r>
              <a:rPr lang="ru-RU" sz="2400" b="1" cap="none" spc="0" dirty="0" smtClean="0">
                <a:ln w="24500" cmpd="dbl">
                  <a:solidFill>
                    <a:schemeClr val="accent3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ru-RU" sz="2400" b="1" cap="none" spc="0" dirty="0" smtClean="0">
                <a:ln w="24500" cmpd="dbl">
                  <a:solidFill>
                    <a:schemeClr val="accent3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КОГДА ЖУК СПУСКАЕТСЯ С ДЕРЕВА</a:t>
            </a:r>
            <a:endParaRPr lang="ru-RU" sz="2400" b="1" cap="none" spc="0" dirty="0">
              <a:ln w="24500" cmpd="dbl">
                <a:solidFill>
                  <a:schemeClr val="accent3"/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92" name="Picture 8" descr="Открытое внеклассное мероприятие для учеников 1-го класса по…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0"/>
            <a:ext cx="6840760" cy="6858000"/>
          </a:xfrm>
          <a:prstGeom prst="rect">
            <a:avLst/>
          </a:prstGeom>
          <a:noFill/>
        </p:spPr>
      </p:pic>
      <p:pic>
        <p:nvPicPr>
          <p:cNvPr id="6" name="Picture 6" descr="Насекомых превращают в киборгов с помощью биотопливных элементов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63688" y="0"/>
            <a:ext cx="2880320" cy="1913704"/>
          </a:xfrm>
          <a:prstGeom prst="rect">
            <a:avLst/>
          </a:prstGeom>
          <a:noFill/>
        </p:spPr>
      </p:pic>
      <p:pic>
        <p:nvPicPr>
          <p:cNvPr id="7" name="Picture 6" descr="Насекомых превращают в киборгов с помощью биотопливных элементов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1920" y="-243408"/>
            <a:ext cx="2880320" cy="1913704"/>
          </a:xfrm>
          <a:prstGeom prst="rect">
            <a:avLst/>
          </a:prstGeom>
          <a:noFill/>
        </p:spPr>
      </p:pic>
      <p:pic>
        <p:nvPicPr>
          <p:cNvPr id="11" name="Picture 6" descr="Насекомых превращают в киборгов с помощью биотопливных элементов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980728"/>
            <a:ext cx="2880320" cy="1913704"/>
          </a:xfrm>
          <a:prstGeom prst="rect">
            <a:avLst/>
          </a:prstGeom>
          <a:noFill/>
        </p:spPr>
      </p:pic>
      <p:pic>
        <p:nvPicPr>
          <p:cNvPr id="12" name="Picture 6" descr="Насекомых превращают в киборгов с помощью биотопливных элементов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47864" y="980728"/>
            <a:ext cx="2880320" cy="1913704"/>
          </a:xfrm>
          <a:prstGeom prst="rect">
            <a:avLst/>
          </a:prstGeom>
          <a:noFill/>
        </p:spPr>
      </p:pic>
      <p:pic>
        <p:nvPicPr>
          <p:cNvPr id="13" name="Picture 6" descr="Насекомых превращают в киборгов с помощью биотопливных элементов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60032" y="836712"/>
            <a:ext cx="2880320" cy="1913704"/>
          </a:xfrm>
          <a:prstGeom prst="rect">
            <a:avLst/>
          </a:prstGeom>
          <a:noFill/>
        </p:spPr>
      </p:pic>
      <p:pic>
        <p:nvPicPr>
          <p:cNvPr id="14" name="Picture 6" descr="Насекомых превращают в киборгов с помощью биотопливных элементов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35696" y="1484784"/>
            <a:ext cx="2880320" cy="19137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58 -0.00324 C -0.19236 0.04116 -0.21892 0.0858 -0.23038 0.09921 C -0.24184 0.11263 -0.23767 0.06822 -0.23507 0.07678 C -0.23247 0.08534 -0.22066 0.13252 -0.2151 0.15055 C -0.20955 0.16859 -0.21267 0.17252 -0.20122 0.18524 C -0.18976 0.19796 -0.17813 0.21577 -0.14583 0.22641 C -0.11354 0.23705 -0.03924 0.24861 -0.00747 0.24884 C 0.02431 0.24907 0.02101 0.24699 0.04497 0.22849 C 0.06892 0.20999 0.11962 0.16767 0.13576 0.1383 C 0.15191 0.10893 0.12326 0.07447 0.14184 0.05203 C 0.16024 0.0296 0.22049 0.00809 0.24635 0.00301 C 0.27222 -0.00208 0.28125 0.00116 0.29722 0.02151 C 0.31285 0.04186 0.33681 0.08996 0.34184 0.12581 C 0.3467 0.16166 0.33212 0.19704 0.32778 0.23659 C 0.32361 0.27613 0.3184 0.32285 0.31545 0.36355 C 0.31285 0.40425 0.30903 0.45143 0.31094 0.48057 C 0.31302 0.50971 0.32274 0.52336 0.32778 0.53793 C 0.33299 0.5525 0.3375 0.55851 0.34184 0.56869 C 0.34601 0.57886 0.35069 0.59412 0.35243 0.59921 " pathEditMode="relative" ptsTypes="aaaaaaaaaaaaaaaaaaA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938 -0.03423 C 0.15938 -0.04533 0.15955 -0.05643 0.17309 -0.07308 C 0.18664 -0.08974 0.21441 -0.11517 0.2408 -0.1346 C 0.26719 -0.15403 0.30348 -0.17692 0.3316 -0.18987 C 0.35973 -0.20283 0.3783 -0.22063 0.41007 -0.21254 C 0.44184 -0.20444 0.49601 -0.17091 0.5224 -0.14085 C 0.54879 -0.11078 0.56059 -0.06383 0.56858 -0.03215 C 0.57657 -0.00047 0.58247 0.02335 0.57014 0.04995 C 0.55782 0.07655 0.52084 0.11378 0.49462 0.12766 C 0.46841 0.14153 0.44271 0.13297 0.4132 0.1339 C 0.38369 0.13483 0.35174 0.13367 0.31771 0.1339 C 0.28369 0.13413 0.24202 0.12118 0.20851 0.13598 C 0.175 0.15078 0.1349 0.19033 0.11615 0.22201 C 0.0974 0.2537 0.09619 0.30018 0.09619 0.32655 C 0.09619 0.35291 0.10591 0.34528 0.11615 0.37974 C 0.12639 0.4142 0.14983 0.48959 0.15782 0.53353 C 0.1658 0.57747 0.16337 0.62049 0.16389 0.64408 C 0.16441 0.66766 0.16129 0.66975 0.16077 0.67483 " pathEditMode="relative" ptsTypes="aaaaaaaaaaaaaaaaaA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7118 -0.03261 C 0.19392 -0.04324 0.21684 -0.05365 0.24201 -0.0592 C 0.26718 -0.06475 0.28593 -0.07354 0.32187 -0.06545 C 0.35781 -0.05735 0.42326 -0.05735 0.45729 -0.01017 C 0.49132 0.03701 0.51753 0.17276 0.52656 0.21739 C 0.53559 0.26203 0.53437 0.247 0.51111 0.25833 C 0.48784 0.26943 0.43524 0.27776 0.38663 0.28492 C 0.33802 0.29209 0.26076 0.29626 0.21892 0.30134 C 0.17708 0.30643 0.15729 0.30042 0.13576 0.31568 C 0.11423 0.33095 0.09566 0.36425 0.08958 0.39362 C 0.0835 0.42299 0.08611 0.44774 0.09896 0.49191 C 0.1118 0.53608 0.15312 0.61263 0.16649 0.65796 C 0.17986 0.70329 0.17778 0.7396 0.17882 0.76457 C 0.17986 0.78955 0.17448 0.80019 0.17274 0.80759 " pathEditMode="relative" ptsTypes="aaaaaaaaaaaaaA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396 0.00277 C -0.18559 -0.01341 -0.19705 -0.02937 -0.2125 -0.04024 C -0.22796 -0.05111 -0.25122 -0.05851 -0.26632 -0.06291 C -0.28143 -0.0673 -0.2849 -0.06915 -0.3033 -0.06684 C -0.32171 -0.06452 -0.35573 -0.06013 -0.37709 -0.04857 C -0.39844 -0.037 -0.42171 -0.0185 -0.43091 0.00277 C -0.44011 0.02405 -0.43907 0.04695 -0.43247 0.07863 C -0.42587 0.11031 -0.42101 0.1598 -0.39098 0.19334 C -0.36094 0.22687 -0.30365 0.26133 -0.25243 0.27937 C -0.20122 0.29741 -0.12917 0.29325 -0.08334 0.30203 C -0.0375 0.31082 0.00243 0.30735 0.02291 0.33279 C 0.0434 0.35823 0.04826 0.40819 0.03975 0.4556 C 0.03125 0.50301 -0.01285 0.57169 -0.02796 0.61748 C -0.04306 0.66327 -0.06389 0.69357 -0.05087 0.73034 C -0.03785 0.76711 0.03368 0.82077 0.05052 0.83881 " pathEditMode="relative" ptsTypes="aaaaaaaaaaaaaaA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1.00833E-6 C -0.01632 -0.05782 -0.03246 -0.11564 -0.03993 -0.14154 C -0.04739 -0.16698 -0.03941 -0.14686 -0.04444 -0.15356 C -0.04948 -0.1605 -0.06354 -0.17415 -0.07066 -0.18224 C -0.07778 -0.19034 -0.07812 -0.18941 -0.08767 -0.20282 C -0.09722 -0.21624 -0.11198 -0.25648 -0.1276 -0.26226 C -0.14323 -0.26804 -0.16909 -0.247 -0.18142 -0.23775 C -0.19375 -0.22849 -0.19219 -0.23451 -0.20139 -0.20699 C -0.21059 -0.17947 -0.23142 -0.12096 -0.2368 -0.0717 C -0.24219 -0.02244 -0.24062 0.02012 -0.23368 0.08811 C -0.22673 0.1561 -0.20191 0.28746 -0.19531 0.33626 C -0.18871 0.38506 -0.19479 0.35384 -0.19375 0.38136 C -0.19271 0.40888 -0.18923 0.47595 -0.18906 0.50208 C -0.18889 0.52798 -0.19097 0.5185 -0.19219 0.537 C -0.1934 0.5555 -0.19583 0.59528 -0.19687 0.61286 C -0.19791 0.6302 -0.19826 0.63159 -0.19844 0.64153 C -0.19861 0.65125 -0.19844 0.66489 -0.19844 0.67229 C -0.19844 0.67969 -0.19844 0.68316 -0.19844 0.68663 " pathEditMode="relative" ptsTypes="aaaaaaaaaaaaaaaaaA"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267 -0.00509 C -0.20625 -0.02752 -0.24965 -0.04995 -0.28889 -0.05435 C -0.32813 -0.05874 -0.37222 -0.03908 -0.39809 -0.03191 C -0.42396 -0.02474 -0.42934 -0.03631 -0.44427 -0.01133 C -0.4592 0.01365 -0.48021 0.06545 -0.48733 0.11772 C -0.49445 0.16998 -0.48906 0.22618 -0.48733 0.30227 C -0.48559 0.37836 -0.54115 0.51203 -0.47656 0.57493 C -0.41198 0.63761 -0.20243 0.67692 -0.09965 0.67923 C 0.00312 0.68155 0.09288 0.61517 0.14028 0.58927 C 0.18767 0.56314 0.18003 0.51873 0.18489 0.52336 C 0.18976 0.52845 0.1717 0.59505 0.16962 0.61795 C 0.16753 0.64084 0.17153 0.64848 0.17257 0.66096 C 0.17361 0.67322 0.17517 0.68825 0.17569 0.69357 " pathEditMode="relative" ptsTypes="aaaaaaaaaaaaA">
                                      <p:cBhvr>
                                        <p:cTn id="2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Листья деревьев трафарет - Архив программ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7598" b="5058"/>
          <a:stretch>
            <a:fillRect/>
          </a:stretch>
        </p:blipFill>
        <p:spPr bwMode="auto">
          <a:xfrm rot="7697103">
            <a:off x="5435615" y="2927695"/>
            <a:ext cx="2827139" cy="4304556"/>
          </a:xfrm>
          <a:prstGeom prst="rect">
            <a:avLst/>
          </a:prstGeom>
          <a:noFill/>
        </p:spPr>
      </p:pic>
      <p:pic>
        <p:nvPicPr>
          <p:cNvPr id="14" name="Picture 2" descr="Листья деревьев трафарет - Архив программ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7598" b="5058"/>
          <a:stretch>
            <a:fillRect/>
          </a:stretch>
        </p:blipFill>
        <p:spPr bwMode="auto">
          <a:xfrm rot="7697103">
            <a:off x="1691199" y="2711670"/>
            <a:ext cx="2827139" cy="4304556"/>
          </a:xfrm>
          <a:prstGeom prst="rect">
            <a:avLst/>
          </a:prstGeom>
          <a:noFill/>
        </p:spPr>
      </p:pic>
      <p:pic>
        <p:nvPicPr>
          <p:cNvPr id="15" name="Picture 2" descr="Листья деревьев трафарет - Архив программ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7598" b="5058"/>
          <a:stretch>
            <a:fillRect/>
          </a:stretch>
        </p:blipFill>
        <p:spPr bwMode="auto">
          <a:xfrm rot="7697103">
            <a:off x="4211478" y="-312666"/>
            <a:ext cx="2827139" cy="4304556"/>
          </a:xfrm>
          <a:prstGeom prst="rect">
            <a:avLst/>
          </a:prstGeom>
          <a:noFill/>
        </p:spPr>
      </p:pic>
      <p:pic>
        <p:nvPicPr>
          <p:cNvPr id="16" name="Picture 2" descr="Листья деревьев трафарет - Архив программ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7598" b="5058"/>
          <a:stretch>
            <a:fillRect/>
          </a:stretch>
        </p:blipFill>
        <p:spPr bwMode="auto">
          <a:xfrm rot="7697103">
            <a:off x="539070" y="-384674"/>
            <a:ext cx="2827139" cy="4304556"/>
          </a:xfrm>
          <a:prstGeom prst="rect">
            <a:avLst/>
          </a:prstGeom>
          <a:noFill/>
        </p:spPr>
      </p:pic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1187624" y="1268760"/>
            <a:ext cx="123783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411760" y="4437112"/>
            <a:ext cx="125778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ЖО</a:t>
            </a:r>
            <a:endParaRPr lang="ru-RU" sz="4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932040" y="1340768"/>
            <a:ext cx="123713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ЖУ</a:t>
            </a:r>
            <a:endParaRPr lang="ru-RU" sz="4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156176" y="4653136"/>
            <a:ext cx="127310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ЖИ</a:t>
            </a:r>
            <a:endParaRPr lang="ru-RU" sz="48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4" name="Picture 6" descr="Насекомых превращают в киборгов с помощью биотопливных элементов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540568" y="5229200"/>
            <a:ext cx="2880320" cy="1913704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Читай (повторяй) слог, на который сядет жук</a:t>
            </a:r>
            <a:endParaRPr lang="ru-RU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-0.15495 C -0.0026 -0.17045 -0.00538 -0.18571 -0.00902 -0.20421 C -0.01267 -0.22271 -0.01823 -0.24653 -0.02135 -0.26573 C -0.02448 -0.28492 -0.02465 -0.29371 -0.02743 -0.31892 C -0.0302 -0.34413 -0.03489 -0.37096 -0.03819 -0.41744 C -0.04149 -0.46392 -0.046 -0.56244 -0.04757 -0.5976 C -0.04913 -0.63275 -0.04652 -0.59968 -0.04757 -0.62836 C -0.04861 -0.65703 -0.05902 -0.73682 -0.05364 -0.76989 C -0.04826 -0.80296 -0.0427 -0.80435 -0.0151 -0.82725 C 0.0125 -0.85014 0.08681 -0.89871 0.1125 -0.90726 C 0.1382 -0.91582 0.1283 -0.89061 0.13872 -0.87859 C 0.14914 -0.86656 0.16806 -0.8513 0.17552 -0.83534 C 0.18299 -0.81938 0.18264 -0.79302 0.18334 -0.78215 C 0.18403 -0.77128 0.18212 -0.77059 0.18021 -0.76989 " pathEditMode="relative" ptsTypes="aaaaaaaaaaaaaA">
                                      <p:cBhvr>
                                        <p:cTn id="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Листья деревьев трафарет - Архив программ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7598" b="5058"/>
          <a:stretch>
            <a:fillRect/>
          </a:stretch>
        </p:blipFill>
        <p:spPr bwMode="auto">
          <a:xfrm rot="7697103">
            <a:off x="5435615" y="2927695"/>
            <a:ext cx="2827139" cy="4304556"/>
          </a:xfrm>
          <a:prstGeom prst="rect">
            <a:avLst/>
          </a:prstGeom>
          <a:noFill/>
        </p:spPr>
      </p:pic>
      <p:pic>
        <p:nvPicPr>
          <p:cNvPr id="14" name="Picture 2" descr="Листья деревьев трафарет - Архив программ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7598" b="5058"/>
          <a:stretch>
            <a:fillRect/>
          </a:stretch>
        </p:blipFill>
        <p:spPr bwMode="auto">
          <a:xfrm rot="7697103">
            <a:off x="1691199" y="2711670"/>
            <a:ext cx="2827139" cy="4304556"/>
          </a:xfrm>
          <a:prstGeom prst="rect">
            <a:avLst/>
          </a:prstGeom>
          <a:noFill/>
        </p:spPr>
      </p:pic>
      <p:pic>
        <p:nvPicPr>
          <p:cNvPr id="15" name="Picture 2" descr="Листья деревьев трафарет - Архив программ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7598" b="5058"/>
          <a:stretch>
            <a:fillRect/>
          </a:stretch>
        </p:blipFill>
        <p:spPr bwMode="auto">
          <a:xfrm rot="7697103">
            <a:off x="4211478" y="-312666"/>
            <a:ext cx="2827139" cy="4304556"/>
          </a:xfrm>
          <a:prstGeom prst="rect">
            <a:avLst/>
          </a:prstGeom>
          <a:noFill/>
        </p:spPr>
      </p:pic>
      <p:pic>
        <p:nvPicPr>
          <p:cNvPr id="16" name="Picture 2" descr="Листья деревьев трафарет - Архив программ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7598" b="5058"/>
          <a:stretch>
            <a:fillRect/>
          </a:stretch>
        </p:blipFill>
        <p:spPr bwMode="auto">
          <a:xfrm rot="7697103">
            <a:off x="539070" y="-384674"/>
            <a:ext cx="2827139" cy="4304556"/>
          </a:xfrm>
          <a:prstGeom prst="rect">
            <a:avLst/>
          </a:prstGeom>
          <a:noFill/>
        </p:spPr>
      </p:pic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1187624" y="1268760"/>
            <a:ext cx="123783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411760" y="4437112"/>
            <a:ext cx="125778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ЖО</a:t>
            </a:r>
            <a:endParaRPr lang="ru-RU" sz="4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932040" y="1340768"/>
            <a:ext cx="123713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ЖУ</a:t>
            </a:r>
            <a:endParaRPr lang="ru-RU" sz="4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156176" y="4653136"/>
            <a:ext cx="127310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ЖИ</a:t>
            </a:r>
            <a:endParaRPr lang="ru-RU" sz="48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4" name="Picture 6" descr="Насекомых превращают в киборгов с помощью биотопливных элементов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7584" y="0"/>
            <a:ext cx="2880320" cy="1913704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Читай (повторяй) слог, на который сядет жук</a:t>
            </a:r>
            <a:endParaRPr lang="ru-RU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816 0.00208 C 0.16389 -0.01202 0.16961 -0.02613 0.17986 -0.03885 C 0.1901 -0.05157 0.19271 -0.06429 0.21979 -0.07354 C 0.24687 -0.08279 0.29722 -0.09759 0.34288 -0.09412 C 0.38854 -0.09065 0.45 -0.08025 0.49357 -0.05319 C 0.53715 -0.02613 0.59027 0.00995 0.60434 0.06776 C 0.6184 0.12558 0.60521 0.25023 0.5783 0.29325 C 0.55139 0.33627 0.496 0.33488 0.44288 0.32609 C 0.38975 0.3173 0.31336 0.24931 0.25972 0.23983 C 0.20607 0.23035 0.146 0.2426 0.12135 0.2685 C 0.0967 0.29441 0.10937 0.3661 0.11215 0.3957 C 0.11493 0.4253 0.13107 0.43455 0.13819 0.44681 C 0.14531 0.45907 0.15017 0.46416 0.15521 0.46948 " pathEditMode="relative" ptsTypes="aaaaaaaaaaaaA">
                                      <p:cBhvr>
                                        <p:cTn id="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Листья деревьев трафарет - Архив программ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7598" b="5058"/>
          <a:stretch>
            <a:fillRect/>
          </a:stretch>
        </p:blipFill>
        <p:spPr bwMode="auto">
          <a:xfrm rot="7697103">
            <a:off x="5435615" y="2927695"/>
            <a:ext cx="2827139" cy="4304556"/>
          </a:xfrm>
          <a:prstGeom prst="rect">
            <a:avLst/>
          </a:prstGeom>
          <a:noFill/>
        </p:spPr>
      </p:pic>
      <p:pic>
        <p:nvPicPr>
          <p:cNvPr id="14" name="Picture 2" descr="Листья деревьев трафарет - Архив программ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7598" b="5058"/>
          <a:stretch>
            <a:fillRect/>
          </a:stretch>
        </p:blipFill>
        <p:spPr bwMode="auto">
          <a:xfrm rot="7697103">
            <a:off x="1691199" y="2711670"/>
            <a:ext cx="2827139" cy="4304556"/>
          </a:xfrm>
          <a:prstGeom prst="rect">
            <a:avLst/>
          </a:prstGeom>
          <a:noFill/>
        </p:spPr>
      </p:pic>
      <p:pic>
        <p:nvPicPr>
          <p:cNvPr id="15" name="Picture 2" descr="Листья деревьев трафарет - Архив программ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7598" b="5058"/>
          <a:stretch>
            <a:fillRect/>
          </a:stretch>
        </p:blipFill>
        <p:spPr bwMode="auto">
          <a:xfrm rot="7697103">
            <a:off x="4211478" y="-312666"/>
            <a:ext cx="2827139" cy="4304556"/>
          </a:xfrm>
          <a:prstGeom prst="rect">
            <a:avLst/>
          </a:prstGeom>
          <a:noFill/>
        </p:spPr>
      </p:pic>
      <p:pic>
        <p:nvPicPr>
          <p:cNvPr id="16" name="Picture 2" descr="Листья деревьев трафарет - Архив программ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7598" b="5058"/>
          <a:stretch>
            <a:fillRect/>
          </a:stretch>
        </p:blipFill>
        <p:spPr bwMode="auto">
          <a:xfrm rot="7697103">
            <a:off x="539070" y="-384674"/>
            <a:ext cx="2827139" cy="4304556"/>
          </a:xfrm>
          <a:prstGeom prst="rect">
            <a:avLst/>
          </a:prstGeom>
          <a:noFill/>
        </p:spPr>
      </p:pic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1187624" y="1268760"/>
            <a:ext cx="123783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411760" y="4437112"/>
            <a:ext cx="125778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ЖО</a:t>
            </a:r>
            <a:endParaRPr lang="ru-RU" sz="4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932040" y="1340768"/>
            <a:ext cx="123713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ЖУ</a:t>
            </a:r>
            <a:endParaRPr lang="ru-RU" sz="4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156176" y="4653136"/>
            <a:ext cx="127310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ЖИ</a:t>
            </a:r>
            <a:endParaRPr lang="ru-RU" sz="48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4" name="Picture 6" descr="Насекомых превращают в киборгов с помощью биотопливных элементов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9752" y="3356992"/>
            <a:ext cx="2880320" cy="1913704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Читай (повторяй) слог, на который сядет жук</a:t>
            </a:r>
            <a:endParaRPr lang="ru-RU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29 -0.15495 C -0.00504 -0.15471 -0.00261 -0.15425 -0.01806 -0.16304 C -0.03351 -0.17206 -0.07587 -0.18663 -0.09948 -0.20814 C -0.12309 -0.22965 -0.14722 -0.2567 -0.15955 -0.29232 C -0.17188 -0.32816 -0.17552 -0.3728 -0.17344 -0.42368 C -0.17136 -0.47433 -0.17309 -0.5629 -0.14722 -0.59759 C -0.12136 -0.63251 -0.05573 -0.62835 -0.01806 -0.63251 C 0.01962 -0.63668 0.03594 -0.62928 0.07899 -0.62234 C 0.12205 -0.61494 0.20642 -0.59736 0.24045 -0.58973 C 0.2743 -0.58187 0.2684 -0.58256 0.28177 -0.57539 C 0.29531 -0.56776 0.32031 -0.55897 0.32048 -0.5444 C 0.32066 -0.53006 0.30208 -0.50855 0.28351 -0.48728 " pathEditMode="relative" ptsTypes="aaaaaaaaaaaA">
                                      <p:cBhvr>
                                        <p:cTn id="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Листья деревьев трафарет - Архив программ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7598" b="5058"/>
          <a:stretch>
            <a:fillRect/>
          </a:stretch>
        </p:blipFill>
        <p:spPr bwMode="auto">
          <a:xfrm rot="7697103">
            <a:off x="5435615" y="2927695"/>
            <a:ext cx="2827139" cy="4304556"/>
          </a:xfrm>
          <a:prstGeom prst="rect">
            <a:avLst/>
          </a:prstGeom>
          <a:noFill/>
        </p:spPr>
      </p:pic>
      <p:pic>
        <p:nvPicPr>
          <p:cNvPr id="14" name="Picture 2" descr="Листья деревьев трафарет - Архив программ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7598" b="5058"/>
          <a:stretch>
            <a:fillRect/>
          </a:stretch>
        </p:blipFill>
        <p:spPr bwMode="auto">
          <a:xfrm rot="7697103">
            <a:off x="1691199" y="2711670"/>
            <a:ext cx="2827139" cy="4304556"/>
          </a:xfrm>
          <a:prstGeom prst="rect">
            <a:avLst/>
          </a:prstGeom>
          <a:noFill/>
        </p:spPr>
      </p:pic>
      <p:pic>
        <p:nvPicPr>
          <p:cNvPr id="15" name="Picture 2" descr="Листья деревьев трафарет - Архив программ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7598" b="5058"/>
          <a:stretch>
            <a:fillRect/>
          </a:stretch>
        </p:blipFill>
        <p:spPr bwMode="auto">
          <a:xfrm rot="7697103">
            <a:off x="4211478" y="-312666"/>
            <a:ext cx="2827139" cy="4304556"/>
          </a:xfrm>
          <a:prstGeom prst="rect">
            <a:avLst/>
          </a:prstGeom>
          <a:noFill/>
        </p:spPr>
      </p:pic>
      <p:pic>
        <p:nvPicPr>
          <p:cNvPr id="16" name="Picture 2" descr="Листья деревьев трафарет - Архив программ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7598" b="5058"/>
          <a:stretch>
            <a:fillRect/>
          </a:stretch>
        </p:blipFill>
        <p:spPr bwMode="auto">
          <a:xfrm rot="7697103">
            <a:off x="539070" y="-384674"/>
            <a:ext cx="2827139" cy="4304556"/>
          </a:xfrm>
          <a:prstGeom prst="rect">
            <a:avLst/>
          </a:prstGeom>
          <a:noFill/>
        </p:spPr>
      </p:pic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1187624" y="1268760"/>
            <a:ext cx="123783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411760" y="4437112"/>
            <a:ext cx="125778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ЖО</a:t>
            </a:r>
            <a:endParaRPr lang="ru-RU" sz="4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932040" y="1340768"/>
            <a:ext cx="123713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ЖУ</a:t>
            </a:r>
            <a:endParaRPr lang="ru-RU" sz="4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156176" y="4653136"/>
            <a:ext cx="127310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ЖИ</a:t>
            </a:r>
            <a:endParaRPr lang="ru-RU" sz="48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4" name="Picture 6" descr="Насекомых превращают в киборгов с помощью биотопливных элементов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4048" y="332656"/>
            <a:ext cx="2880320" cy="1913704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Читай (повторяй) слог, на который сядет жук</a:t>
            </a:r>
            <a:endParaRPr lang="ru-RU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615 -0.01758 C -0.18924 -0.04348 -0.21216 -0.06938 -0.23247 -0.08742 C -0.25278 -0.10546 -0.26858 -0.11702 -0.28785 -0.12627 C -0.30712 -0.13552 -0.32188 -0.14107 -0.34775 -0.14269 C -0.37361 -0.14431 -0.42222 -0.14084 -0.44323 -0.13645 C -0.46424 -0.13205 -0.46372 -0.12812 -0.47396 -0.1161 C -0.4842 -0.10407 -0.49653 -0.10546 -0.50469 -0.06476 C -0.51285 -0.02405 -0.52691 0.07909 -0.52309 0.12789 C -0.51927 0.17669 -0.50886 0.19796 -0.4816 0.22826 C -0.45434 0.25856 -0.40156 0.29787 -0.36007 0.31013 C -0.31858 0.32239 -0.27483 0.31059 -0.23247 0.30203 C -0.19011 0.29348 -0.13559 0.27382 -0.10625 0.25879 C -0.07691 0.24422 -0.08125 0.22733 -0.05695 0.21392 C -0.03264 0.20051 0.01024 0.17622 0.03993 0.179 C 0.06962 0.18178 0.10173 0.19218 0.12153 0.23034 C 0.14132 0.26827 0.15434 0.3691 0.15833 0.40865 C 0.16232 0.4482 0.15416 0.45814 0.146 0.46808 " pathEditMode="relative" ptsTypes="aaaaaaaaaaaaaaaaA">
                                      <p:cBhvr>
                                        <p:cTn id="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492300" y="332656"/>
            <a:ext cx="2093843" cy="1323439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Ж</a:t>
            </a:r>
            <a:r>
              <a:rPr lang="ru-RU" sz="8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А</a:t>
            </a:r>
            <a:endParaRPr lang="ru-RU" sz="8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956" y="404664"/>
            <a:ext cx="2093843" cy="1323439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Ж</a:t>
            </a:r>
            <a:r>
              <a:rPr lang="ru-RU" sz="8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А</a:t>
            </a:r>
            <a:endParaRPr lang="ru-RU" sz="8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372620" y="332656"/>
            <a:ext cx="2093843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Ж</a:t>
            </a:r>
            <a:r>
              <a:rPr lang="ru-RU" sz="8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А</a:t>
            </a:r>
            <a:endParaRPr lang="ru-RU" sz="8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07176" y="1916832"/>
            <a:ext cx="216918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Ж</a:t>
            </a:r>
            <a:r>
              <a:rPr lang="ru-RU" sz="8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о</a:t>
            </a:r>
            <a:endParaRPr lang="ru-RU" sz="8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503520" y="1916832"/>
            <a:ext cx="216918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Ж</a:t>
            </a:r>
            <a:r>
              <a:rPr lang="ru-RU" sz="8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о</a:t>
            </a:r>
            <a:endParaRPr lang="ru-RU" sz="8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383840" y="1916832"/>
            <a:ext cx="216918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Ж</a:t>
            </a:r>
            <a:r>
              <a:rPr lang="ru-RU" sz="8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о</a:t>
            </a:r>
            <a:endParaRPr lang="ru-RU" sz="8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85598" y="3501008"/>
            <a:ext cx="203453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Ж</a:t>
            </a:r>
            <a:r>
              <a:rPr lang="ru-RU" sz="8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у</a:t>
            </a:r>
            <a:endParaRPr lang="ru-RU" sz="8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581942" y="3501008"/>
            <a:ext cx="203453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Ж</a:t>
            </a:r>
            <a:r>
              <a:rPr lang="ru-RU" sz="8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у</a:t>
            </a:r>
            <a:endParaRPr lang="ru-RU" sz="8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462262" y="3501008"/>
            <a:ext cx="203453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Ж</a:t>
            </a:r>
            <a:r>
              <a:rPr lang="ru-RU" sz="8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у</a:t>
            </a:r>
            <a:endParaRPr lang="ru-RU" sz="8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490698" y="5157192"/>
            <a:ext cx="221567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Ж</a:t>
            </a:r>
            <a:r>
              <a:rPr lang="ru-RU" sz="8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и</a:t>
            </a:r>
            <a:endParaRPr lang="ru-RU" sz="8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66362" y="5157192"/>
            <a:ext cx="221567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Ж</a:t>
            </a:r>
            <a:r>
              <a:rPr lang="ru-RU" sz="8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и</a:t>
            </a:r>
            <a:endParaRPr lang="ru-RU" sz="8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443026" y="5085184"/>
            <a:ext cx="221567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Ж</a:t>
            </a:r>
            <a:r>
              <a:rPr lang="ru-RU" sz="8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и</a:t>
            </a:r>
            <a:endParaRPr lang="ru-RU" sz="8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242630" y="0"/>
            <a:ext cx="686521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Произноси  1, затем 2, затем 3  слога</a:t>
            </a:r>
            <a:endParaRPr lang="ru-RU" sz="32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9" grpId="1"/>
      <p:bldP spid="10" grpId="1"/>
      <p:bldP spid="11" grpId="1"/>
      <p:bldP spid="12" grpId="1"/>
      <p:bldP spid="13" grpId="1"/>
      <p:bldP spid="15" grpId="0"/>
      <p:bldP spid="16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МДОБУ детский сад &quot;Снегурочка&quot; - Закрепляем звуки Ш, Ж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6084168" y="404664"/>
            <a:ext cx="2160240" cy="2016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Автоматизация звука Скачать бесплатно"/>
          <p:cNvPicPr/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611560" y="4293096"/>
            <a:ext cx="2232248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Тема Дифференциация букв ш ж, звуков ш, ж. Цель"/>
          <p:cNvPicPr/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3635896" y="1196752"/>
            <a:ext cx="2016224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Тема Дифференциация букв ш ж, звуков ш, ж. Цель"/>
          <p:cNvPicPr/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5940152" y="3501008"/>
            <a:ext cx="2880320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Милые Лошади Сад клипарты - ClipartLogo.com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71600" y="283077"/>
            <a:ext cx="2160240" cy="26560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750</TotalTime>
  <Words>96</Words>
  <Application>Microsoft Office PowerPoint</Application>
  <PresentationFormat>Экран (4:3)</PresentationFormat>
  <Paragraphs>39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Эркер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катя</dc:creator>
  <cp:lastModifiedBy>катя</cp:lastModifiedBy>
  <cp:revision>76</cp:revision>
  <dcterms:created xsi:type="dcterms:W3CDTF">2014-10-02T10:56:44Z</dcterms:created>
  <dcterms:modified xsi:type="dcterms:W3CDTF">2015-04-14T08:08:03Z</dcterms:modified>
</cp:coreProperties>
</file>