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60" r:id="rId2"/>
    <p:sldId id="261" r:id="rId3"/>
    <p:sldId id="262" r:id="rId4"/>
    <p:sldId id="263" r:id="rId5"/>
    <p:sldId id="264" r:id="rId6"/>
    <p:sldId id="267" r:id="rId7"/>
    <p:sldId id="274" r:id="rId8"/>
    <p:sldId id="270" r:id="rId9"/>
    <p:sldId id="271" r:id="rId10"/>
    <p:sldId id="273"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638" autoAdjust="0"/>
  </p:normalViewPr>
  <p:slideViewPr>
    <p:cSldViewPr>
      <p:cViewPr varScale="1">
        <p:scale>
          <a:sx n="86" d="100"/>
          <a:sy n="86" d="100"/>
        </p:scale>
        <p:origin x="-1092" y="-90"/>
      </p:cViewPr>
      <p:guideLst>
        <p:guide orient="horz" pos="2160"/>
        <p:guide pos="2880"/>
      </p:guideLst>
    </p:cSldViewPr>
  </p:slideViewPr>
  <p:outlineViewPr>
    <p:cViewPr>
      <p:scale>
        <a:sx n="33" d="100"/>
        <a:sy n="33" d="100"/>
      </p:scale>
      <p:origin x="0" y="550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7" y="3550127"/>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5" y="3550127"/>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F441398E-7ED0-4CD9-98D9-B1842CD620A2}" type="datetimeFigureOut">
              <a:rPr lang="ru-RU" smtClean="0"/>
              <a:pPr/>
              <a:t>22.06.2014</a:t>
            </a:fld>
            <a:endParaRPr lang="ru-RU"/>
          </a:p>
        </p:txBody>
      </p:sp>
      <p:sp>
        <p:nvSpPr>
          <p:cNvPr id="16" name="Номер слайда 15"/>
          <p:cNvSpPr>
            <a:spLocks noGrp="1"/>
          </p:cNvSpPr>
          <p:nvPr>
            <p:ph type="sldNum" sz="quarter" idx="11"/>
          </p:nvPr>
        </p:nvSpPr>
        <p:spPr/>
        <p:txBody>
          <a:bodyPr/>
          <a:lstStyle/>
          <a:p>
            <a:fld id="{77BF056F-2E2A-4818-A376-FFB6D08DCC7F}" type="slidenum">
              <a:rPr lang="ru-RU" smtClean="0"/>
              <a:pPr/>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transition spd="med">
    <p:wedge/>
    <p:sndAc>
      <p:stSnd>
        <p:snd r:embed="rId1" name="chimes.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441398E-7ED0-4CD9-98D9-B1842CD620A2}" type="datetimeFigureOut">
              <a:rPr lang="ru-RU" smtClean="0"/>
              <a:pPr/>
              <a:t>22.06.2014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7BF056F-2E2A-4818-A376-FFB6D08DCC7F}" type="slidenum">
              <a:rPr lang="ru-RU" smtClean="0"/>
              <a:pPr/>
              <a:t>‹#›</a:t>
            </a:fld>
            <a:endParaRPr lang="ru-RU"/>
          </a:p>
        </p:txBody>
      </p:sp>
    </p:spTree>
  </p:cSld>
  <p:clrMapOvr>
    <a:masterClrMapping/>
  </p:clrMapOvr>
  <p:transition spd="med">
    <p:wedge/>
    <p:sndAc>
      <p:stSnd>
        <p:snd r:embed="rId1" name="chimes.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9"/>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441398E-7ED0-4CD9-98D9-B1842CD620A2}" type="datetimeFigureOut">
              <a:rPr lang="ru-RU" smtClean="0"/>
              <a:pPr/>
              <a:t>22.06.2014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7BF056F-2E2A-4818-A376-FFB6D08DCC7F}" type="slidenum">
              <a:rPr lang="ru-RU" smtClean="0"/>
              <a:pPr/>
              <a:t>‹#›</a:t>
            </a:fld>
            <a:endParaRPr lang="ru-RU"/>
          </a:p>
        </p:txBody>
      </p:sp>
    </p:spTree>
  </p:cSld>
  <p:clrMapOvr>
    <a:masterClrMapping/>
  </p:clrMapOvr>
  <p:transition spd="med">
    <p:wedge/>
    <p:sndAc>
      <p:stSnd>
        <p:snd r:embed="rId1" name="chimes.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F441398E-7ED0-4CD9-98D9-B1842CD620A2}" type="datetimeFigureOut">
              <a:rPr lang="ru-RU" smtClean="0"/>
              <a:pPr/>
              <a:t>22.06.2014</a:t>
            </a:fld>
            <a:endParaRPr lang="ru-RU"/>
          </a:p>
        </p:txBody>
      </p:sp>
      <p:sp>
        <p:nvSpPr>
          <p:cNvPr id="15" name="Номер слайда 14"/>
          <p:cNvSpPr>
            <a:spLocks noGrp="1"/>
          </p:cNvSpPr>
          <p:nvPr>
            <p:ph type="sldNum" sz="quarter" idx="15"/>
          </p:nvPr>
        </p:nvSpPr>
        <p:spPr/>
        <p:txBody>
          <a:bodyPr/>
          <a:lstStyle>
            <a:lvl1pPr algn="ctr">
              <a:defRPr/>
            </a:lvl1pPr>
          </a:lstStyle>
          <a:p>
            <a:fld id="{77BF056F-2E2A-4818-A376-FFB6D08DCC7F}" type="slidenum">
              <a:rPr lang="ru-RU" smtClean="0"/>
              <a:pPr/>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transition spd="med">
    <p:wedge/>
    <p:sndAc>
      <p:stSnd>
        <p:snd r:embed="rId1" name="chimes.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F441398E-7ED0-4CD9-98D9-B1842CD620A2}" type="datetimeFigureOut">
              <a:rPr lang="ru-RU" smtClean="0"/>
              <a:pPr/>
              <a:t>22.06.2014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7BF056F-2E2A-4818-A376-FFB6D08DCC7F}" type="slidenum">
              <a:rPr lang="ru-RU" smtClean="0"/>
              <a:pPr/>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5"/>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3"/>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wedge/>
    <p:sndAc>
      <p:stSnd>
        <p:snd r:embed="rId1" name="chimes.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F441398E-7ED0-4CD9-98D9-B1842CD620A2}" type="datetimeFigureOut">
              <a:rPr lang="ru-RU" smtClean="0"/>
              <a:pPr/>
              <a:t>22.06.2014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7BF056F-2E2A-4818-A376-FFB6D08DCC7F}"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Содержимое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transition spd="med">
    <p:wedge/>
    <p:sndAc>
      <p:stSnd>
        <p:snd r:embed="rId1" name="chimes.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77BF056F-2E2A-4818-A376-FFB6D08DCC7F}" type="slidenum">
              <a:rPr lang="ru-RU" smtClean="0"/>
              <a:pPr/>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F441398E-7ED0-4CD9-98D9-B1842CD620A2}" type="datetimeFigureOut">
              <a:rPr lang="ru-RU" smtClean="0"/>
              <a:pPr/>
              <a:t>22.06.2014</a:t>
            </a:fld>
            <a:endParaRPr lang="ru-RU"/>
          </a:p>
        </p:txBody>
      </p:sp>
      <p:sp>
        <p:nvSpPr>
          <p:cNvPr id="3" name="Текст 2"/>
          <p:cNvSpPr>
            <a:spLocks noGrp="1"/>
          </p:cNvSpPr>
          <p:nvPr>
            <p:ph type="body" idx="1"/>
          </p:nvPr>
        </p:nvSpPr>
        <p:spPr>
          <a:xfrm>
            <a:off x="457201"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Содержимое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1"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20"/>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20"/>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wedge/>
    <p:sndAc>
      <p:stSnd>
        <p:snd r:embed="rId1" name="chimes.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F441398E-7ED0-4CD9-98D9-B1842CD620A2}" type="datetimeFigureOut">
              <a:rPr lang="ru-RU" smtClean="0"/>
              <a:pPr/>
              <a:t>22.06.2014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7BF056F-2E2A-4818-A376-FFB6D08DCC7F}"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transition spd="med">
    <p:wedge/>
    <p:sndAc>
      <p:stSnd>
        <p:snd r:embed="rId1" name="chimes.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441398E-7ED0-4CD9-98D9-B1842CD620A2}" type="datetimeFigureOut">
              <a:rPr lang="ru-RU" smtClean="0"/>
              <a:pPr/>
              <a:t>22.06.2014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7BF056F-2E2A-4818-A376-FFB6D08DCC7F}" type="slidenum">
              <a:rPr lang="ru-RU" smtClean="0"/>
              <a:pPr/>
              <a:t>‹#›</a:t>
            </a:fld>
            <a:endParaRPr lang="ru-RU"/>
          </a:p>
        </p:txBody>
      </p:sp>
    </p:spTree>
  </p:cSld>
  <p:clrMapOvr>
    <a:masterClrMapping/>
  </p:clrMapOvr>
  <p:transition spd="med">
    <p:wedge/>
    <p:sndAc>
      <p:stSnd>
        <p:snd r:embed="rId1" name="chimes.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F441398E-7ED0-4CD9-98D9-B1842CD620A2}" type="datetimeFigureOut">
              <a:rPr lang="ru-RU" smtClean="0"/>
              <a:pPr/>
              <a:t>22.06.2014</a:t>
            </a:fld>
            <a:endParaRPr lang="ru-RU"/>
          </a:p>
        </p:txBody>
      </p:sp>
      <p:sp>
        <p:nvSpPr>
          <p:cNvPr id="9" name="Номер слайда 8"/>
          <p:cNvSpPr>
            <a:spLocks noGrp="1"/>
          </p:cNvSpPr>
          <p:nvPr>
            <p:ph type="sldNum" sz="quarter" idx="15"/>
          </p:nvPr>
        </p:nvSpPr>
        <p:spPr/>
        <p:txBody>
          <a:bodyPr/>
          <a:lstStyle/>
          <a:p>
            <a:fld id="{77BF056F-2E2A-4818-A376-FFB6D08DCC7F}" type="slidenum">
              <a:rPr lang="ru-RU" smtClean="0"/>
              <a:pPr/>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transition spd="med">
    <p:wedge/>
    <p:sndAc>
      <p:stSnd>
        <p:snd r:embed="rId1" name="chimes.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F441398E-7ED0-4CD9-98D9-B1842CD620A2}" type="datetimeFigureOut">
              <a:rPr lang="ru-RU" smtClean="0"/>
              <a:pPr/>
              <a:t>22.06.2014</a:t>
            </a:fld>
            <a:endParaRPr lang="ru-RU"/>
          </a:p>
        </p:txBody>
      </p:sp>
      <p:sp>
        <p:nvSpPr>
          <p:cNvPr id="9" name="Номер слайда 8"/>
          <p:cNvSpPr>
            <a:spLocks noGrp="1"/>
          </p:cNvSpPr>
          <p:nvPr>
            <p:ph type="sldNum" sz="quarter" idx="11"/>
          </p:nvPr>
        </p:nvSpPr>
        <p:spPr/>
        <p:txBody>
          <a:bodyPr/>
          <a:lstStyle/>
          <a:p>
            <a:fld id="{77BF056F-2E2A-4818-A376-FFB6D08DCC7F}" type="slidenum">
              <a:rPr lang="ru-RU" smtClean="0"/>
              <a:pPr/>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transition spd="med">
    <p:wedge/>
    <p:sndAc>
      <p:stSnd>
        <p:snd r:embed="rId1" name="chimes.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1"/>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F441398E-7ED0-4CD9-98D9-B1842CD620A2}" type="datetimeFigureOut">
              <a:rPr lang="ru-RU" smtClean="0"/>
              <a:pPr/>
              <a:t>22.06.2014</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77BF056F-2E2A-4818-A376-FFB6D08DCC7F}" type="slidenum">
              <a:rPr lang="ru-RU" smtClean="0"/>
              <a:pPr/>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ransition spd="med">
    <p:wedge/>
    <p:sndAc>
      <p:stSnd>
        <p:snd r:embed="rId13" name="chimes.wav"/>
      </p:stSnd>
    </p:sndAc>
  </p:transition>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09781" y="836712"/>
            <a:ext cx="7324443" cy="5355312"/>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5400" b="1" cap="none" spc="0" dirty="0" smtClean="0">
                <a:ln w="11430"/>
                <a:solidFill>
                  <a:srgbClr val="92D050"/>
                </a:solidFill>
                <a:effectLst>
                  <a:outerShdw blurRad="50800" dist="39000" dir="5460000" algn="tl">
                    <a:srgbClr val="000000">
                      <a:alpha val="38000"/>
                    </a:srgbClr>
                  </a:outerShdw>
                </a:effectLst>
                <a:latin typeface="Times New Roman" pitchFamily="18" charset="0"/>
                <a:cs typeface="Times New Roman" pitchFamily="18" charset="0"/>
              </a:rPr>
              <a:t>ДЕТСКИЙ </a:t>
            </a:r>
            <a:r>
              <a:rPr lang="ru-RU" sz="5400" b="1" cap="none" spc="0" dirty="0" smtClean="0">
                <a:ln w="11430"/>
                <a:solidFill>
                  <a:srgbClr val="92D050"/>
                </a:solidFill>
                <a:effectLst>
                  <a:outerShdw blurRad="50800" dist="39000" dir="5460000" algn="tl">
                    <a:srgbClr val="000000">
                      <a:alpha val="38000"/>
                    </a:srgbClr>
                  </a:outerShdw>
                </a:effectLst>
                <a:latin typeface="Times New Roman" pitchFamily="18" charset="0"/>
                <a:cs typeface="Times New Roman" pitchFamily="18" charset="0"/>
              </a:rPr>
              <a:t>ТРАВМАТИЗМ </a:t>
            </a:r>
            <a:r>
              <a:rPr lang="ru-RU" sz="5400" b="1" cap="none" spc="0" dirty="0" smtClean="0">
                <a:ln w="11430"/>
                <a:solidFill>
                  <a:srgbClr val="92D050"/>
                </a:solidFill>
                <a:effectLst>
                  <a:outerShdw blurRad="50800" dist="39000" dir="5460000" algn="tl">
                    <a:srgbClr val="000000">
                      <a:alpha val="38000"/>
                    </a:srgbClr>
                  </a:outerShdw>
                </a:effectLst>
                <a:latin typeface="Times New Roman" pitchFamily="18" charset="0"/>
                <a:cs typeface="Times New Roman" pitchFamily="18" charset="0"/>
              </a:rPr>
              <a:t>В ДОУ</a:t>
            </a:r>
          </a:p>
          <a:p>
            <a:pPr algn="just"/>
            <a:endParaRPr lang="ru-RU" sz="5400" b="1" cap="none" spc="0" dirty="0" smtClean="0">
              <a:ln w="11430"/>
              <a:solidFill>
                <a:srgbClr val="92D050"/>
              </a:solidFill>
              <a:effectLst>
                <a:outerShdw blurRad="50800" dist="39000" dir="5460000" algn="tl">
                  <a:srgbClr val="000000">
                    <a:alpha val="38000"/>
                  </a:srgbClr>
                </a:outerShdw>
              </a:effectLst>
              <a:latin typeface="Times New Roman" pitchFamily="18" charset="0"/>
              <a:cs typeface="Times New Roman" pitchFamily="18" charset="0"/>
            </a:endParaRPr>
          </a:p>
          <a:p>
            <a:pPr algn="r"/>
            <a:r>
              <a:rPr lang="ru-RU" sz="2000" b="1" dirty="0" smtClean="0">
                <a:ln w="11430"/>
                <a:solidFill>
                  <a:srgbClr val="92D050"/>
                </a:solidFill>
                <a:effectLst>
                  <a:outerShdw blurRad="50800" dist="39000" dir="5460000" algn="tl">
                    <a:srgbClr val="000000">
                      <a:alpha val="38000"/>
                    </a:srgbClr>
                  </a:outerShdw>
                </a:effectLst>
                <a:latin typeface="Times New Roman" pitchFamily="18" charset="0"/>
                <a:cs typeface="Times New Roman" pitchFamily="18" charset="0"/>
              </a:rPr>
              <a:t>Подготовила воспитатель МБДОУ </a:t>
            </a:r>
            <a:r>
              <a:rPr lang="ru-RU" sz="2000" b="1" dirty="0" err="1" smtClean="0">
                <a:ln w="11430"/>
                <a:solidFill>
                  <a:srgbClr val="92D050"/>
                </a:solidFill>
                <a:effectLst>
                  <a:outerShdw blurRad="50800" dist="39000" dir="5460000" algn="tl">
                    <a:srgbClr val="000000">
                      <a:alpha val="38000"/>
                    </a:srgbClr>
                  </a:outerShdw>
                </a:effectLst>
                <a:latin typeface="Times New Roman" pitchFamily="18" charset="0"/>
                <a:cs typeface="Times New Roman" pitchFamily="18" charset="0"/>
              </a:rPr>
              <a:t>д</a:t>
            </a:r>
            <a:r>
              <a:rPr lang="ru-RU" sz="2000" b="1" dirty="0" smtClean="0">
                <a:ln w="11430"/>
                <a:solidFill>
                  <a:srgbClr val="92D050"/>
                </a:solidFill>
                <a:effectLst>
                  <a:outerShdw blurRad="50800" dist="39000" dir="5460000" algn="tl">
                    <a:srgbClr val="000000">
                      <a:alpha val="38000"/>
                    </a:srgbClr>
                  </a:outerShdw>
                </a:effectLst>
                <a:latin typeface="Times New Roman" pitchFamily="18" charset="0"/>
                <a:cs typeface="Times New Roman" pitchFamily="18" charset="0"/>
              </a:rPr>
              <a:t>/с №40 </a:t>
            </a:r>
          </a:p>
          <a:p>
            <a:pPr algn="r"/>
            <a:r>
              <a:rPr lang="ru-RU" sz="2000" b="1" cap="none" spc="0" dirty="0" smtClean="0">
                <a:ln w="11430"/>
                <a:solidFill>
                  <a:srgbClr val="92D050"/>
                </a:solidFill>
                <a:effectLst>
                  <a:outerShdw blurRad="50800" dist="39000" dir="5460000" algn="tl">
                    <a:srgbClr val="000000">
                      <a:alpha val="38000"/>
                    </a:srgbClr>
                  </a:outerShdw>
                </a:effectLst>
                <a:latin typeface="Times New Roman" pitchFamily="18" charset="0"/>
                <a:cs typeface="Times New Roman" pitchFamily="18" charset="0"/>
              </a:rPr>
              <a:t>Озерова  Виктория  Павловна</a:t>
            </a:r>
          </a:p>
          <a:p>
            <a:pPr algn="ctr"/>
            <a:endParaRPr lang="ru-RU" sz="2000" b="1" dirty="0" smtClean="0">
              <a:ln w="11430"/>
              <a:solidFill>
                <a:srgbClr val="92D050"/>
              </a:solidFill>
              <a:effectLst>
                <a:outerShdw blurRad="50800" dist="39000" dir="5460000" algn="tl">
                  <a:srgbClr val="000000">
                    <a:alpha val="38000"/>
                  </a:srgbClr>
                </a:outerShdw>
              </a:effectLst>
              <a:latin typeface="Times New Roman" pitchFamily="18" charset="0"/>
              <a:cs typeface="Times New Roman" pitchFamily="18" charset="0"/>
            </a:endParaRPr>
          </a:p>
          <a:p>
            <a:pPr algn="ctr"/>
            <a:endParaRPr lang="ru-RU" sz="2000" b="1" dirty="0" smtClean="0">
              <a:ln w="11430"/>
              <a:solidFill>
                <a:srgbClr val="92D050"/>
              </a:solidFill>
              <a:effectLst>
                <a:outerShdw blurRad="50800" dist="39000" dir="5460000" algn="tl">
                  <a:srgbClr val="000000">
                    <a:alpha val="38000"/>
                  </a:srgbClr>
                </a:outerShdw>
              </a:effectLst>
              <a:latin typeface="Times New Roman" pitchFamily="18" charset="0"/>
              <a:cs typeface="Times New Roman" pitchFamily="18" charset="0"/>
            </a:endParaRPr>
          </a:p>
          <a:p>
            <a:pPr algn="ctr"/>
            <a:endParaRPr lang="ru-RU" sz="2000" b="1" dirty="0" smtClean="0">
              <a:ln w="11430"/>
              <a:solidFill>
                <a:srgbClr val="92D050"/>
              </a:solidFill>
              <a:effectLst>
                <a:outerShdw blurRad="50800" dist="39000" dir="5460000" algn="tl">
                  <a:srgbClr val="000000">
                    <a:alpha val="38000"/>
                  </a:srgbClr>
                </a:outerShdw>
              </a:effectLst>
              <a:latin typeface="Times New Roman" pitchFamily="18" charset="0"/>
              <a:cs typeface="Times New Roman" pitchFamily="18" charset="0"/>
            </a:endParaRPr>
          </a:p>
          <a:p>
            <a:pPr algn="ctr"/>
            <a:r>
              <a:rPr lang="ru-RU" sz="2000" b="1" cap="none" spc="0" dirty="0" smtClean="0">
                <a:ln w="11430"/>
                <a:solidFill>
                  <a:srgbClr val="92D050"/>
                </a:solidFill>
                <a:effectLst>
                  <a:outerShdw blurRad="50800" dist="39000" dir="5460000" algn="tl">
                    <a:srgbClr val="000000">
                      <a:alpha val="38000"/>
                    </a:srgbClr>
                  </a:outerShdw>
                </a:effectLst>
                <a:latin typeface="Times New Roman" pitchFamily="18" charset="0"/>
                <a:cs typeface="Times New Roman" pitchFamily="18" charset="0"/>
              </a:rPr>
              <a:t>Белгород - 2014</a:t>
            </a:r>
          </a:p>
          <a:p>
            <a:pPr algn="r"/>
            <a:endParaRPr lang="ru-RU" sz="2000" b="1" dirty="0" smtClean="0">
              <a:ln w="11430"/>
              <a:solidFill>
                <a:srgbClr val="92D050"/>
              </a:solidFill>
              <a:effectLst>
                <a:outerShdw blurRad="50800" dist="39000" dir="5460000" algn="tl">
                  <a:srgbClr val="000000">
                    <a:alpha val="38000"/>
                  </a:srgbClr>
                </a:outerShdw>
              </a:effectLst>
              <a:latin typeface="Times New Roman" pitchFamily="18" charset="0"/>
              <a:cs typeface="Times New Roman" pitchFamily="18" charset="0"/>
            </a:endParaRPr>
          </a:p>
          <a:p>
            <a:pPr algn="r"/>
            <a:endParaRPr lang="ru-RU" sz="2000" b="1" cap="none" spc="0" dirty="0" smtClean="0">
              <a:ln w="11430"/>
              <a:solidFill>
                <a:srgbClr val="00B050"/>
              </a:solidFill>
              <a:effectLst>
                <a:outerShdw blurRad="50800" dist="39000" dir="5460000" algn="tl">
                  <a:srgbClr val="000000">
                    <a:alpha val="38000"/>
                  </a:srgbClr>
                </a:outerShdw>
              </a:effectLst>
              <a:latin typeface="Times New Roman" pitchFamily="18" charset="0"/>
              <a:cs typeface="Times New Roman" pitchFamily="18" charset="0"/>
            </a:endParaRPr>
          </a:p>
          <a:p>
            <a:pPr algn="r"/>
            <a:endParaRPr lang="ru-RU" sz="2000" b="1" cap="none" spc="0" dirty="0">
              <a:ln w="11430"/>
              <a:solidFill>
                <a:srgbClr val="00B050"/>
              </a:solidFill>
              <a:effectLst>
                <a:outerShdw blurRad="50800" dist="39000" dir="5460000" algn="tl">
                  <a:srgbClr val="000000">
                    <a:alpha val="38000"/>
                  </a:srgbClr>
                </a:outerShdw>
              </a:effectLst>
              <a:latin typeface="Times New Roman" pitchFamily="18" charset="0"/>
              <a:cs typeface="Times New Roman" pitchFamily="18" charset="0"/>
            </a:endParaRPr>
          </a:p>
        </p:txBody>
      </p:sp>
    </p:spTree>
  </p:cSld>
  <p:clrMapOvr>
    <a:masterClrMapping/>
  </p:clrMapOvr>
  <p:transition spd="med">
    <p:wedge/>
    <p:sndAc>
      <p:stSnd>
        <p:snd r:embed="rId2" name="chimes.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r>
              <a:rPr lang="ru-RU" sz="1800" dirty="0" smtClean="0">
                <a:solidFill>
                  <a:srgbClr val="FFFF00"/>
                </a:solidFill>
                <a:latin typeface="Times New Roman" pitchFamily="18" charset="0"/>
                <a:cs typeface="Times New Roman" pitchFamily="18" charset="0"/>
              </a:rPr>
              <a:t>Тема детского травматизма - деликатная. Чтобы ее раскрыть, необходим особый подход, хороший иллюстративный конкретный материал, отработанная методика преподнесения информации. </a:t>
            </a:r>
          </a:p>
          <a:p>
            <a:r>
              <a:rPr lang="ru-RU" sz="1800" dirty="0" smtClean="0">
                <a:solidFill>
                  <a:srgbClr val="FFFF00"/>
                </a:solidFill>
                <a:latin typeface="Times New Roman" pitchFamily="18" charset="0"/>
                <a:cs typeface="Times New Roman" pitchFamily="18" charset="0"/>
              </a:rPr>
              <a:t>Проводя работу с родителями, необходимо помочь им осознать всю важность и значение их непосредственного участия в охране здоровья своего ребенка, личной и социальной ответственности за него. Важно убедить родителей в том, что они могут обучить детей избегать опасных ситуаций, влекущих за собой получение травмы. Нужно построить работу так, чтобы родители задумались над этой проблемой и поняли, что опасные ситуации встречаются довольно часто и не исключена возможность травмы у собственного ребенка. </a:t>
            </a:r>
          </a:p>
          <a:p>
            <a:r>
              <a:rPr lang="ru-RU" sz="1800" dirty="0" smtClean="0">
                <a:solidFill>
                  <a:srgbClr val="FFFF00"/>
                </a:solidFill>
                <a:latin typeface="Times New Roman" pitchFamily="18" charset="0"/>
                <a:cs typeface="Times New Roman" pitchFamily="18" charset="0"/>
              </a:rPr>
              <a:t>Не следует диктовать родителям, как им поступать, и декларировать известные истины. Необходимо доходчиво разъяснять те факты, которые лежат в основе поведения, у истоков детских травм, убедить в том, что многое можно предотвратить. </a:t>
            </a:r>
          </a:p>
          <a:p>
            <a:r>
              <a:rPr lang="ru-RU" sz="1800" dirty="0" smtClean="0">
                <a:solidFill>
                  <a:srgbClr val="FFFF00"/>
                </a:solidFill>
              </a:rPr>
              <a:t> </a:t>
            </a:r>
            <a:r>
              <a:rPr lang="ru-RU" sz="1800" dirty="0" smtClean="0">
                <a:solidFill>
                  <a:srgbClr val="FFFF00"/>
                </a:solidFill>
                <a:latin typeface="Times New Roman" pitchFamily="18" charset="0"/>
                <a:cs typeface="Times New Roman" pitchFamily="18" charset="0"/>
              </a:rPr>
              <a:t>Родители для детей  всегда являются авторитетом и примером для подражания</a:t>
            </a:r>
            <a:endParaRPr lang="ru-RU" sz="1800" dirty="0">
              <a:solidFill>
                <a:srgbClr val="FFFF00"/>
              </a:solidFill>
              <a:latin typeface="Times New Roman" pitchFamily="18" charset="0"/>
              <a:cs typeface="Times New Roman" pitchFamily="18" charset="0"/>
            </a:endParaRPr>
          </a:p>
        </p:txBody>
      </p:sp>
      <p:sp>
        <p:nvSpPr>
          <p:cNvPr id="2" name="Заголовок 1"/>
          <p:cNvSpPr>
            <a:spLocks noGrp="1"/>
          </p:cNvSpPr>
          <p:nvPr>
            <p:ph type="title"/>
          </p:nvPr>
        </p:nvSpPr>
        <p:spPr/>
        <p:txBody>
          <a:bodyPr>
            <a:normAutofit/>
          </a:bodyPr>
          <a:lstStyle/>
          <a:p>
            <a:r>
              <a:rPr lang="ru-RU" sz="4800" dirty="0" smtClean="0">
                <a:solidFill>
                  <a:srgbClr val="FF0000"/>
                </a:solidFill>
                <a:latin typeface="Times New Roman" pitchFamily="18" charset="0"/>
                <a:cs typeface="Times New Roman" pitchFamily="18" charset="0"/>
              </a:rPr>
              <a:t>           Работа с семьёй:</a:t>
            </a:r>
            <a:endParaRPr lang="ru-RU" sz="4800" dirty="0">
              <a:solidFill>
                <a:srgbClr val="FF0000"/>
              </a:solidFill>
              <a:latin typeface="Times New Roman" pitchFamily="18" charset="0"/>
              <a:cs typeface="Times New Roman" pitchFamily="18" charset="0"/>
            </a:endParaRPr>
          </a:p>
        </p:txBody>
      </p:sp>
    </p:spTree>
  </p:cSld>
  <p:clrMapOvr>
    <a:masterClrMapping/>
  </p:clrMapOvr>
  <p:transition spd="med">
    <p:circle/>
    <p:sndAc>
      <p:stSnd>
        <p:snd r:embed="rId2" name="chimes.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r>
              <a:rPr lang="ru-RU" dirty="0" smtClean="0">
                <a:solidFill>
                  <a:srgbClr val="002060"/>
                </a:solidFill>
                <a:latin typeface="Times New Roman" pitchFamily="18" charset="0"/>
                <a:cs typeface="Times New Roman" pitchFamily="18" charset="0"/>
              </a:rPr>
              <a:t>Многие родители, отдавая ребенка в детский сад, беспокоятся по поводу возможных травм, которые он может там получить. В СМИ регулярно появляются сообщения о случаях травматизма детей в дошкольных образовательных учреждениях.                 </a:t>
            </a:r>
            <a:r>
              <a:rPr lang="ru-RU" u="sng" dirty="0" smtClean="0">
                <a:solidFill>
                  <a:srgbClr val="FFC000"/>
                </a:solidFill>
                <a:latin typeface="Times New Roman" pitchFamily="18" charset="0"/>
                <a:cs typeface="Times New Roman" pitchFamily="18" charset="0"/>
              </a:rPr>
              <a:t>Задача  воспитателей </a:t>
            </a:r>
            <a:r>
              <a:rPr lang="ru-RU" dirty="0" smtClean="0">
                <a:solidFill>
                  <a:srgbClr val="FFC000"/>
                </a:solidFill>
                <a:latin typeface="Times New Roman" pitchFamily="18" charset="0"/>
                <a:cs typeface="Times New Roman" pitchFamily="18" charset="0"/>
              </a:rPr>
              <a:t>– это предупреждение </a:t>
            </a:r>
            <a:r>
              <a:rPr lang="ru-RU" dirty="0" err="1" smtClean="0">
                <a:solidFill>
                  <a:srgbClr val="FFC000"/>
                </a:solidFill>
                <a:latin typeface="Times New Roman" pitchFamily="18" charset="0"/>
                <a:cs typeface="Times New Roman" pitchFamily="18" charset="0"/>
              </a:rPr>
              <a:t>травмоопасных</a:t>
            </a:r>
            <a:r>
              <a:rPr lang="ru-RU" dirty="0" smtClean="0">
                <a:solidFill>
                  <a:srgbClr val="FFC000"/>
                </a:solidFill>
                <a:latin typeface="Times New Roman" pitchFamily="18" charset="0"/>
                <a:cs typeface="Times New Roman" pitchFamily="18" charset="0"/>
              </a:rPr>
              <a:t> ситуаций, обеспечение детям полной </a:t>
            </a:r>
            <a:r>
              <a:rPr lang="ru-RU" b="1" dirty="0" smtClean="0">
                <a:solidFill>
                  <a:srgbClr val="FFC000"/>
                </a:solidFill>
                <a:latin typeface="Times New Roman" pitchFamily="18" charset="0"/>
                <a:cs typeface="Times New Roman" pitchFamily="18" charset="0"/>
              </a:rPr>
              <a:t>безопасности</a:t>
            </a:r>
            <a:r>
              <a:rPr lang="ru-RU" dirty="0" smtClean="0">
                <a:solidFill>
                  <a:srgbClr val="FFC000"/>
                </a:solidFill>
                <a:latin typeface="Times New Roman" pitchFamily="18" charset="0"/>
                <a:cs typeface="Times New Roman" pitchFamily="18" charset="0"/>
              </a:rPr>
              <a:t> во время пребывания их в </a:t>
            </a:r>
            <a:r>
              <a:rPr lang="ru-RU" b="1" dirty="0" smtClean="0">
                <a:solidFill>
                  <a:srgbClr val="FFC000"/>
                </a:solidFill>
                <a:latin typeface="Times New Roman" pitchFamily="18" charset="0"/>
                <a:cs typeface="Times New Roman" pitchFamily="18" charset="0"/>
              </a:rPr>
              <a:t>детском саду</a:t>
            </a:r>
            <a:r>
              <a:rPr lang="ru-RU" dirty="0" smtClean="0">
                <a:solidFill>
                  <a:srgbClr val="FFC000"/>
                </a:solidFill>
                <a:latin typeface="Times New Roman" pitchFamily="18" charset="0"/>
                <a:cs typeface="Times New Roman" pitchFamily="18" charset="0"/>
              </a:rPr>
              <a:t>.</a:t>
            </a:r>
            <a:endParaRPr lang="ru-RU" dirty="0">
              <a:solidFill>
                <a:srgbClr val="FFC000"/>
              </a:solidFill>
              <a:latin typeface="Times New Roman" pitchFamily="18" charset="0"/>
              <a:cs typeface="Times New Roman" pitchFamily="18" charset="0"/>
            </a:endParaRPr>
          </a:p>
        </p:txBody>
      </p:sp>
      <p:sp>
        <p:nvSpPr>
          <p:cNvPr id="2" name="Заголовок 1"/>
          <p:cNvSpPr>
            <a:spLocks noGrp="1"/>
          </p:cNvSpPr>
          <p:nvPr>
            <p:ph type="title"/>
          </p:nvPr>
        </p:nvSpPr>
        <p:spPr>
          <a:xfrm>
            <a:off x="457200" y="476673"/>
            <a:ext cx="8229600" cy="894928"/>
          </a:xfrm>
        </p:spPr>
        <p:txBody>
          <a:bodyPr>
            <a:noAutofit/>
          </a:bodyPr>
          <a:lstStyle/>
          <a:p>
            <a:r>
              <a:rPr lang="ru-RU" sz="2800" b="1" dirty="0" smtClean="0">
                <a:solidFill>
                  <a:srgbClr val="FFFF00"/>
                </a:solidFill>
                <a:latin typeface="Times New Roman" pitchFamily="18" charset="0"/>
                <a:cs typeface="Times New Roman" pitchFamily="18" charset="0"/>
              </a:rPr>
              <a:t>      Предупреждение детского травматизма в ДОУ:</a:t>
            </a:r>
            <a:r>
              <a:rPr lang="ru-RU" sz="2800" b="1" dirty="0" smtClean="0"/>
              <a:t/>
            </a:r>
            <a:br>
              <a:rPr lang="ru-RU" sz="2800" b="1" dirty="0" smtClean="0"/>
            </a:br>
            <a:endParaRPr lang="ru-RU" sz="2800" dirty="0"/>
          </a:p>
        </p:txBody>
      </p:sp>
    </p:spTree>
  </p:cSld>
  <p:clrMapOvr>
    <a:masterClrMapping/>
  </p:clrMapOvr>
  <p:transition spd="med">
    <p:wedge/>
    <p:sndAc>
      <p:stSnd>
        <p:snd r:embed="rId2" name="camera.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Autofit/>
          </a:bodyPr>
          <a:lstStyle/>
          <a:p>
            <a:r>
              <a:rPr lang="ru-RU" sz="3600" dirty="0">
                <a:solidFill>
                  <a:schemeClr val="accent3">
                    <a:lumMod val="50000"/>
                  </a:schemeClr>
                </a:solidFill>
                <a:latin typeface="Times New Roman" pitchFamily="18" charset="0"/>
                <a:cs typeface="Times New Roman" pitchFamily="18" charset="0"/>
              </a:rPr>
              <a:t>ребячья подвижность (склонность к необдуманному риску</a:t>
            </a:r>
            <a:r>
              <a:rPr lang="ru-RU" sz="3600" dirty="0" smtClean="0">
                <a:solidFill>
                  <a:schemeClr val="accent3">
                    <a:lumMod val="50000"/>
                  </a:schemeClr>
                </a:solidFill>
                <a:latin typeface="Times New Roman" pitchFamily="18" charset="0"/>
                <a:cs typeface="Times New Roman" pitchFamily="18" charset="0"/>
              </a:rPr>
              <a:t>,</a:t>
            </a:r>
          </a:p>
          <a:p>
            <a:r>
              <a:rPr lang="ru-RU" sz="3600" dirty="0" smtClean="0">
                <a:solidFill>
                  <a:schemeClr val="accent3">
                    <a:lumMod val="50000"/>
                  </a:schemeClr>
                </a:solidFill>
                <a:latin typeface="Times New Roman" pitchFamily="18" charset="0"/>
                <a:cs typeface="Times New Roman" pitchFamily="18" charset="0"/>
              </a:rPr>
              <a:t> </a:t>
            </a:r>
            <a:r>
              <a:rPr lang="ru-RU" sz="3600" dirty="0">
                <a:solidFill>
                  <a:schemeClr val="accent3">
                    <a:lumMod val="50000"/>
                  </a:schemeClr>
                </a:solidFill>
                <a:latin typeface="Times New Roman" pitchFamily="18" charset="0"/>
                <a:cs typeface="Times New Roman" pitchFamily="18" charset="0"/>
              </a:rPr>
              <a:t>неумение предвидеть последствия своих поступков, оценивать ситуацию); </a:t>
            </a:r>
            <a:endParaRPr lang="ru-RU" sz="3600" dirty="0" smtClean="0">
              <a:solidFill>
                <a:schemeClr val="accent3">
                  <a:lumMod val="50000"/>
                </a:schemeClr>
              </a:solidFill>
              <a:latin typeface="Times New Roman" pitchFamily="18" charset="0"/>
              <a:cs typeface="Times New Roman" pitchFamily="18" charset="0"/>
            </a:endParaRPr>
          </a:p>
          <a:p>
            <a:r>
              <a:rPr lang="ru-RU" sz="3600" dirty="0" smtClean="0">
                <a:solidFill>
                  <a:schemeClr val="accent3">
                    <a:lumMod val="50000"/>
                  </a:schemeClr>
                </a:solidFill>
                <a:latin typeface="Times New Roman" pitchFamily="18" charset="0"/>
                <a:cs typeface="Times New Roman" pitchFamily="18" charset="0"/>
              </a:rPr>
              <a:t>расторможенность </a:t>
            </a:r>
            <a:r>
              <a:rPr lang="ru-RU" sz="3600" dirty="0">
                <a:solidFill>
                  <a:schemeClr val="accent3">
                    <a:lumMod val="50000"/>
                  </a:schemeClr>
                </a:solidFill>
                <a:latin typeface="Times New Roman" pitchFamily="18" charset="0"/>
                <a:cs typeface="Times New Roman" pitchFamily="18" charset="0"/>
              </a:rPr>
              <a:t>и высокая возбудимость детей (азарт и лихачество, особенно у мальчиков).</a:t>
            </a:r>
          </a:p>
        </p:txBody>
      </p:sp>
      <p:sp>
        <p:nvSpPr>
          <p:cNvPr id="2" name="Заголовок 1"/>
          <p:cNvSpPr>
            <a:spLocks noGrp="1"/>
          </p:cNvSpPr>
          <p:nvPr>
            <p:ph type="title"/>
          </p:nvPr>
        </p:nvSpPr>
        <p:spPr/>
        <p:txBody>
          <a:bodyPr>
            <a:normAutofit/>
          </a:bodyPr>
          <a:lstStyle/>
          <a:p>
            <a:r>
              <a:rPr lang="ru-RU" dirty="0" smtClean="0">
                <a:solidFill>
                  <a:srgbClr val="00B0F0"/>
                </a:solidFill>
                <a:latin typeface="Times New Roman" pitchFamily="18" charset="0"/>
                <a:cs typeface="Times New Roman" pitchFamily="18" charset="0"/>
              </a:rPr>
              <a:t>    Причины </a:t>
            </a:r>
            <a:r>
              <a:rPr lang="ru-RU" dirty="0">
                <a:solidFill>
                  <a:srgbClr val="00B0F0"/>
                </a:solidFill>
                <a:latin typeface="Times New Roman" pitchFamily="18" charset="0"/>
                <a:cs typeface="Times New Roman" pitchFamily="18" charset="0"/>
              </a:rPr>
              <a:t>детского травматизма:</a:t>
            </a:r>
          </a:p>
        </p:txBody>
      </p:sp>
    </p:spTree>
  </p:cSld>
  <p:clrMapOvr>
    <a:masterClrMapping/>
  </p:clrMapOvr>
  <p:transition spd="med">
    <p:wedge/>
    <p:sndAc>
      <p:stSnd>
        <p:snd r:embed="rId2" name="camera.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Autofit/>
          </a:bodyPr>
          <a:lstStyle/>
          <a:p>
            <a:r>
              <a:rPr lang="ru-RU" sz="1800" dirty="0" smtClean="0">
                <a:solidFill>
                  <a:srgbClr val="FFFF00"/>
                </a:solidFill>
                <a:latin typeface="Times New Roman" pitchFamily="18" charset="0"/>
                <a:cs typeface="Times New Roman" pitchFamily="18" charset="0"/>
              </a:rPr>
              <a:t>падения на ровном месте (поскользнулись, зацепились, ноги заплелись);</a:t>
            </a:r>
          </a:p>
          <a:p>
            <a:r>
              <a:rPr lang="ru-RU" sz="1800" dirty="0" smtClean="0">
                <a:solidFill>
                  <a:srgbClr val="FFFF00"/>
                </a:solidFill>
                <a:latin typeface="Times New Roman" pitchFamily="18" charset="0"/>
                <a:cs typeface="Times New Roman" pitchFamily="18" charset="0"/>
              </a:rPr>
              <a:t>падения с высоты (мебель, балкон, дерево, крыша);</a:t>
            </a:r>
          </a:p>
          <a:p>
            <a:r>
              <a:rPr lang="ru-RU" sz="1800" dirty="0" smtClean="0">
                <a:solidFill>
                  <a:srgbClr val="FFFF00"/>
                </a:solidFill>
                <a:latin typeface="Times New Roman" pitchFamily="18" charset="0"/>
                <a:cs typeface="Times New Roman" pitchFamily="18" charset="0"/>
              </a:rPr>
              <a:t>ранения (ножницы, стекло, игла, гвоздь, нож);</a:t>
            </a:r>
          </a:p>
          <a:p>
            <a:r>
              <a:rPr lang="ru-RU" sz="1800" dirty="0" smtClean="0">
                <a:solidFill>
                  <a:srgbClr val="FFFF00"/>
                </a:solidFill>
                <a:latin typeface="Times New Roman" pitchFamily="18" charset="0"/>
                <a:cs typeface="Times New Roman" pitchFamily="18" charset="0"/>
              </a:rPr>
              <a:t>ожоги (кипяток, огонь, электричество, химические вещества);</a:t>
            </a:r>
          </a:p>
          <a:p>
            <a:r>
              <a:rPr lang="ru-RU" sz="1800" dirty="0" smtClean="0">
                <a:solidFill>
                  <a:srgbClr val="FFFF00"/>
                </a:solidFill>
                <a:latin typeface="Times New Roman" pitchFamily="18" charset="0"/>
                <a:cs typeface="Times New Roman" pitchFamily="18" charset="0"/>
              </a:rPr>
              <a:t>ушибы упавшими сверху предметами (полка, ваза, сосулька);</a:t>
            </a:r>
          </a:p>
          <a:p>
            <a:r>
              <a:rPr lang="ru-RU" sz="1800" dirty="0" smtClean="0">
                <a:solidFill>
                  <a:srgbClr val="FFFF00"/>
                </a:solidFill>
                <a:latin typeface="Times New Roman" pitchFamily="18" charset="0"/>
                <a:cs typeface="Times New Roman" pitchFamily="18" charset="0"/>
              </a:rPr>
              <a:t>обморожения (длительное пребывание на улице в морозную, ветреную погоду);</a:t>
            </a:r>
          </a:p>
          <a:p>
            <a:r>
              <a:rPr lang="ru-RU" sz="1800" dirty="0" smtClean="0">
                <a:solidFill>
                  <a:srgbClr val="FFFF00"/>
                </a:solidFill>
                <a:latin typeface="Times New Roman" pitchFamily="18" charset="0"/>
                <a:cs typeface="Times New Roman" pitchFamily="18" charset="0"/>
              </a:rPr>
              <a:t>укусы (собака, кошка, грызуны, насекомые);</a:t>
            </a:r>
          </a:p>
          <a:p>
            <a:r>
              <a:rPr lang="ru-RU" sz="1800" dirty="0" smtClean="0">
                <a:solidFill>
                  <a:srgbClr val="FFFF00"/>
                </a:solidFill>
                <a:latin typeface="Times New Roman" pitchFamily="18" charset="0"/>
                <a:cs typeface="Times New Roman" pitchFamily="18" charset="0"/>
              </a:rPr>
              <a:t>отравления (ядовитые ягоды и растения, грибы, лекарства, недоброкачественная пища);</a:t>
            </a:r>
          </a:p>
          <a:p>
            <a:r>
              <a:rPr lang="ru-RU" sz="1800" dirty="0" smtClean="0">
                <a:solidFill>
                  <a:srgbClr val="FFFF00"/>
                </a:solidFill>
                <a:latin typeface="Times New Roman" pitchFamily="18" charset="0"/>
                <a:cs typeface="Times New Roman" pitchFamily="18" charset="0"/>
              </a:rPr>
              <a:t>повреждения, вызванные попаданием внутрь организма инородных тел (монеты, пуговицы, мозаика, песок и другие мелкие предметы);</a:t>
            </a:r>
          </a:p>
          <a:p>
            <a:r>
              <a:rPr lang="ru-RU" sz="1800" dirty="0" smtClean="0">
                <a:solidFill>
                  <a:srgbClr val="FFFF00"/>
                </a:solidFill>
                <a:latin typeface="Times New Roman" pitchFamily="18" charset="0"/>
                <a:cs typeface="Times New Roman" pitchFamily="18" charset="0"/>
              </a:rPr>
              <a:t>ушибы от избытка движения (об угол, дверь, столкновения друг с другом);</a:t>
            </a:r>
          </a:p>
          <a:p>
            <a:r>
              <a:rPr lang="ru-RU" sz="1800" dirty="0" smtClean="0">
                <a:solidFill>
                  <a:srgbClr val="FFFF00"/>
                </a:solidFill>
                <a:latin typeface="Times New Roman" pitchFamily="18" charset="0"/>
                <a:cs typeface="Times New Roman" pitchFamily="18" charset="0"/>
              </a:rPr>
              <a:t>занозы (плохо обработанные поверхности деревянных игрушек, предметов; палки, колючие растения).</a:t>
            </a:r>
          </a:p>
          <a:p>
            <a:endParaRPr lang="ru-RU" sz="1800" dirty="0">
              <a:solidFill>
                <a:srgbClr val="FFFF00"/>
              </a:solidFill>
              <a:latin typeface="Times New Roman" pitchFamily="18" charset="0"/>
              <a:cs typeface="Times New Roman" pitchFamily="18" charset="0"/>
            </a:endParaRPr>
          </a:p>
        </p:txBody>
      </p:sp>
      <p:sp>
        <p:nvSpPr>
          <p:cNvPr id="2" name="Заголовок 1"/>
          <p:cNvSpPr>
            <a:spLocks noGrp="1"/>
          </p:cNvSpPr>
          <p:nvPr>
            <p:ph type="title"/>
          </p:nvPr>
        </p:nvSpPr>
        <p:spPr/>
        <p:txBody>
          <a:bodyPr>
            <a:normAutofit/>
          </a:bodyPr>
          <a:lstStyle/>
          <a:p>
            <a:r>
              <a:rPr lang="ru-RU" sz="6000" dirty="0" smtClean="0">
                <a:solidFill>
                  <a:srgbClr val="FF0000"/>
                </a:solidFill>
                <a:latin typeface="Times New Roman" pitchFamily="18" charset="0"/>
                <a:cs typeface="Times New Roman" pitchFamily="18" charset="0"/>
              </a:rPr>
              <a:t>         Виды травм:</a:t>
            </a:r>
            <a:endParaRPr lang="ru-RU" sz="6000" dirty="0">
              <a:solidFill>
                <a:srgbClr val="FF0000"/>
              </a:solidFill>
              <a:latin typeface="Times New Roman" pitchFamily="18" charset="0"/>
              <a:cs typeface="Times New Roman" pitchFamily="18" charset="0"/>
            </a:endParaRPr>
          </a:p>
        </p:txBody>
      </p:sp>
    </p:spTree>
  </p:cSld>
  <p:clrMapOvr>
    <a:masterClrMapping/>
  </p:clrMapOvr>
  <p:transition spd="med">
    <p:wedge/>
    <p:sndAc>
      <p:stSnd>
        <p:snd r:embed="rId2" name="camera.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r>
              <a:rPr lang="ru-RU" sz="3000" dirty="0" smtClean="0">
                <a:solidFill>
                  <a:schemeClr val="accent1">
                    <a:lumMod val="60000"/>
                    <a:lumOff val="40000"/>
                  </a:schemeClr>
                </a:solidFill>
                <a:latin typeface="Times New Roman" pitchFamily="18" charset="0"/>
                <a:cs typeface="Times New Roman" pitchFamily="18" charset="0"/>
              </a:rPr>
              <a:t>в процессе подвижных игр (салочки, прятки, жмурки, бег наперегонки, спрыгивания и т. д.);</a:t>
            </a:r>
          </a:p>
          <a:p>
            <a:r>
              <a:rPr lang="ru-RU" sz="3000" dirty="0" smtClean="0">
                <a:solidFill>
                  <a:schemeClr val="accent1">
                    <a:lumMod val="60000"/>
                    <a:lumOff val="40000"/>
                  </a:schemeClr>
                </a:solidFill>
                <a:latin typeface="Times New Roman" pitchFamily="18" charset="0"/>
                <a:cs typeface="Times New Roman" pitchFamily="18" charset="0"/>
              </a:rPr>
              <a:t>в результате детских шалостей, шуток (стрельба из трубочек, подножка, отодвигание стула, толкание, драка, бросание друг в друга различных предметов);</a:t>
            </a:r>
          </a:p>
          <a:p>
            <a:r>
              <a:rPr lang="ru-RU" sz="3000" dirty="0" smtClean="0">
                <a:solidFill>
                  <a:schemeClr val="accent1">
                    <a:lumMod val="60000"/>
                    <a:lumOff val="40000"/>
                  </a:schemeClr>
                </a:solidFill>
                <a:latin typeface="Times New Roman" pitchFamily="18" charset="0"/>
                <a:cs typeface="Times New Roman" pitchFamily="18" charset="0"/>
              </a:rPr>
              <a:t>при катании на качелях, каруселях; при катании на велосипеде, самокате; при купании в водоемах; во время игр на проезжей части.</a:t>
            </a:r>
          </a:p>
          <a:p>
            <a:endParaRPr lang="ru-RU" dirty="0"/>
          </a:p>
        </p:txBody>
      </p:sp>
      <p:sp>
        <p:nvSpPr>
          <p:cNvPr id="2" name="Заголовок 1"/>
          <p:cNvSpPr>
            <a:spLocks noGrp="1"/>
          </p:cNvSpPr>
          <p:nvPr>
            <p:ph type="title"/>
          </p:nvPr>
        </p:nvSpPr>
        <p:spPr/>
        <p:txBody>
          <a:bodyPr>
            <a:normAutofit/>
          </a:bodyPr>
          <a:lstStyle/>
          <a:p>
            <a:r>
              <a:rPr lang="ru-RU" sz="5400" dirty="0" smtClean="0">
                <a:solidFill>
                  <a:srgbClr val="002060"/>
                </a:solidFill>
                <a:latin typeface="Times New Roman" pitchFamily="18" charset="0"/>
                <a:cs typeface="Times New Roman" pitchFamily="18" charset="0"/>
              </a:rPr>
              <a:t>   </a:t>
            </a:r>
            <a:r>
              <a:rPr lang="ru-RU" sz="5400" dirty="0" err="1" smtClean="0">
                <a:solidFill>
                  <a:srgbClr val="002060"/>
                </a:solidFill>
                <a:latin typeface="Times New Roman" pitchFamily="18" charset="0"/>
                <a:cs typeface="Times New Roman" pitchFamily="18" charset="0"/>
              </a:rPr>
              <a:t>Травмоопасные</a:t>
            </a:r>
            <a:r>
              <a:rPr lang="ru-RU" sz="5400" dirty="0" smtClean="0">
                <a:solidFill>
                  <a:srgbClr val="002060"/>
                </a:solidFill>
                <a:latin typeface="Times New Roman" pitchFamily="18" charset="0"/>
                <a:cs typeface="Times New Roman" pitchFamily="18" charset="0"/>
              </a:rPr>
              <a:t> ситуации:</a:t>
            </a:r>
            <a:endParaRPr lang="ru-RU" sz="5400" dirty="0">
              <a:solidFill>
                <a:srgbClr val="002060"/>
              </a:solidFill>
              <a:latin typeface="Times New Roman" pitchFamily="18" charset="0"/>
              <a:cs typeface="Times New Roman" pitchFamily="18" charset="0"/>
            </a:endParaRPr>
          </a:p>
        </p:txBody>
      </p:sp>
    </p:spTree>
  </p:cSld>
  <p:clrMapOvr>
    <a:masterClrMapping/>
  </p:clrMapOvr>
  <p:transition spd="med">
    <p:wedge/>
    <p:sndAc>
      <p:stSnd>
        <p:snd r:embed="rId2" name="camera.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b="1" dirty="0" smtClean="0">
                <a:solidFill>
                  <a:srgbClr val="FFFF00"/>
                </a:solidFill>
                <a:latin typeface="Times New Roman" pitchFamily="18" charset="0"/>
                <a:cs typeface="Times New Roman" pitchFamily="18" charset="0"/>
              </a:rPr>
              <a:t>Классификация травм по возрастному принципу:</a:t>
            </a:r>
            <a:endParaRPr lang="ru-RU" sz="3600" dirty="0">
              <a:solidFill>
                <a:srgbClr val="FFFF00"/>
              </a:solidFill>
              <a:latin typeface="Times New Roman" pitchFamily="18" charset="0"/>
              <a:cs typeface="Times New Roman" pitchFamily="18" charset="0"/>
            </a:endParaRPr>
          </a:p>
        </p:txBody>
      </p:sp>
      <p:sp>
        <p:nvSpPr>
          <p:cNvPr id="3" name="Содержимое 2"/>
          <p:cNvSpPr>
            <a:spLocks noGrp="1"/>
          </p:cNvSpPr>
          <p:nvPr>
            <p:ph sz="half" idx="1"/>
          </p:nvPr>
        </p:nvSpPr>
        <p:spPr/>
        <p:txBody>
          <a:bodyPr>
            <a:noAutofit/>
          </a:bodyPr>
          <a:lstStyle/>
          <a:p>
            <a:r>
              <a:rPr lang="ru-RU" sz="1600" dirty="0">
                <a:solidFill>
                  <a:schemeClr val="accent3">
                    <a:lumMod val="50000"/>
                  </a:schemeClr>
                </a:solidFill>
                <a:latin typeface="Times New Roman" pitchFamily="18" charset="0"/>
                <a:cs typeface="Times New Roman" pitchFamily="18" charset="0"/>
              </a:rPr>
              <a:t>В ясельном возрасте (1–3 года) основные двигательные навыки (ходьбы, лазания) еще находятся в стадии становления, поэтому развитием навыков, а также умением ориентироваться в окружающей обстановке, предвидеть опасность и обусловлены основные воспитательные меры воздействия для профилактики травматизма в этом возрасте</a:t>
            </a:r>
            <a:r>
              <a:rPr lang="ru-RU" sz="1600" dirty="0" smtClean="0">
                <a:solidFill>
                  <a:schemeClr val="accent3">
                    <a:lumMod val="50000"/>
                  </a:schemeClr>
                </a:solidFill>
                <a:latin typeface="Times New Roman" pitchFamily="18" charset="0"/>
                <a:cs typeface="Times New Roman" pitchFamily="18" charset="0"/>
              </a:rPr>
              <a:t>. Для </a:t>
            </a:r>
            <a:r>
              <a:rPr lang="ru-RU" sz="1600" dirty="0">
                <a:solidFill>
                  <a:schemeClr val="accent3">
                    <a:lumMod val="50000"/>
                  </a:schemeClr>
                </a:solidFill>
                <a:latin typeface="Times New Roman" pitchFamily="18" charset="0"/>
                <a:cs typeface="Times New Roman" pitchFamily="18" charset="0"/>
              </a:rPr>
              <a:t>малышей до </a:t>
            </a:r>
            <a:r>
              <a:rPr lang="ru-RU" sz="1600" dirty="0" smtClean="0">
                <a:solidFill>
                  <a:schemeClr val="accent3">
                    <a:lumMod val="50000"/>
                  </a:schemeClr>
                </a:solidFill>
                <a:latin typeface="Times New Roman" pitchFamily="18" charset="0"/>
                <a:cs typeface="Times New Roman" pitchFamily="18" charset="0"/>
              </a:rPr>
              <a:t>3-летнего </a:t>
            </a:r>
            <a:r>
              <a:rPr lang="ru-RU" sz="1600" dirty="0">
                <a:solidFill>
                  <a:schemeClr val="accent3">
                    <a:lumMod val="50000"/>
                  </a:schemeClr>
                </a:solidFill>
                <a:latin typeface="Times New Roman" pitchFamily="18" charset="0"/>
                <a:cs typeface="Times New Roman" pitchFamily="18" charset="0"/>
              </a:rPr>
              <a:t>возраста наиболее опасны мелкие предметы, которые взрослые оставляют на виду или, что еще хуже, дают их детям поиграть. Яркие бусинки, блестящие монеты, разноцветные пуговицы, кнопки могут причинить большой вред, если ребенок засунет их в рот, нос, уши...</a:t>
            </a:r>
          </a:p>
          <a:p>
            <a:endParaRPr lang="ru-RU" sz="1600" dirty="0"/>
          </a:p>
        </p:txBody>
      </p:sp>
      <p:sp>
        <p:nvSpPr>
          <p:cNvPr id="4" name="Содержимое 3"/>
          <p:cNvSpPr>
            <a:spLocks noGrp="1"/>
          </p:cNvSpPr>
          <p:nvPr>
            <p:ph sz="half" idx="2"/>
          </p:nvPr>
        </p:nvSpPr>
        <p:spPr/>
        <p:txBody>
          <a:bodyPr>
            <a:noAutofit/>
          </a:bodyPr>
          <a:lstStyle/>
          <a:p>
            <a:r>
              <a:rPr lang="ru-RU" sz="1600" dirty="0">
                <a:solidFill>
                  <a:schemeClr val="accent3">
                    <a:lumMod val="50000"/>
                  </a:schemeClr>
                </a:solidFill>
                <a:latin typeface="Times New Roman" pitchFamily="18" charset="0"/>
                <a:cs typeface="Times New Roman" pitchFamily="18" charset="0"/>
              </a:rPr>
              <a:t>Для детей дошкольного возраста </a:t>
            </a:r>
            <a:r>
              <a:rPr lang="ru-RU" sz="1600" dirty="0" smtClean="0">
                <a:solidFill>
                  <a:schemeClr val="accent3">
                    <a:lumMod val="50000"/>
                  </a:schemeClr>
                </a:solidFill>
                <a:latin typeface="Times New Roman" pitchFamily="18" charset="0"/>
                <a:cs typeface="Times New Roman" pitchFamily="18" charset="0"/>
              </a:rPr>
              <a:t>(3–7 </a:t>
            </a:r>
            <a:r>
              <a:rPr lang="ru-RU" sz="1600" dirty="0">
                <a:solidFill>
                  <a:schemeClr val="accent3">
                    <a:lumMod val="50000"/>
                  </a:schemeClr>
                </a:solidFill>
                <a:latin typeface="Times New Roman" pitchFamily="18" charset="0"/>
                <a:cs typeface="Times New Roman" pitchFamily="18" charset="0"/>
              </a:rPr>
              <a:t>лет) характерно расширение круга деятельности, активность, самостоятельность, </a:t>
            </a:r>
            <a:r>
              <a:rPr lang="ru-RU" sz="1600" dirty="0" smtClean="0">
                <a:solidFill>
                  <a:schemeClr val="accent3">
                    <a:lumMod val="50000"/>
                  </a:schemeClr>
                </a:solidFill>
                <a:latin typeface="Times New Roman" pitchFamily="18" charset="0"/>
                <a:cs typeface="Times New Roman" pitchFamily="18" charset="0"/>
              </a:rPr>
              <a:t>«фрагментированное</a:t>
            </a:r>
            <a:r>
              <a:rPr lang="ru-RU" sz="1600" dirty="0">
                <a:solidFill>
                  <a:schemeClr val="accent3">
                    <a:lumMod val="50000"/>
                  </a:schemeClr>
                </a:solidFill>
                <a:latin typeface="Times New Roman" pitchFamily="18" charset="0"/>
                <a:cs typeface="Times New Roman" pitchFamily="18" charset="0"/>
              </a:rPr>
              <a:t>» внимание. </a:t>
            </a:r>
            <a:endParaRPr lang="ru-RU" sz="1600" dirty="0" smtClean="0">
              <a:solidFill>
                <a:schemeClr val="accent3">
                  <a:lumMod val="50000"/>
                </a:schemeClr>
              </a:solidFill>
              <a:latin typeface="Times New Roman" pitchFamily="18" charset="0"/>
              <a:cs typeface="Times New Roman" pitchFamily="18" charset="0"/>
            </a:endParaRPr>
          </a:p>
          <a:p>
            <a:r>
              <a:rPr lang="ru-RU" sz="1600" dirty="0" smtClean="0">
                <a:solidFill>
                  <a:schemeClr val="accent3">
                    <a:lumMod val="50000"/>
                  </a:schemeClr>
                </a:solidFill>
                <a:latin typeface="Times New Roman" pitchFamily="18" charset="0"/>
                <a:cs typeface="Times New Roman" pitchFamily="18" charset="0"/>
              </a:rPr>
              <a:t>Основное </a:t>
            </a:r>
            <a:r>
              <a:rPr lang="ru-RU" sz="1600" dirty="0">
                <a:solidFill>
                  <a:schemeClr val="accent3">
                    <a:lumMod val="50000"/>
                  </a:schemeClr>
                </a:solidFill>
                <a:latin typeface="Times New Roman" pitchFamily="18" charset="0"/>
                <a:cs typeface="Times New Roman" pitchFamily="18" charset="0"/>
              </a:rPr>
              <a:t>содержание этого возрастного периода – появление начальных форм самосознания. Дети проявляют, с одной стороны, стремление действовать без помощи взрослых, а с другой – активно участвовать в их жизни. Травмы в этом возрасте обусловлены тем, что дети берутся выполнять слишком сложные для них действия, которыми полностью еще не овладели. У дошкольников,  в отличие от детей раннего возраста, основным местом происшествия </a:t>
            </a:r>
            <a:r>
              <a:rPr lang="ru-RU" sz="1600" dirty="0">
                <a:solidFill>
                  <a:schemeClr val="bg1">
                    <a:lumMod val="95000"/>
                    <a:lumOff val="5000"/>
                  </a:schemeClr>
                </a:solidFill>
                <a:latin typeface="Times New Roman" pitchFamily="18" charset="0"/>
                <a:cs typeface="Times New Roman" pitchFamily="18" charset="0"/>
              </a:rPr>
              <a:t>становится двор. </a:t>
            </a:r>
          </a:p>
          <a:p>
            <a:endParaRPr lang="ru-RU" sz="1600" dirty="0"/>
          </a:p>
        </p:txBody>
      </p:sp>
    </p:spTree>
  </p:cSld>
  <p:clrMapOvr>
    <a:masterClrMapping/>
  </p:clrMapOvr>
  <p:transition spd="med">
    <p:wedge/>
    <p:sndAc>
      <p:stSnd>
        <p:snd r:embed="rId2" name="camera.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77500" lnSpcReduction="20000"/>
          </a:bodyPr>
          <a:lstStyle/>
          <a:p>
            <a:r>
              <a:rPr lang="ru-RU" dirty="0" smtClean="0">
                <a:solidFill>
                  <a:srgbClr val="002060"/>
                </a:solidFill>
                <a:latin typeface="Times New Roman" pitchFamily="18" charset="0"/>
                <a:cs typeface="Times New Roman" pitchFamily="18" charset="0"/>
              </a:rPr>
              <a:t>Работа  с дошкольниками может проводится с использованием различных форм. </a:t>
            </a:r>
          </a:p>
          <a:p>
            <a:r>
              <a:rPr lang="ru-RU" dirty="0" smtClean="0">
                <a:solidFill>
                  <a:srgbClr val="002060"/>
                </a:solidFill>
                <a:latin typeface="Times New Roman" pitchFamily="18" charset="0"/>
                <a:cs typeface="Times New Roman" pitchFamily="18" charset="0"/>
              </a:rPr>
              <a:t>·         Занятия: ознакомление с окружающим миром, развития речи,  творческая деятельность (рисование, лепка, конструирование, ручной труд, аппликация).  </a:t>
            </a:r>
          </a:p>
          <a:p>
            <a:r>
              <a:rPr lang="ru-RU" dirty="0" smtClean="0">
                <a:solidFill>
                  <a:srgbClr val="002060"/>
                </a:solidFill>
                <a:latin typeface="Times New Roman" pitchFamily="18" charset="0"/>
                <a:cs typeface="Times New Roman" pitchFamily="18" charset="0"/>
              </a:rPr>
              <a:t>         Беседы («Осторожно "Дорога"»,  «Внимание – Переходим улицу» , «Игры во дворе»,  «Откуда может прийти беда»).</a:t>
            </a:r>
          </a:p>
          <a:p>
            <a:r>
              <a:rPr lang="ru-RU" dirty="0" smtClean="0">
                <a:solidFill>
                  <a:srgbClr val="002060"/>
                </a:solidFill>
                <a:latin typeface="Times New Roman" pitchFamily="18" charset="0"/>
                <a:cs typeface="Times New Roman" pitchFamily="18" charset="0"/>
              </a:rPr>
              <a:t>·         Целевые прогулки</a:t>
            </a:r>
          </a:p>
          <a:p>
            <a:r>
              <a:rPr lang="ru-RU" dirty="0" smtClean="0">
                <a:solidFill>
                  <a:srgbClr val="002060"/>
                </a:solidFill>
                <a:latin typeface="Times New Roman" pitchFamily="18" charset="0"/>
                <a:cs typeface="Times New Roman" pitchFamily="18" charset="0"/>
              </a:rPr>
              <a:t>·         Встречи с интересными людьми  (персонал ДОУ), включая их рабочее место.</a:t>
            </a:r>
          </a:p>
          <a:p>
            <a:r>
              <a:rPr lang="ru-RU" dirty="0" smtClean="0">
                <a:solidFill>
                  <a:srgbClr val="002060"/>
                </a:solidFill>
                <a:latin typeface="Times New Roman" pitchFamily="18" charset="0"/>
                <a:cs typeface="Times New Roman" pitchFamily="18" charset="0"/>
              </a:rPr>
              <a:t>·         Игры (дидактические, сюжетно-ролевые, подвижные) </a:t>
            </a:r>
          </a:p>
          <a:p>
            <a:r>
              <a:rPr lang="ru-RU" dirty="0" smtClean="0">
                <a:solidFill>
                  <a:srgbClr val="002060"/>
                </a:solidFill>
                <a:latin typeface="Times New Roman" pitchFamily="18" charset="0"/>
                <a:cs typeface="Times New Roman" pitchFamily="18" charset="0"/>
              </a:rPr>
              <a:t>·         Праздники и досуги, развлечения, включая форму КВН </a:t>
            </a:r>
          </a:p>
          <a:p>
            <a:r>
              <a:rPr lang="ru-RU" dirty="0" smtClean="0">
                <a:solidFill>
                  <a:srgbClr val="002060"/>
                </a:solidFill>
                <a:latin typeface="Times New Roman" pitchFamily="18" charset="0"/>
                <a:cs typeface="Times New Roman" pitchFamily="18" charset="0"/>
              </a:rPr>
              <a:t>·         Конкурсы</a:t>
            </a:r>
          </a:p>
          <a:p>
            <a:r>
              <a:rPr lang="ru-RU" dirty="0" smtClean="0">
                <a:solidFill>
                  <a:srgbClr val="002060"/>
                </a:solidFill>
                <a:latin typeface="Times New Roman" pitchFamily="18" charset="0"/>
                <a:cs typeface="Times New Roman" pitchFamily="18" charset="0"/>
              </a:rPr>
              <a:t>·         Просмотр диафильмов, фильмов; прослушивание   аудиозаписей </a:t>
            </a:r>
          </a:p>
          <a:p>
            <a:endParaRPr lang="ru-RU" dirty="0"/>
          </a:p>
        </p:txBody>
      </p:sp>
      <p:sp>
        <p:nvSpPr>
          <p:cNvPr id="3" name="Заголовок 2"/>
          <p:cNvSpPr>
            <a:spLocks noGrp="1"/>
          </p:cNvSpPr>
          <p:nvPr>
            <p:ph type="title"/>
          </p:nvPr>
        </p:nvSpPr>
        <p:spPr/>
        <p:txBody>
          <a:bodyPr>
            <a:normAutofit/>
          </a:bodyPr>
          <a:lstStyle/>
          <a:p>
            <a:r>
              <a:rPr lang="ru-RU" sz="3200" b="1" dirty="0" smtClean="0">
                <a:solidFill>
                  <a:srgbClr val="FF0000"/>
                </a:solidFill>
                <a:latin typeface="Times New Roman" pitchFamily="18" charset="0"/>
                <a:cs typeface="Times New Roman" pitchFamily="18" charset="0"/>
              </a:rPr>
              <a:t>Профилактические мероприятия с дошкольниками :</a:t>
            </a:r>
            <a:endParaRPr lang="ru-RU" sz="3200" dirty="0">
              <a:solidFill>
                <a:srgbClr val="FF0000"/>
              </a:solidFill>
              <a:latin typeface="Times New Roman" pitchFamily="18" charset="0"/>
              <a:cs typeface="Times New Roman" pitchFamily="18" charset="0"/>
            </a:endParaRPr>
          </a:p>
        </p:txBody>
      </p:sp>
    </p:spTree>
  </p:cSld>
  <p:clrMapOvr>
    <a:masterClrMapping/>
  </p:clrMapOvr>
  <p:transition spd="med">
    <p:wedge/>
    <p:sndAc>
      <p:stSnd>
        <p:snd r:embed="rId2" name="chimes.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692697"/>
            <a:ext cx="8352928" cy="5055230"/>
          </a:xfrm>
          <a:prstGeom prst="rect">
            <a:avLst/>
          </a:prstGeom>
        </p:spPr>
        <p:txBody>
          <a:bodyPr wrap="square">
            <a:spAutoFit/>
          </a:bodyPr>
          <a:lstStyle/>
          <a:p>
            <a:r>
              <a:rPr lang="ru-RU" sz="2400" dirty="0" smtClean="0">
                <a:latin typeface="Times New Roman" pitchFamily="18" charset="0"/>
                <a:cs typeface="Times New Roman" pitchFamily="18" charset="0"/>
              </a:rPr>
              <a:t>Чтобы ребенок усвоил правила безопасного поведения и правильного обращения с окружающими его предметами, ему необходимы доступные, элементарные знания о свойствах этих предметов. Очень важно приучить ребенка к осторожности, которая отсутствует у детей дошкольного возраста, сформировать у него определенные установки, которые помогли бы сознательно избежать </a:t>
            </a:r>
            <a:r>
              <a:rPr lang="ru-RU" sz="2400" dirty="0" err="1" smtClean="0">
                <a:latin typeface="Times New Roman" pitchFamily="18" charset="0"/>
                <a:cs typeface="Times New Roman" pitchFamily="18" charset="0"/>
              </a:rPr>
              <a:t>травмоопасной</a:t>
            </a:r>
            <a:r>
              <a:rPr lang="ru-RU" sz="2400" dirty="0" smtClean="0">
                <a:latin typeface="Times New Roman" pitchFamily="18" charset="0"/>
                <a:cs typeface="Times New Roman" pitchFamily="18" charset="0"/>
              </a:rPr>
              <a:t> ситуации. Появление этих качеств обусловливается соответствующей воспитательной работой в детском саду и в семье, постоянным руководством и контролем со стороны воспитателей. В дальнейшем действия детей приобретают все более осмысленный характер. Дети должны своевременно овладевать навыками самообслуживания. </a:t>
            </a:r>
            <a:endParaRPr lang="ru-RU" sz="2400" dirty="0">
              <a:latin typeface="Times New Roman" pitchFamily="18" charset="0"/>
              <a:cs typeface="Times New Roman" pitchFamily="18" charset="0"/>
            </a:endParaRPr>
          </a:p>
        </p:txBody>
      </p:sp>
    </p:spTree>
  </p:cSld>
  <p:clrMapOvr>
    <a:masterClrMapping/>
  </p:clrMapOvr>
  <p:transition spd="med">
    <p:wedge/>
    <p:sndAc>
      <p:stSnd>
        <p:snd r:embed="rId2" name="camera.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476672"/>
            <a:ext cx="8424936" cy="1477328"/>
          </a:xfrm>
          <a:prstGeom prst="rect">
            <a:avLst/>
          </a:prstGeom>
        </p:spPr>
        <p:txBody>
          <a:bodyPr wrap="square">
            <a:spAutoFit/>
          </a:bodyPr>
          <a:lstStyle/>
          <a:p>
            <a:r>
              <a:rPr lang="ru-RU" dirty="0" smtClean="0">
                <a:solidFill>
                  <a:schemeClr val="bg2">
                    <a:lumMod val="75000"/>
                  </a:schemeClr>
                </a:solidFill>
                <a:latin typeface="Times New Roman" pitchFamily="18" charset="0"/>
                <a:cs typeface="Times New Roman" pitchFamily="18" charset="0"/>
              </a:rPr>
              <a:t>Воспитание навыков безопасного поведения у детей должно осуществляться в процессе всей активной деятельности: в играх, посильном труде, разнообразных занятиях, процессе ознакомления с доступными пониманию детей событиями и явлениями общественной жизни, с родной природой. </a:t>
            </a:r>
          </a:p>
          <a:p>
            <a:endParaRPr lang="ru-RU" dirty="0"/>
          </a:p>
        </p:txBody>
      </p:sp>
      <p:sp>
        <p:nvSpPr>
          <p:cNvPr id="3" name="Прямоугольник 2"/>
          <p:cNvSpPr/>
          <p:nvPr/>
        </p:nvSpPr>
        <p:spPr>
          <a:xfrm>
            <a:off x="395536" y="1844825"/>
            <a:ext cx="8136904" cy="1754326"/>
          </a:xfrm>
          <a:prstGeom prst="rect">
            <a:avLst/>
          </a:prstGeom>
        </p:spPr>
        <p:txBody>
          <a:bodyPr wrap="square">
            <a:spAutoFit/>
          </a:bodyPr>
          <a:lstStyle/>
          <a:p>
            <a:r>
              <a:rPr lang="ru-RU" dirty="0" smtClean="0">
                <a:solidFill>
                  <a:srgbClr val="FFFF00"/>
                </a:solidFill>
                <a:latin typeface="Times New Roman" pitchFamily="18" charset="0"/>
                <a:cs typeface="Times New Roman" pitchFamily="18" charset="0"/>
              </a:rPr>
              <a:t>На всех занятиях и особенно на занятиях по ознакомлению с окружающим, в процессе конструирования, работы в уголке природы и на участке дети не только овладевают навыками работы, но и познают правила безопасного обращения с различными предметами, учатся применять свои знания в различных жизненных ситуациях. </a:t>
            </a:r>
          </a:p>
          <a:p>
            <a:endParaRPr lang="ru-RU" dirty="0"/>
          </a:p>
        </p:txBody>
      </p:sp>
      <p:sp>
        <p:nvSpPr>
          <p:cNvPr id="4" name="Прямоугольник 3"/>
          <p:cNvSpPr/>
          <p:nvPr/>
        </p:nvSpPr>
        <p:spPr>
          <a:xfrm>
            <a:off x="395536" y="3429000"/>
            <a:ext cx="8208912" cy="1523494"/>
          </a:xfrm>
          <a:prstGeom prst="rect">
            <a:avLst/>
          </a:prstGeom>
        </p:spPr>
        <p:txBody>
          <a:bodyPr wrap="square">
            <a:spAutoFit/>
          </a:bodyPr>
          <a:lstStyle/>
          <a:p>
            <a:r>
              <a:rPr lang="ru-RU" dirty="0" smtClean="0">
                <a:solidFill>
                  <a:srgbClr val="002060"/>
                </a:solidFill>
                <a:latin typeface="Times New Roman" pitchFamily="18" charset="0"/>
                <a:cs typeface="Times New Roman" pitchFamily="18" charset="0"/>
              </a:rPr>
              <a:t>В процессе игр важно приучать ребят к соблюдению элементарных правил поведения - уступить, пропустить, предупредить и т. д. Необходимо, чтобы дети овладели умениями и навыками работы с игровым строительным материалом, а в среднем и старшем дошкольном возрасте - с бумагой и природным материалом (уметь правильно пользоваться ножницами и другими инструментами). </a:t>
            </a:r>
            <a:endParaRPr lang="ru-RU" dirty="0">
              <a:solidFill>
                <a:srgbClr val="002060"/>
              </a:solidFill>
              <a:latin typeface="Times New Roman" pitchFamily="18" charset="0"/>
              <a:cs typeface="Times New Roman" pitchFamily="18" charset="0"/>
            </a:endParaRPr>
          </a:p>
        </p:txBody>
      </p:sp>
    </p:spTree>
  </p:cSld>
  <p:clrMapOvr>
    <a:masterClrMapping/>
  </p:clrMapOvr>
  <p:transition spd="med">
    <p:wedge/>
    <p:sndAc>
      <p:stSnd>
        <p:snd r:embed="rId2" name="camera.wav"/>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125</TotalTime>
  <Words>871</Words>
  <Application>Microsoft Office PowerPoint</Application>
  <PresentationFormat>Экран (4:3)</PresentationFormat>
  <Paragraphs>54</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Бумажная</vt:lpstr>
      <vt:lpstr>Слайд 1</vt:lpstr>
      <vt:lpstr>      Предупреждение детского травматизма в ДОУ: </vt:lpstr>
      <vt:lpstr>    Причины детского травматизма:</vt:lpstr>
      <vt:lpstr>         Виды травм:</vt:lpstr>
      <vt:lpstr>   Травмоопасные ситуации:</vt:lpstr>
      <vt:lpstr>Классификация травм по возрастному принципу:</vt:lpstr>
      <vt:lpstr>Профилактические мероприятия с дошкольниками :</vt:lpstr>
      <vt:lpstr>Слайд 8</vt:lpstr>
      <vt:lpstr>Слайд 9</vt:lpstr>
      <vt:lpstr>           Работа с семьёй:</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ДЕТСКИЙ ТРАВМАТИЗМ</dc:title>
  <dc:creator>VIK</dc:creator>
  <cp:lastModifiedBy>VIK</cp:lastModifiedBy>
  <cp:revision>15</cp:revision>
  <dcterms:created xsi:type="dcterms:W3CDTF">2014-06-22T04:41:04Z</dcterms:created>
  <dcterms:modified xsi:type="dcterms:W3CDTF">2014-06-22T14:15:09Z</dcterms:modified>
</cp:coreProperties>
</file>