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68" r:id="rId4"/>
    <p:sldId id="259" r:id="rId5"/>
    <p:sldId id="260" r:id="rId6"/>
    <p:sldId id="261" r:id="rId7"/>
    <p:sldId id="262" r:id="rId8"/>
    <p:sldId id="263" r:id="rId9"/>
    <p:sldId id="264" r:id="rId10"/>
    <p:sldId id="265" r:id="rId11"/>
    <p:sldId id="266" r:id="rId12"/>
    <p:sldId id="269" r:id="rId13"/>
    <p:sldId id="271" r:id="rId14"/>
    <p:sldId id="272" r:id="rId15"/>
    <p:sldId id="273" r:id="rId16"/>
    <p:sldId id="274" r:id="rId1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481" autoAdjust="0"/>
    <p:restoredTop sz="91474" autoAdjust="0"/>
  </p:normalViewPr>
  <p:slideViewPr>
    <p:cSldViewPr>
      <p:cViewPr varScale="1">
        <p:scale>
          <a:sx n="40" d="100"/>
          <a:sy n="40" d="100"/>
        </p:scale>
        <p:origin x="-738"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0" name="Прямоугольный треугольник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Заголовок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grpSp>
        <p:nvGrpSpPr>
          <p:cNvPr id="2" name="Группа 1"/>
          <p:cNvGrpSpPr/>
          <p:nvPr/>
        </p:nvGrpSpPr>
        <p:grpSpPr>
          <a:xfrm>
            <a:off x="-3765" y="4953000"/>
            <a:ext cx="9147765" cy="1912088"/>
            <a:chOff x="-3765" y="4832896"/>
            <a:chExt cx="9147765" cy="2032192"/>
          </a:xfrm>
        </p:grpSpPr>
        <p:sp>
          <p:nvSpPr>
            <p:cNvPr id="7" name="Полилиния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Полилиния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Полилиния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Прямая соединительная линия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Дата 29"/>
          <p:cNvSpPr>
            <a:spLocks noGrp="1"/>
          </p:cNvSpPr>
          <p:nvPr>
            <p:ph type="dt" sz="half" idx="10"/>
          </p:nvPr>
        </p:nvSpPr>
        <p:spPr/>
        <p:txBody>
          <a:bodyPr/>
          <a:lstStyle>
            <a:lvl1pPr>
              <a:defRPr>
                <a:solidFill>
                  <a:srgbClr val="FFFFFF"/>
                </a:solidFill>
              </a:defRPr>
            </a:lvl1pPr>
            <a:extLst/>
          </a:lstStyle>
          <a:p>
            <a:fld id="{8736DB4C-1570-426E-A673-1FFCDF124038}" type="datetimeFigureOut">
              <a:rPr lang="ru-RU" smtClean="0"/>
              <a:t>24.03.2015</a:t>
            </a:fld>
            <a:endParaRPr lang="ru-RU" dirty="0"/>
          </a:p>
        </p:txBody>
      </p:sp>
      <p:sp>
        <p:nvSpPr>
          <p:cNvPr id="19" name="Нижний колонтитул 18"/>
          <p:cNvSpPr>
            <a:spLocks noGrp="1"/>
          </p:cNvSpPr>
          <p:nvPr>
            <p:ph type="ftr" sz="quarter" idx="11"/>
          </p:nvPr>
        </p:nvSpPr>
        <p:spPr/>
        <p:txBody>
          <a:bodyPr/>
          <a:lstStyle>
            <a:lvl1pPr>
              <a:defRPr>
                <a:solidFill>
                  <a:schemeClr val="accent1">
                    <a:tint val="20000"/>
                  </a:schemeClr>
                </a:solidFill>
              </a:defRPr>
            </a:lvl1pPr>
            <a:extLst/>
          </a:lstStyle>
          <a:p>
            <a:endParaRPr lang="ru-RU" dirty="0"/>
          </a:p>
        </p:txBody>
      </p:sp>
      <p:sp>
        <p:nvSpPr>
          <p:cNvPr id="27" name="Номер слайда 26"/>
          <p:cNvSpPr>
            <a:spLocks noGrp="1"/>
          </p:cNvSpPr>
          <p:nvPr>
            <p:ph type="sldNum" sz="quarter" idx="12"/>
          </p:nvPr>
        </p:nvSpPr>
        <p:spPr/>
        <p:txBody>
          <a:bodyPr/>
          <a:lstStyle>
            <a:lvl1pPr>
              <a:defRPr>
                <a:solidFill>
                  <a:srgbClr val="FFFFFF"/>
                </a:solidFill>
              </a:defRPr>
            </a:lvl1pPr>
            <a:extLst/>
          </a:lstStyle>
          <a:p>
            <a:fld id="{BD06D1A3-66C0-4F63-8BC1-7495AE04A283}" type="slidenum">
              <a:rPr lang="ru-RU" smtClean="0"/>
              <a:t>‹#›</a:t>
            </a:fld>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1481329"/>
            <a:ext cx="8229600" cy="4386071"/>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8736DB4C-1570-426E-A673-1FFCDF124038}" type="datetimeFigureOut">
              <a:rPr lang="ru-RU" smtClean="0"/>
              <a:t>24.03.2015</a:t>
            </a:fld>
            <a:endParaRPr lang="ru-RU" dirty="0"/>
          </a:p>
        </p:txBody>
      </p:sp>
      <p:sp>
        <p:nvSpPr>
          <p:cNvPr id="5" name="Нижний колонтитул 4"/>
          <p:cNvSpPr>
            <a:spLocks noGrp="1"/>
          </p:cNvSpPr>
          <p:nvPr>
            <p:ph type="ftr" sz="quarter" idx="11"/>
          </p:nvPr>
        </p:nvSpPr>
        <p:spPr/>
        <p:txBody>
          <a:bodyPr/>
          <a:lstStyle>
            <a:extLst/>
          </a:lstStyle>
          <a:p>
            <a:endParaRPr lang="ru-RU" dirty="0"/>
          </a:p>
        </p:txBody>
      </p:sp>
      <p:sp>
        <p:nvSpPr>
          <p:cNvPr id="6" name="Номер слайда 5"/>
          <p:cNvSpPr>
            <a:spLocks noGrp="1"/>
          </p:cNvSpPr>
          <p:nvPr>
            <p:ph type="sldNum" sz="quarter" idx="12"/>
          </p:nvPr>
        </p:nvSpPr>
        <p:spPr/>
        <p:txBody>
          <a:bodyPr/>
          <a:lstStyle>
            <a:extLst/>
          </a:lstStyle>
          <a:p>
            <a:fld id="{BD06D1A3-66C0-4F63-8BC1-7495AE04A283}" type="slidenum">
              <a:rPr lang="ru-RU" smtClean="0"/>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44013" y="274640"/>
            <a:ext cx="1777470" cy="5592761"/>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41"/>
            <a:ext cx="6324600" cy="5592760"/>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8736DB4C-1570-426E-A673-1FFCDF124038}" type="datetimeFigureOut">
              <a:rPr lang="ru-RU" smtClean="0"/>
              <a:t>24.03.2015</a:t>
            </a:fld>
            <a:endParaRPr lang="ru-RU" dirty="0"/>
          </a:p>
        </p:txBody>
      </p:sp>
      <p:sp>
        <p:nvSpPr>
          <p:cNvPr id="5" name="Нижний колонтитул 4"/>
          <p:cNvSpPr>
            <a:spLocks noGrp="1"/>
          </p:cNvSpPr>
          <p:nvPr>
            <p:ph type="ftr" sz="quarter" idx="11"/>
          </p:nvPr>
        </p:nvSpPr>
        <p:spPr/>
        <p:txBody>
          <a:bodyPr/>
          <a:lstStyle>
            <a:extLst/>
          </a:lstStyle>
          <a:p>
            <a:endParaRPr lang="ru-RU" dirty="0"/>
          </a:p>
        </p:txBody>
      </p:sp>
      <p:sp>
        <p:nvSpPr>
          <p:cNvPr id="6" name="Номер слайда 5"/>
          <p:cNvSpPr>
            <a:spLocks noGrp="1"/>
          </p:cNvSpPr>
          <p:nvPr>
            <p:ph type="sldNum" sz="quarter" idx="12"/>
          </p:nvPr>
        </p:nvSpPr>
        <p:spPr/>
        <p:txBody>
          <a:bodyPr/>
          <a:lstStyle>
            <a:extLst/>
          </a:lstStyle>
          <a:p>
            <a:fld id="{BD06D1A3-66C0-4F63-8BC1-7495AE04A283}" type="slidenum">
              <a:rPr lang="ru-RU" smtClean="0"/>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8736DB4C-1570-426E-A673-1FFCDF124038}" type="datetimeFigureOut">
              <a:rPr lang="ru-RU" smtClean="0"/>
              <a:t>24.03.2015</a:t>
            </a:fld>
            <a:endParaRPr lang="ru-RU" dirty="0"/>
          </a:p>
        </p:txBody>
      </p:sp>
      <p:sp>
        <p:nvSpPr>
          <p:cNvPr id="5" name="Нижний колонтитул 4"/>
          <p:cNvSpPr>
            <a:spLocks noGrp="1"/>
          </p:cNvSpPr>
          <p:nvPr>
            <p:ph type="ftr" sz="quarter" idx="11"/>
          </p:nvPr>
        </p:nvSpPr>
        <p:spPr/>
        <p:txBody>
          <a:bodyPr/>
          <a:lstStyle>
            <a:extLst/>
          </a:lstStyle>
          <a:p>
            <a:endParaRPr lang="ru-RU" dirty="0"/>
          </a:p>
        </p:txBody>
      </p:sp>
      <p:sp>
        <p:nvSpPr>
          <p:cNvPr id="6" name="Номер слайда 5"/>
          <p:cNvSpPr>
            <a:spLocks noGrp="1"/>
          </p:cNvSpPr>
          <p:nvPr>
            <p:ph type="sldNum" sz="quarter" idx="12"/>
          </p:nvPr>
        </p:nvSpPr>
        <p:spPr/>
        <p:txBody>
          <a:bodyPr/>
          <a:lstStyle>
            <a:extLst/>
          </a:lstStyle>
          <a:p>
            <a:fld id="{BD06D1A3-66C0-4F63-8BC1-7495AE04A283}" type="slidenum">
              <a:rPr lang="ru-RU" smtClean="0"/>
              <a:t>‹#›</a:t>
            </a:fld>
            <a:endParaRPr lang="ru-RU" dirty="0"/>
          </a:p>
        </p:txBody>
      </p:sp>
      <p:sp>
        <p:nvSpPr>
          <p:cNvPr id="7" name="Заголовок 6"/>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8736DB4C-1570-426E-A673-1FFCDF124038}" type="datetimeFigureOut">
              <a:rPr lang="ru-RU" smtClean="0"/>
              <a:t>24.03.2015</a:t>
            </a:fld>
            <a:endParaRPr lang="ru-RU" dirty="0"/>
          </a:p>
        </p:txBody>
      </p:sp>
      <p:sp>
        <p:nvSpPr>
          <p:cNvPr id="5" name="Нижний колонтитул 4"/>
          <p:cNvSpPr>
            <a:spLocks noGrp="1"/>
          </p:cNvSpPr>
          <p:nvPr>
            <p:ph type="ftr" sz="quarter" idx="11"/>
          </p:nvPr>
        </p:nvSpPr>
        <p:spPr/>
        <p:txBody>
          <a:bodyPr/>
          <a:lstStyle>
            <a:extLst/>
          </a:lstStyle>
          <a:p>
            <a:endParaRPr lang="ru-RU" dirty="0"/>
          </a:p>
        </p:txBody>
      </p:sp>
      <p:sp>
        <p:nvSpPr>
          <p:cNvPr id="6" name="Номер слайда 5"/>
          <p:cNvSpPr>
            <a:spLocks noGrp="1"/>
          </p:cNvSpPr>
          <p:nvPr>
            <p:ph type="sldNum" sz="quarter" idx="12"/>
          </p:nvPr>
        </p:nvSpPr>
        <p:spPr/>
        <p:txBody>
          <a:bodyPr/>
          <a:lstStyle>
            <a:extLst/>
          </a:lstStyle>
          <a:p>
            <a:fld id="{BD06D1A3-66C0-4F63-8BC1-7495AE04A283}" type="slidenum">
              <a:rPr lang="ru-RU" smtClean="0"/>
              <a:t>‹#›</a:t>
            </a:fld>
            <a:endParaRPr lang="ru-RU" dirty="0"/>
          </a:p>
        </p:txBody>
      </p:sp>
      <p:sp>
        <p:nvSpPr>
          <p:cNvPr id="7" name="Нашивка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Нашивка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bg>
      <p:bgRef idx="1002">
        <a:schemeClr val="bg1"/>
      </p:bgRef>
    </p:bg>
    <p:spTree>
      <p:nvGrpSpPr>
        <p:cNvPr id="1" name=""/>
        <p:cNvGrpSpPr/>
        <p:nvPr/>
      </p:nvGrpSpPr>
      <p:grpSpPr>
        <a:xfrm>
          <a:off x="0" y="0"/>
          <a:ext cx="0" cy="0"/>
          <a:chOff x="0" y="0"/>
          <a:chExt cx="0" cy="0"/>
        </a:xfrm>
      </p:grpSpPr>
      <p:sp>
        <p:nvSpPr>
          <p:cNvPr id="3" name="Объект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8736DB4C-1570-426E-A673-1FFCDF124038}" type="datetimeFigureOut">
              <a:rPr lang="ru-RU" smtClean="0"/>
              <a:t>24.03.2015</a:t>
            </a:fld>
            <a:endParaRPr lang="ru-RU" dirty="0"/>
          </a:p>
        </p:txBody>
      </p:sp>
      <p:sp>
        <p:nvSpPr>
          <p:cNvPr id="6" name="Нижний колонтитул 5"/>
          <p:cNvSpPr>
            <a:spLocks noGrp="1"/>
          </p:cNvSpPr>
          <p:nvPr>
            <p:ph type="ftr" sz="quarter" idx="11"/>
          </p:nvPr>
        </p:nvSpPr>
        <p:spPr/>
        <p:txBody>
          <a:bodyPr/>
          <a:lstStyle>
            <a:extLst/>
          </a:lstStyle>
          <a:p>
            <a:endParaRPr lang="ru-RU" dirty="0"/>
          </a:p>
        </p:txBody>
      </p:sp>
      <p:sp>
        <p:nvSpPr>
          <p:cNvPr id="7" name="Номер слайда 6"/>
          <p:cNvSpPr>
            <a:spLocks noGrp="1"/>
          </p:cNvSpPr>
          <p:nvPr>
            <p:ph type="sldNum" sz="quarter" idx="12"/>
          </p:nvPr>
        </p:nvSpPr>
        <p:spPr/>
        <p:txBody>
          <a:bodyPr/>
          <a:lstStyle>
            <a:extLst/>
          </a:lstStyle>
          <a:p>
            <a:fld id="{BD06D1A3-66C0-4F63-8BC1-7495AE04A283}" type="slidenum">
              <a:rPr lang="ru-RU" smtClean="0"/>
              <a:t>‹#›</a:t>
            </a:fld>
            <a:endParaRPr lang="ru-RU" dirty="0"/>
          </a:p>
        </p:txBody>
      </p:sp>
      <p:sp>
        <p:nvSpPr>
          <p:cNvPr id="8" name="Заголовок 7"/>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Объект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8736DB4C-1570-426E-A673-1FFCDF124038}" type="datetimeFigureOut">
              <a:rPr lang="ru-RU" smtClean="0"/>
              <a:t>24.03.2015</a:t>
            </a:fld>
            <a:endParaRPr lang="ru-RU" dirty="0"/>
          </a:p>
        </p:txBody>
      </p:sp>
      <p:sp>
        <p:nvSpPr>
          <p:cNvPr id="8" name="Нижний колонтитул 7"/>
          <p:cNvSpPr>
            <a:spLocks noGrp="1"/>
          </p:cNvSpPr>
          <p:nvPr>
            <p:ph type="ftr" sz="quarter" idx="11"/>
          </p:nvPr>
        </p:nvSpPr>
        <p:spPr/>
        <p:txBody>
          <a:bodyPr/>
          <a:lstStyle>
            <a:extLst/>
          </a:lstStyle>
          <a:p>
            <a:endParaRPr lang="ru-RU" dirty="0"/>
          </a:p>
        </p:txBody>
      </p:sp>
      <p:sp>
        <p:nvSpPr>
          <p:cNvPr id="9" name="Номер слайда 8"/>
          <p:cNvSpPr>
            <a:spLocks noGrp="1"/>
          </p:cNvSpPr>
          <p:nvPr>
            <p:ph type="sldNum" sz="quarter" idx="12"/>
          </p:nvPr>
        </p:nvSpPr>
        <p:spPr/>
        <p:txBody>
          <a:bodyPr/>
          <a:lstStyle>
            <a:extLst/>
          </a:lstStyle>
          <a:p>
            <a:fld id="{BD06D1A3-66C0-4F63-8BC1-7495AE04A283}" type="slidenum">
              <a:rPr lang="ru-RU" smtClean="0"/>
              <a:t>‹#›</a:t>
            </a:fld>
            <a:endParaRPr lang="ru-RU"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bg>
      <p:bgRef idx="1002">
        <a:schemeClr val="bg1"/>
      </p:bgRef>
    </p:bg>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extLst/>
          </a:lstStyle>
          <a:p>
            <a:fld id="{8736DB4C-1570-426E-A673-1FFCDF124038}" type="datetimeFigureOut">
              <a:rPr lang="ru-RU" smtClean="0"/>
              <a:t>24.03.2015</a:t>
            </a:fld>
            <a:endParaRPr lang="ru-RU" dirty="0"/>
          </a:p>
        </p:txBody>
      </p:sp>
      <p:sp>
        <p:nvSpPr>
          <p:cNvPr id="4" name="Нижний колонтитул 3"/>
          <p:cNvSpPr>
            <a:spLocks noGrp="1"/>
          </p:cNvSpPr>
          <p:nvPr>
            <p:ph type="ftr" sz="quarter" idx="11"/>
          </p:nvPr>
        </p:nvSpPr>
        <p:spPr/>
        <p:txBody>
          <a:bodyPr/>
          <a:lstStyle>
            <a:extLst/>
          </a:lstStyle>
          <a:p>
            <a:endParaRPr lang="ru-RU" dirty="0"/>
          </a:p>
        </p:txBody>
      </p:sp>
      <p:sp>
        <p:nvSpPr>
          <p:cNvPr id="5" name="Номер слайда 4"/>
          <p:cNvSpPr>
            <a:spLocks noGrp="1"/>
          </p:cNvSpPr>
          <p:nvPr>
            <p:ph type="sldNum" sz="quarter" idx="12"/>
          </p:nvPr>
        </p:nvSpPr>
        <p:spPr/>
        <p:txBody>
          <a:bodyPr/>
          <a:lstStyle>
            <a:extLst/>
          </a:lstStyle>
          <a:p>
            <a:fld id="{BD06D1A3-66C0-4F63-8BC1-7495AE04A283}" type="slidenum">
              <a:rPr lang="ru-RU" smtClean="0"/>
              <a:t>‹#›</a:t>
            </a:fld>
            <a:endParaRPr lang="ru-RU" dirty="0"/>
          </a:p>
        </p:txBody>
      </p:sp>
      <p:sp>
        <p:nvSpPr>
          <p:cNvPr id="6" name="Заголовок 5"/>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extLst/>
          </a:lstStyle>
          <a:p>
            <a:fld id="{8736DB4C-1570-426E-A673-1FFCDF124038}" type="datetimeFigureOut">
              <a:rPr lang="ru-RU" smtClean="0"/>
              <a:t>24.03.2015</a:t>
            </a:fld>
            <a:endParaRPr lang="ru-RU" dirty="0"/>
          </a:p>
        </p:txBody>
      </p:sp>
      <p:sp>
        <p:nvSpPr>
          <p:cNvPr id="3" name="Нижний колонтитул 2"/>
          <p:cNvSpPr>
            <a:spLocks noGrp="1"/>
          </p:cNvSpPr>
          <p:nvPr>
            <p:ph type="ftr" sz="quarter" idx="11"/>
          </p:nvPr>
        </p:nvSpPr>
        <p:spPr/>
        <p:txBody>
          <a:bodyPr/>
          <a:lstStyle>
            <a:extLst/>
          </a:lstStyle>
          <a:p>
            <a:endParaRPr lang="ru-RU" dirty="0"/>
          </a:p>
        </p:txBody>
      </p:sp>
      <p:sp>
        <p:nvSpPr>
          <p:cNvPr id="4" name="Номер слайда 3"/>
          <p:cNvSpPr>
            <a:spLocks noGrp="1"/>
          </p:cNvSpPr>
          <p:nvPr>
            <p:ph type="sldNum" sz="quarter" idx="12"/>
          </p:nvPr>
        </p:nvSpPr>
        <p:spPr/>
        <p:txBody>
          <a:bodyPr/>
          <a:lstStyle>
            <a:extLst/>
          </a:lstStyle>
          <a:p>
            <a:fld id="{BD06D1A3-66C0-4F63-8BC1-7495AE04A283}" type="slidenum">
              <a:rPr lang="ru-RU" smtClean="0"/>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Объект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6727032" y="6407944"/>
            <a:ext cx="1920240" cy="365760"/>
          </a:xfrm>
        </p:spPr>
        <p:txBody>
          <a:bodyPr/>
          <a:lstStyle>
            <a:extLst/>
          </a:lstStyle>
          <a:p>
            <a:fld id="{8736DB4C-1570-426E-A673-1FFCDF124038}" type="datetimeFigureOut">
              <a:rPr lang="ru-RU" smtClean="0"/>
              <a:t>24.03.2015</a:t>
            </a:fld>
            <a:endParaRPr lang="ru-RU" dirty="0"/>
          </a:p>
        </p:txBody>
      </p:sp>
      <p:sp>
        <p:nvSpPr>
          <p:cNvPr id="6" name="Нижний колонтитул 5"/>
          <p:cNvSpPr>
            <a:spLocks noGrp="1"/>
          </p:cNvSpPr>
          <p:nvPr>
            <p:ph type="ftr" sz="quarter" idx="11"/>
          </p:nvPr>
        </p:nvSpPr>
        <p:spPr/>
        <p:txBody>
          <a:bodyPr/>
          <a:lstStyle>
            <a:extLst/>
          </a:lstStyle>
          <a:p>
            <a:endParaRPr lang="ru-RU" dirty="0"/>
          </a:p>
        </p:txBody>
      </p:sp>
      <p:sp>
        <p:nvSpPr>
          <p:cNvPr id="7" name="Номер слайда 6"/>
          <p:cNvSpPr>
            <a:spLocks noGrp="1"/>
          </p:cNvSpPr>
          <p:nvPr>
            <p:ph type="sldNum" sz="quarter" idx="12"/>
          </p:nvPr>
        </p:nvSpPr>
        <p:spPr/>
        <p:txBody>
          <a:bodyPr/>
          <a:lstStyle>
            <a:extLst/>
          </a:lstStyle>
          <a:p>
            <a:fld id="{BD06D1A3-66C0-4F63-8BC1-7495AE04A283}" type="slidenum">
              <a:rPr lang="ru-RU" smtClean="0"/>
              <a:t>‹#›</a:t>
            </a:fld>
            <a:endParaRPr lang="ru-RU"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1"/>
      </p:bgRef>
    </p:bg>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
        <p:nvSpPr>
          <p:cNvPr id="3" name="Рисунок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ru-RU" smtClean="0"/>
              <a:t>Вставка рисунка</a:t>
            </a:r>
            <a:endParaRPr kumimoji="0" lang="en-US" dirty="0"/>
          </a:p>
        </p:txBody>
      </p:sp>
      <p:sp>
        <p:nvSpPr>
          <p:cNvPr id="5" name="Дата 4"/>
          <p:cNvSpPr>
            <a:spLocks noGrp="1"/>
          </p:cNvSpPr>
          <p:nvPr>
            <p:ph type="dt" sz="half" idx="10"/>
          </p:nvPr>
        </p:nvSpPr>
        <p:spPr/>
        <p:txBody>
          <a:bodyPr/>
          <a:lstStyle>
            <a:lvl1pPr>
              <a:defRPr>
                <a:solidFill>
                  <a:schemeClr val="tx1"/>
                </a:solidFill>
              </a:defRPr>
            </a:lvl1pPr>
            <a:extLst/>
          </a:lstStyle>
          <a:p>
            <a:fld id="{8736DB4C-1570-426E-A673-1FFCDF124038}" type="datetimeFigureOut">
              <a:rPr lang="ru-RU" smtClean="0"/>
              <a:t>24.03.2015</a:t>
            </a:fld>
            <a:endParaRPr lang="ru-RU" dirty="0"/>
          </a:p>
        </p:txBody>
      </p:sp>
      <p:sp>
        <p:nvSpPr>
          <p:cNvPr id="6" name="Нижний колонтитул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ru-RU" dirty="0"/>
          </a:p>
        </p:txBody>
      </p:sp>
      <p:sp>
        <p:nvSpPr>
          <p:cNvPr id="7" name="Номер слайда 6"/>
          <p:cNvSpPr>
            <a:spLocks noGrp="1"/>
          </p:cNvSpPr>
          <p:nvPr>
            <p:ph type="sldNum" sz="quarter" idx="12"/>
          </p:nvPr>
        </p:nvSpPr>
        <p:spPr/>
        <p:txBody>
          <a:bodyPr/>
          <a:lstStyle>
            <a:lvl1pPr>
              <a:defRPr>
                <a:solidFill>
                  <a:schemeClr val="tx1"/>
                </a:solidFill>
              </a:defRPr>
            </a:lvl1pPr>
            <a:extLst/>
          </a:lstStyle>
          <a:p>
            <a:fld id="{BD06D1A3-66C0-4F63-8BC1-7495AE04A283}" type="slidenum">
              <a:rPr lang="ru-RU" smtClean="0"/>
              <a:t>‹#›</a:t>
            </a:fld>
            <a:endParaRPr lang="ru-RU" dirty="0"/>
          </a:p>
        </p:txBody>
      </p:sp>
      <p:sp>
        <p:nvSpPr>
          <p:cNvPr id="2" name="Заголовок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ru-RU" smtClean="0"/>
              <a:t>Образец заголовка</a:t>
            </a:r>
            <a:endParaRPr kumimoji="0" lang="en-US"/>
          </a:p>
        </p:txBody>
      </p:sp>
      <p:sp>
        <p:nvSpPr>
          <p:cNvPr id="8" name="Полилиния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Полилиния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Прямоугольный треугольник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Прямая соединительная линия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Нашивка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Нашивка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Полилиния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Полилиния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Прямоугольный треугольник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Прямая соединительная линия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Заголовок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ru-RU" smtClean="0"/>
              <a:t>Образец заголовка</a:t>
            </a:r>
            <a:endParaRPr kumimoji="0" lang="en-US"/>
          </a:p>
        </p:txBody>
      </p:sp>
      <p:sp>
        <p:nvSpPr>
          <p:cNvPr id="30" name="Текст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8736DB4C-1570-426E-A673-1FFCDF124038}" type="datetimeFigureOut">
              <a:rPr lang="ru-RU" smtClean="0"/>
              <a:t>24.03.2015</a:t>
            </a:fld>
            <a:endParaRPr lang="ru-RU" dirty="0"/>
          </a:p>
        </p:txBody>
      </p:sp>
      <p:sp>
        <p:nvSpPr>
          <p:cNvPr id="22" name="Нижний колонтитул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ru-RU" dirty="0"/>
          </a:p>
        </p:txBody>
      </p:sp>
      <p:sp>
        <p:nvSpPr>
          <p:cNvPr id="18" name="Номер слайда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BD06D1A3-66C0-4F63-8BC1-7495AE04A283}" type="slidenum">
              <a:rPr lang="ru-RU" smtClean="0"/>
              <a:t>‹#›</a:t>
            </a:fld>
            <a:endParaRPr lang="ru-RU"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Объект 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27584" y="63743"/>
            <a:ext cx="7488832" cy="6629251"/>
          </a:xfrm>
        </p:spPr>
      </p:pic>
      <p:sp>
        <p:nvSpPr>
          <p:cNvPr id="4" name="Заголовок 3"/>
          <p:cNvSpPr>
            <a:spLocks noGrp="1"/>
          </p:cNvSpPr>
          <p:nvPr>
            <p:ph type="title"/>
          </p:nvPr>
        </p:nvSpPr>
        <p:spPr/>
        <p:txBody>
          <a:bodyPr>
            <a:normAutofit/>
          </a:bodyPr>
          <a:lstStyle/>
          <a:p>
            <a:r>
              <a:rPr lang="ru-RU" b="1" dirty="0" smtClean="0">
                <a:solidFill>
                  <a:srgbClr val="002060"/>
                </a:solidFill>
              </a:rPr>
              <a:t> Консультация для родителей</a:t>
            </a:r>
            <a:endParaRPr lang="ru-RU" b="1" dirty="0">
              <a:solidFill>
                <a:srgbClr val="002060"/>
              </a:solidFill>
            </a:endParaRPr>
          </a:p>
        </p:txBody>
      </p:sp>
    </p:spTree>
    <p:extLst>
      <p:ext uri="{BB962C8B-B14F-4D97-AF65-F5344CB8AC3E}">
        <p14:creationId xmlns:p14="http://schemas.microsoft.com/office/powerpoint/2010/main" val="34367886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4" y="2415817"/>
            <a:ext cx="3816423" cy="37626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Овал 3"/>
          <p:cNvSpPr/>
          <p:nvPr/>
        </p:nvSpPr>
        <p:spPr>
          <a:xfrm>
            <a:off x="2267744" y="260648"/>
            <a:ext cx="4680520" cy="1152127"/>
          </a:xfrm>
          <a:prstGeom prst="ellipse">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 name="Объект 2"/>
          <p:cNvSpPr>
            <a:spLocks noGrp="1"/>
          </p:cNvSpPr>
          <p:nvPr>
            <p:ph idx="1"/>
          </p:nvPr>
        </p:nvSpPr>
        <p:spPr/>
        <p:txBody>
          <a:bodyPr>
            <a:normAutofit lnSpcReduction="10000"/>
          </a:bodyPr>
          <a:lstStyle/>
          <a:p>
            <a:r>
              <a:rPr lang="ru-RU" sz="2400" dirty="0" smtClean="0">
                <a:solidFill>
                  <a:srgbClr val="002060"/>
                </a:solidFill>
              </a:rPr>
              <a:t>Проявляется в том, что ребенок начинает ругаться, дразнить и обзывать родителей. Например, в этом возрасте ребенок впервые вполне осознанно может использовать  «скверные» слова в адрес родителей. Если такое поведение остается незамеченным или же вызывает насмешку, смех, удивление, то для малыша это может стать подкреплением его действий. Когда позднее (в 7-8 лет) родители вдруг обнаружат, что ребенок спокойно им дерзит и захотят это исправить, то сделать что-либо будет уже поздно. Синдром обесценивания станет привычной линией поведения ребенка</a:t>
            </a:r>
            <a:r>
              <a:rPr lang="ru-RU" sz="2000" dirty="0" smtClean="0"/>
              <a:t>.</a:t>
            </a:r>
            <a:endParaRPr lang="ru-RU" sz="2000" dirty="0"/>
          </a:p>
        </p:txBody>
      </p:sp>
      <p:sp>
        <p:nvSpPr>
          <p:cNvPr id="2" name="Заголовок 1"/>
          <p:cNvSpPr>
            <a:spLocks noGrp="1"/>
          </p:cNvSpPr>
          <p:nvPr>
            <p:ph type="title"/>
          </p:nvPr>
        </p:nvSpPr>
        <p:spPr/>
        <p:txBody>
          <a:bodyPr/>
          <a:lstStyle/>
          <a:p>
            <a:r>
              <a:rPr lang="ru-RU" dirty="0" smtClean="0"/>
              <a:t>          ОБЕСЦЕНИВАНИЕ</a:t>
            </a:r>
            <a:endParaRPr lang="ru-RU" dirty="0"/>
          </a:p>
        </p:txBody>
      </p:sp>
    </p:spTree>
    <p:extLst>
      <p:ext uri="{BB962C8B-B14F-4D97-AF65-F5344CB8AC3E}">
        <p14:creationId xmlns:p14="http://schemas.microsoft.com/office/powerpoint/2010/main" val="99710973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3848" y="2438890"/>
            <a:ext cx="5610200" cy="4207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Овал 3"/>
          <p:cNvSpPr/>
          <p:nvPr/>
        </p:nvSpPr>
        <p:spPr>
          <a:xfrm>
            <a:off x="2699792" y="332656"/>
            <a:ext cx="3672408" cy="1080120"/>
          </a:xfrm>
          <a:prstGeom prst="ellipse">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 name="Объект 2"/>
          <p:cNvSpPr>
            <a:spLocks noGrp="1"/>
          </p:cNvSpPr>
          <p:nvPr>
            <p:ph idx="1"/>
          </p:nvPr>
        </p:nvSpPr>
        <p:spPr/>
        <p:txBody>
          <a:bodyPr/>
          <a:lstStyle/>
          <a:p>
            <a:r>
              <a:rPr lang="ru-RU" dirty="0" smtClean="0">
                <a:solidFill>
                  <a:srgbClr val="002060"/>
                </a:solidFill>
              </a:rPr>
              <a:t>Ребенок заставляет родителей делать все, что он хочет. Старается стать хозяином положения, проявляет власть над окружающими. Он хочет, чтобы все было для него и больше не для кого – «Центр вселенной» По отношению к младшим сестрам и братьям деспотизм может проявляться как ревность.</a:t>
            </a:r>
            <a:endParaRPr lang="ru-RU" dirty="0">
              <a:solidFill>
                <a:srgbClr val="002060"/>
              </a:solidFill>
            </a:endParaRPr>
          </a:p>
        </p:txBody>
      </p:sp>
      <p:sp>
        <p:nvSpPr>
          <p:cNvPr id="2" name="Заголовок 1"/>
          <p:cNvSpPr>
            <a:spLocks noGrp="1"/>
          </p:cNvSpPr>
          <p:nvPr>
            <p:ph type="title"/>
          </p:nvPr>
        </p:nvSpPr>
        <p:spPr/>
        <p:txBody>
          <a:bodyPr/>
          <a:lstStyle/>
          <a:p>
            <a:r>
              <a:rPr lang="ru-RU" smtClean="0"/>
              <a:t>              ДЕСПОТИЗМ</a:t>
            </a:r>
            <a:endParaRPr lang="ru-RU" dirty="0"/>
          </a:p>
        </p:txBody>
      </p:sp>
    </p:spTree>
    <p:extLst>
      <p:ext uri="{BB962C8B-B14F-4D97-AF65-F5344CB8AC3E}">
        <p14:creationId xmlns:p14="http://schemas.microsoft.com/office/powerpoint/2010/main" val="35379166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084589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504" y="-356652"/>
            <a:ext cx="8856984" cy="6309420"/>
          </a:xfrm>
          <a:prstGeom prst="rect">
            <a:avLst/>
          </a:prstGeom>
        </p:spPr>
        <p:txBody>
          <a:bodyPr wrap="square">
            <a:spAutoFit/>
          </a:bodyPr>
          <a:lstStyle/>
          <a:p>
            <a:endParaRPr lang="ru-RU" dirty="0" smtClean="0"/>
          </a:p>
          <a:p>
            <a:endParaRPr lang="ru-RU" dirty="0"/>
          </a:p>
          <a:p>
            <a:endParaRPr lang="ru-RU" dirty="0" smtClean="0"/>
          </a:p>
          <a:p>
            <a:r>
              <a:rPr lang="ru-RU" sz="3200" b="1" dirty="0" smtClean="0"/>
              <a:t>Что </a:t>
            </a:r>
            <a:r>
              <a:rPr lang="ru-RU" sz="3200" b="1" dirty="0"/>
              <a:t>в это время происходит с ребенком?</a:t>
            </a:r>
          </a:p>
          <a:p>
            <a:endParaRPr lang="ru-RU" dirty="0" smtClean="0"/>
          </a:p>
          <a:p>
            <a:r>
              <a:rPr lang="ru-RU" sz="2000" dirty="0" smtClean="0"/>
              <a:t>Кризис </a:t>
            </a:r>
            <a:r>
              <a:rPr lang="ru-RU" sz="2000" dirty="0"/>
              <a:t>третьего года жизни - это период, когда ребенок впервые начинает осознавать: он подрос и тоже уже кое-что собой представляет, может влиять на других людей и обстоятельства, сам решать, как ему поступать, что он хочет и не хочет. Он чувствует себя большим и требует соответствующего отношения и уважения! А мы, родители, по-прежнему диктуем и командуем - что надеть, когда есть и спать, чем играть и что делать. Потому и рождается бунт: я все решаю сам! Причем завоевание права на самоопределение проходит не только в борьбе со взрослыми, но и с самим собой. Родителям бесконечно тяжело выдерживать упрямство, крики, истерики. Но помните: вашему малышу гораздо тяжелее в этих своих противоречиях! Он не осознает, что с ним происходит, и не властен над своими эмоциями (не в состоянии ими управлять), но буря настигает его изнутри - вот так в муках происходит становление психики.</a:t>
            </a:r>
          </a:p>
          <a:p>
            <a:endParaRPr lang="ru-RU" sz="2000" dirty="0"/>
          </a:p>
          <a:p>
            <a:r>
              <a:rPr lang="ru-RU" sz="2000" dirty="0"/>
              <a:t> </a:t>
            </a:r>
          </a:p>
        </p:txBody>
      </p:sp>
    </p:spTree>
    <p:extLst>
      <p:ext uri="{BB962C8B-B14F-4D97-AF65-F5344CB8AC3E}">
        <p14:creationId xmlns:p14="http://schemas.microsoft.com/office/powerpoint/2010/main" val="28326527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1628800"/>
            <a:ext cx="8784976" cy="4832092"/>
          </a:xfrm>
          <a:prstGeom prst="rect">
            <a:avLst/>
          </a:prstGeom>
        </p:spPr>
        <p:txBody>
          <a:bodyPr wrap="square">
            <a:spAutoFit/>
          </a:bodyPr>
          <a:lstStyle/>
          <a:p>
            <a:r>
              <a:rPr lang="ru-RU" sz="2800" dirty="0"/>
              <a:t>Пик кризиса - истерики</a:t>
            </a:r>
            <a:r>
              <a:rPr lang="ru-RU" dirty="0"/>
              <a:t>. </a:t>
            </a:r>
            <a:r>
              <a:rPr lang="ru-RU" sz="2000" dirty="0"/>
              <a:t>Причем если до двух лет они тоже порой случались, но были связаны с переутомлением, и значит, нужно было успокоить и помочь, то теперь истерика стала инструментом манипуляции. Ребенок как будто испытывает (подсознательно, конечно!), поможет такой метод добиться своего или нет. Кстати, истерики требуют зрителей - вот почему малыш так любит устроить сцену в магазине, на детской площадке или прямо посреди улицы.</a:t>
            </a:r>
          </a:p>
          <a:p>
            <a:endParaRPr lang="ru-RU" dirty="0"/>
          </a:p>
          <a:p>
            <a:r>
              <a:rPr lang="ru-RU" sz="2400" b="1" dirty="0"/>
              <a:t>Кстати, обращу ваше внимание, </a:t>
            </a:r>
            <a:r>
              <a:rPr lang="ru-RU" sz="2400" b="1" dirty="0" smtClean="0"/>
              <a:t>что </a:t>
            </a:r>
            <a:r>
              <a:rPr lang="ru-RU" sz="2000" dirty="0"/>
              <a:t>к</a:t>
            </a:r>
            <a:r>
              <a:rPr lang="ru-RU" sz="2000" dirty="0" smtClean="0"/>
              <a:t>ризис </a:t>
            </a:r>
            <a:r>
              <a:rPr lang="ru-RU" sz="2000" dirty="0"/>
              <a:t>трех лет похож на подростковый, и от того, насколько мудро поведут себя родители, может зависеть, каким будет подростковый период - тяжелой катастрофой с дурными компаниями и мамиными слезами или благополучным, пусть и трудным, обретением взрослости…</a:t>
            </a:r>
          </a:p>
          <a:p>
            <a:endParaRPr lang="ru-RU" sz="2000" dirty="0"/>
          </a:p>
          <a:p>
            <a:r>
              <a:rPr lang="ru-RU" dirty="0"/>
              <a:t> </a:t>
            </a:r>
          </a:p>
        </p:txBody>
      </p:sp>
    </p:spTree>
    <p:extLst>
      <p:ext uri="{BB962C8B-B14F-4D97-AF65-F5344CB8AC3E}">
        <p14:creationId xmlns:p14="http://schemas.microsoft.com/office/powerpoint/2010/main" val="19334891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1603148"/>
            <a:ext cx="8280920" cy="923330"/>
          </a:xfrm>
          <a:prstGeom prst="rect">
            <a:avLst/>
          </a:prstGeom>
        </p:spPr>
        <p:txBody>
          <a:bodyPr wrap="square">
            <a:spAutoFit/>
          </a:bodyPr>
          <a:lstStyle/>
          <a:p>
            <a:endParaRPr lang="ru-RU" dirty="0" smtClean="0"/>
          </a:p>
          <a:p>
            <a:endParaRPr lang="ru-RU" dirty="0"/>
          </a:p>
          <a:p>
            <a:endParaRPr lang="ru-RU" dirty="0"/>
          </a:p>
        </p:txBody>
      </p:sp>
      <p:sp>
        <p:nvSpPr>
          <p:cNvPr id="3" name="Прямоугольник 2"/>
          <p:cNvSpPr/>
          <p:nvPr/>
        </p:nvSpPr>
        <p:spPr>
          <a:xfrm>
            <a:off x="151062" y="118318"/>
            <a:ext cx="8813426" cy="6894195"/>
          </a:xfrm>
          <a:prstGeom prst="rect">
            <a:avLst/>
          </a:prstGeom>
        </p:spPr>
        <p:txBody>
          <a:bodyPr wrap="square">
            <a:spAutoFit/>
          </a:bodyPr>
          <a:lstStyle/>
          <a:p>
            <a:r>
              <a:rPr lang="ru-RU" dirty="0"/>
              <a:t> </a:t>
            </a:r>
          </a:p>
          <a:p>
            <a:r>
              <a:rPr lang="ru-RU" sz="2400" b="1" dirty="0"/>
              <a:t>Как себя вести, чтобы победителями вышли все?</a:t>
            </a:r>
          </a:p>
          <a:p>
            <a:r>
              <a:rPr lang="ru-RU" sz="2000" i="1" dirty="0"/>
              <a:t>Сменить тактику </a:t>
            </a:r>
            <a:r>
              <a:rPr lang="ru-RU" sz="2000" dirty="0"/>
              <a:t>и стратегию общения с ребенком: пора признать, что он взрослый (ну почти!), уважать его мнение и стремление к самостоятельности. </a:t>
            </a:r>
            <a:r>
              <a:rPr lang="ru-RU" sz="2000" i="1" dirty="0"/>
              <a:t>Не надо делать </a:t>
            </a:r>
            <a:r>
              <a:rPr lang="ru-RU" sz="2000" dirty="0"/>
              <a:t>за ребенка то, что он может сделать сам, пусть как можно больше пробует - все, что не опасно для жизни: моет пол, накрывает на стол, стирает. Ну развезет воду, разобьет пару тарелок - не велика потеря… Зато сколькому научится и как самоутвердится!</a:t>
            </a:r>
          </a:p>
          <a:p>
            <a:r>
              <a:rPr lang="ru-RU" sz="2000" i="1" dirty="0"/>
              <a:t>Постоянно предлагать </a:t>
            </a:r>
            <a:r>
              <a:rPr lang="ru-RU" sz="2000" dirty="0"/>
              <a:t>выбор (либо иллюзию выбора - такая вот хитрость во благо всем). Скажем, мама знает - пора на прогулку, и предлагает: «Костик, мы гулять пойдем пешком по ступенькам или на лифте?». (Варианты: в черной куртке или зеленой? Ты есть будешь борщ или кашу? Из тарелки с цветком или машинкой?)</a:t>
            </a:r>
          </a:p>
          <a:p>
            <a:r>
              <a:rPr lang="ru-RU" sz="2000" i="1" dirty="0"/>
              <a:t>Не заставлять</a:t>
            </a:r>
            <a:r>
              <a:rPr lang="ru-RU" sz="2000" dirty="0"/>
              <a:t>, а просить помочь: «Дашенька, переведи меня за руку через дорогу, а то мне страшно». И вот уже дочка крепко цепляет маму за руку - ситуация под контролем и без конфликта.</a:t>
            </a:r>
          </a:p>
          <a:p>
            <a:r>
              <a:rPr lang="ru-RU" sz="2000" i="1" dirty="0"/>
              <a:t>Рассчитывать,</a:t>
            </a:r>
            <a:r>
              <a:rPr lang="ru-RU" sz="2000" dirty="0"/>
              <a:t> что ребенку на все надо больше времени, чем взрослому, ведь у него пока другие тип нервной системы и ритм жизни. Скажем, маме надо несколько минут, чтобы одеться самой и одеть ребенка, но ведь он теперь одевается сам - значит начинать процесс надо на полчаса раньше.</a:t>
            </a:r>
          </a:p>
        </p:txBody>
      </p:sp>
    </p:spTree>
    <p:extLst>
      <p:ext uri="{BB962C8B-B14F-4D97-AF65-F5344CB8AC3E}">
        <p14:creationId xmlns:p14="http://schemas.microsoft.com/office/powerpoint/2010/main" val="3196712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27584" y="404664"/>
            <a:ext cx="7416824" cy="6494085"/>
          </a:xfrm>
          <a:prstGeom prst="rect">
            <a:avLst/>
          </a:prstGeom>
        </p:spPr>
        <p:txBody>
          <a:bodyPr wrap="square">
            <a:spAutoFit/>
          </a:bodyPr>
          <a:lstStyle/>
          <a:p>
            <a:r>
              <a:rPr lang="ru-RU" sz="3200" dirty="0" smtClean="0"/>
              <a:t>                          Вывод</a:t>
            </a:r>
          </a:p>
          <a:p>
            <a:r>
              <a:rPr lang="ru-RU" sz="3200" dirty="0" smtClean="0"/>
              <a:t>Кризис </a:t>
            </a:r>
            <a:r>
              <a:rPr lang="ru-RU" sz="3200" dirty="0"/>
              <a:t>трех лет должен состояться в жизни каждого ребенка обязательно. Если его нет, с малышом что-то не так. Кризис - это хорошо! Да, вас ждет трудный период, но он определяет новую ступень развития ребенка. И поэтому, уважаемые родители, от вас требуется терпение, выдержка и правильно выбранная тактика в общении со своим ребёнком.</a:t>
            </a:r>
          </a:p>
          <a:p>
            <a:endParaRPr lang="ru-RU" sz="3200" dirty="0"/>
          </a:p>
          <a:p>
            <a:r>
              <a:rPr lang="ru-RU" sz="3200" dirty="0"/>
              <a:t> </a:t>
            </a:r>
          </a:p>
        </p:txBody>
      </p:sp>
    </p:spTree>
    <p:extLst>
      <p:ext uri="{BB962C8B-B14F-4D97-AF65-F5344CB8AC3E}">
        <p14:creationId xmlns:p14="http://schemas.microsoft.com/office/powerpoint/2010/main" val="19957174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Объект 7"/>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43609" y="1571958"/>
            <a:ext cx="7029202" cy="4809370"/>
          </a:xfrm>
        </p:spPr>
      </p:pic>
      <p:sp>
        <p:nvSpPr>
          <p:cNvPr id="4" name="Заголовок 3"/>
          <p:cNvSpPr>
            <a:spLocks noGrp="1"/>
          </p:cNvSpPr>
          <p:nvPr>
            <p:ph type="title"/>
          </p:nvPr>
        </p:nvSpPr>
        <p:spPr/>
        <p:txBody>
          <a:bodyPr>
            <a:normAutofit fontScale="90000"/>
          </a:bodyPr>
          <a:lstStyle/>
          <a:p>
            <a:r>
              <a:rPr lang="ru-RU" sz="3100" dirty="0"/>
              <a:t>Цель – формировать активную позицию родителей в воспитании их ребенка с учетом его возрастных особенностей</a:t>
            </a:r>
            <a:r>
              <a:rPr lang="ru-RU" dirty="0"/>
              <a:t>.</a:t>
            </a:r>
          </a:p>
        </p:txBody>
      </p:sp>
    </p:spTree>
    <p:extLst>
      <p:ext uri="{BB962C8B-B14F-4D97-AF65-F5344CB8AC3E}">
        <p14:creationId xmlns:p14="http://schemas.microsoft.com/office/powerpoint/2010/main" val="5209165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2125" y="619125"/>
            <a:ext cx="5619750" cy="5619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Объект 8"/>
          <p:cNvSpPr>
            <a:spLocks noGrp="1"/>
          </p:cNvSpPr>
          <p:nvPr>
            <p:ph idx="1"/>
          </p:nvPr>
        </p:nvSpPr>
        <p:spPr/>
        <p:txBody>
          <a:bodyPr>
            <a:normAutofit fontScale="92500" lnSpcReduction="10000"/>
          </a:bodyPr>
          <a:lstStyle/>
          <a:p>
            <a:r>
              <a:rPr lang="ru-RU" dirty="0"/>
              <a:t>В жизни каждого ребенка бывает момент, когда он вдруг из очаровательного карапуза превращается в самостоятельного и независимого человека. Как правило, эти изменения происходят примерно в три года. Психологи называют этот сложный период кризисом трех лет. В три года дети сравнивают себя с взрослыми и хотят во всем быть похожими на них. Они хотят от родителей признания своей независимости и самостоятельности. Ребенок хочет, чтобы с ним советовались и учитывали его мнение</a:t>
            </a:r>
          </a:p>
        </p:txBody>
      </p:sp>
      <p:sp>
        <p:nvSpPr>
          <p:cNvPr id="8" name="Заголовок 7"/>
          <p:cNvSpPr>
            <a:spLocks noGrp="1"/>
          </p:cNvSpPr>
          <p:nvPr>
            <p:ph type="title"/>
          </p:nvPr>
        </p:nvSpPr>
        <p:spPr/>
        <p:txBody>
          <a:bodyPr/>
          <a:lstStyle/>
          <a:p>
            <a:r>
              <a:rPr lang="ru-RU" dirty="0" smtClean="0">
                <a:solidFill>
                  <a:srgbClr val="FF0000"/>
                </a:solidFill>
              </a:rPr>
              <a:t>Введение</a:t>
            </a:r>
            <a:endParaRPr lang="ru-RU" dirty="0">
              <a:solidFill>
                <a:srgbClr val="FF0000"/>
              </a:solidFill>
            </a:endParaRPr>
          </a:p>
        </p:txBody>
      </p:sp>
    </p:spTree>
    <p:extLst>
      <p:ext uri="{BB962C8B-B14F-4D97-AF65-F5344CB8AC3E}">
        <p14:creationId xmlns:p14="http://schemas.microsoft.com/office/powerpoint/2010/main" val="35236106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pPr marL="0" indent="0">
              <a:buNone/>
            </a:pPr>
            <a:r>
              <a:rPr lang="ru-RU" dirty="0" smtClean="0">
                <a:solidFill>
                  <a:srgbClr val="002060"/>
                </a:solidFill>
              </a:rPr>
              <a:t>НЕГАТИВИЗМ  </a:t>
            </a:r>
          </a:p>
          <a:p>
            <a:pPr marL="0" indent="0">
              <a:buNone/>
            </a:pPr>
            <a:r>
              <a:rPr lang="ru-RU" dirty="0" smtClean="0">
                <a:solidFill>
                  <a:srgbClr val="002060"/>
                </a:solidFill>
              </a:rPr>
              <a:t>                             УПРЯМСТВО</a:t>
            </a:r>
          </a:p>
          <a:p>
            <a:pPr marL="0" indent="0">
              <a:buNone/>
            </a:pPr>
            <a:r>
              <a:rPr lang="ru-RU" dirty="0" smtClean="0">
                <a:solidFill>
                  <a:srgbClr val="002060"/>
                </a:solidFill>
              </a:rPr>
              <a:t>СТРОПТИВОСТЬ </a:t>
            </a:r>
          </a:p>
          <a:p>
            <a:pPr marL="0" indent="0">
              <a:buNone/>
            </a:pPr>
            <a:r>
              <a:rPr lang="ru-RU" dirty="0" smtClean="0">
                <a:solidFill>
                  <a:srgbClr val="002060"/>
                </a:solidFill>
              </a:rPr>
              <a:t>                              СВОЕВОЛИЕ </a:t>
            </a:r>
          </a:p>
          <a:p>
            <a:pPr marL="0" indent="0">
              <a:buNone/>
            </a:pPr>
            <a:r>
              <a:rPr lang="ru-RU" dirty="0" smtClean="0">
                <a:solidFill>
                  <a:srgbClr val="002060"/>
                </a:solidFill>
              </a:rPr>
              <a:t>ПРОТЕСТ- БУНТ </a:t>
            </a:r>
          </a:p>
          <a:p>
            <a:pPr marL="0" indent="0">
              <a:buNone/>
            </a:pPr>
            <a:r>
              <a:rPr lang="ru-RU" dirty="0" smtClean="0">
                <a:solidFill>
                  <a:srgbClr val="002060"/>
                </a:solidFill>
              </a:rPr>
              <a:t>                               ОБЕСЦЕНИВАНИЕ </a:t>
            </a:r>
          </a:p>
          <a:p>
            <a:pPr marL="0" indent="0">
              <a:buNone/>
            </a:pPr>
            <a:r>
              <a:rPr lang="ru-RU" dirty="0" smtClean="0">
                <a:solidFill>
                  <a:srgbClr val="002060"/>
                </a:solidFill>
              </a:rPr>
              <a:t>ДЕСПОТИЗМ/РЕВНОСТЬ   </a:t>
            </a:r>
            <a:r>
              <a:rPr lang="ru-RU" dirty="0" smtClean="0"/>
              <a:t>                                                            </a:t>
            </a:r>
            <a:endParaRPr lang="ru-RU" dirty="0"/>
          </a:p>
        </p:txBody>
      </p:sp>
      <p:sp>
        <p:nvSpPr>
          <p:cNvPr id="2" name="Заголовок 1"/>
          <p:cNvSpPr>
            <a:spLocks noGrp="1"/>
          </p:cNvSpPr>
          <p:nvPr>
            <p:ph type="title"/>
          </p:nvPr>
        </p:nvSpPr>
        <p:spPr/>
        <p:txBody>
          <a:bodyPr>
            <a:normAutofit fontScale="90000"/>
          </a:bodyPr>
          <a:lstStyle/>
          <a:p>
            <a:r>
              <a:rPr lang="ru-RU" sz="5400" dirty="0" smtClean="0">
                <a:solidFill>
                  <a:srgbClr val="FF0000"/>
                </a:solidFill>
              </a:rPr>
              <a:t>Признаки кризиса трех лет</a:t>
            </a:r>
            <a:endParaRPr lang="ru-RU" sz="5400" dirty="0">
              <a:solidFill>
                <a:srgbClr val="FF0000"/>
              </a:solidFill>
            </a:endParaRPr>
          </a:p>
        </p:txBody>
      </p:sp>
    </p:spTree>
    <p:extLst>
      <p:ext uri="{BB962C8B-B14F-4D97-AF65-F5344CB8AC3E}">
        <p14:creationId xmlns:p14="http://schemas.microsoft.com/office/powerpoint/2010/main" val="75462719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вал 3"/>
          <p:cNvSpPr/>
          <p:nvPr/>
        </p:nvSpPr>
        <p:spPr>
          <a:xfrm>
            <a:off x="2555776" y="260648"/>
            <a:ext cx="3960440" cy="1224136"/>
          </a:xfrm>
          <a:prstGeom prst="ellipse">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 name="Объект 2"/>
          <p:cNvSpPr>
            <a:spLocks noGrp="1"/>
          </p:cNvSpPr>
          <p:nvPr>
            <p:ph idx="1"/>
          </p:nvPr>
        </p:nvSpPr>
        <p:spPr>
          <a:xfrm>
            <a:off x="457200" y="1916832"/>
            <a:ext cx="8229600" cy="4209331"/>
          </a:xfrm>
        </p:spPr>
        <p:txBody>
          <a:bodyPr>
            <a:normAutofit fontScale="92500"/>
          </a:bodyPr>
          <a:lstStyle/>
          <a:p>
            <a:r>
              <a:rPr lang="ru-RU" sz="2800" dirty="0" smtClean="0"/>
              <a:t>Это реакция ребенка не на содержание предложений взрослых, а на то, что это исходит именно от взрослого. Стремление сделать наоборот, даже вопреки собственному желанию. Часто это проявляется в отношении ребенка к пище: дома ребенок отказывается от определенного продукта, но когда этим же продуктом его угощают другие люди, он спокойно и с удовольствием все съедает.</a:t>
            </a:r>
            <a:endParaRPr lang="ru-RU" sz="2800" dirty="0"/>
          </a:p>
        </p:txBody>
      </p:sp>
      <p:sp>
        <p:nvSpPr>
          <p:cNvPr id="2" name="Заголовок 1"/>
          <p:cNvSpPr>
            <a:spLocks noGrp="1"/>
          </p:cNvSpPr>
          <p:nvPr>
            <p:ph type="title"/>
          </p:nvPr>
        </p:nvSpPr>
        <p:spPr>
          <a:xfrm>
            <a:off x="457200" y="260648"/>
            <a:ext cx="8229600" cy="1080120"/>
          </a:xfrm>
        </p:spPr>
        <p:txBody>
          <a:bodyPr/>
          <a:lstStyle/>
          <a:p>
            <a:r>
              <a:rPr lang="ru-RU" dirty="0" smtClean="0"/>
              <a:t>              НЕГАТИВИЗМ</a:t>
            </a:r>
            <a:endParaRPr lang="ru-RU" dirty="0"/>
          </a:p>
        </p:txBody>
      </p:sp>
    </p:spTree>
    <p:extLst>
      <p:ext uri="{BB962C8B-B14F-4D97-AF65-F5344CB8AC3E}">
        <p14:creationId xmlns:p14="http://schemas.microsoft.com/office/powerpoint/2010/main" val="38238197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24251" y="2780928"/>
            <a:ext cx="3426104" cy="3456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Овал 3"/>
          <p:cNvSpPr/>
          <p:nvPr/>
        </p:nvSpPr>
        <p:spPr>
          <a:xfrm>
            <a:off x="2915816" y="332656"/>
            <a:ext cx="3312368" cy="936104"/>
          </a:xfrm>
          <a:prstGeom prst="ellipse">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 name="Объект 2"/>
          <p:cNvSpPr>
            <a:spLocks noGrp="1"/>
          </p:cNvSpPr>
          <p:nvPr>
            <p:ph idx="1"/>
          </p:nvPr>
        </p:nvSpPr>
        <p:spPr/>
        <p:txBody>
          <a:bodyPr>
            <a:noAutofit/>
          </a:bodyPr>
          <a:lstStyle/>
          <a:p>
            <a:r>
              <a:rPr lang="ru-RU" sz="1600" dirty="0" smtClean="0">
                <a:solidFill>
                  <a:srgbClr val="002060"/>
                </a:solidFill>
              </a:rPr>
              <a:t>Эта черта пронизывает практически все поведение ребенка. </a:t>
            </a:r>
            <a:r>
              <a:rPr lang="ru-RU" sz="1600" dirty="0">
                <a:solidFill>
                  <a:srgbClr val="002060"/>
                </a:solidFill>
              </a:rPr>
              <a:t>Ребенок проявляет упрямство, которое выражается в стремлении поступать по-своему вопреки разумным доводам. Пик упрямство приходится на 2,5—3 года. Мальчики упрямее девочек. Девочки капризничают чаще. Упрямство следует отличать от настойчивости, когда ребенок добивается своего, потому, что он так решил. НАСТОЙЧИВЫЙ — стойкий в своих намерениях, твердый, упорный; неотступный в требованиях</a:t>
            </a:r>
            <a:r>
              <a:rPr lang="ru-RU" sz="1600" dirty="0" smtClean="0">
                <a:solidFill>
                  <a:srgbClr val="002060"/>
                </a:solidFill>
              </a:rPr>
              <a:t>.</a:t>
            </a:r>
            <a:r>
              <a:rPr lang="ru-RU" sz="1600" dirty="0">
                <a:solidFill>
                  <a:srgbClr val="002060"/>
                </a:solidFill>
              </a:rPr>
              <a:t> </a:t>
            </a:r>
          </a:p>
          <a:p>
            <a:r>
              <a:rPr lang="ru-RU" sz="1600" dirty="0">
                <a:solidFill>
                  <a:srgbClr val="002060"/>
                </a:solidFill>
              </a:rPr>
              <a:t>В этот момент взрослые должны научить малыша, как можно поступить в таком случае, а не загонять его в угол своими требованиями. Конечно можно "выиграть битву", заставив ребенка сделать то, что Вы требуете. Но это приведет только к усилению напряжения и, возможно, к истерике ребенка, который может усвоить манеру поведения взрослого, и в дальнейшем будет действовать подобным образом.</a:t>
            </a:r>
          </a:p>
          <a:p>
            <a:r>
              <a:rPr lang="ru-RU" sz="1600" dirty="0">
                <a:solidFill>
                  <a:srgbClr val="002060"/>
                </a:solidFill>
              </a:rPr>
              <a:t>Наша задача - не искоренять упрямство, а переводить его в настойчивость. Направлять активность ребенка в нужное русло. В кризисный период приступы упрямства и капризности наблюдаются у детей по пять раз в день, а у некоторых до 19 раз.</a:t>
            </a:r>
          </a:p>
          <a:p>
            <a:r>
              <a:rPr lang="ru-RU" sz="1600" dirty="0">
                <a:solidFill>
                  <a:srgbClr val="002060"/>
                </a:solidFill>
              </a:rPr>
              <a:t>Период упрямства и капризности заканчивается к 3,5-4 годам. Если и позже дети проявляют упрямство и капризы, то есть опасность фиксации упрямства и истеричности как удобных способов манипулирования родителями. Не следует поддаваться нажиму ради своего спокойствия.</a:t>
            </a:r>
          </a:p>
          <a:p>
            <a:endParaRPr lang="ru-RU" sz="1600" dirty="0"/>
          </a:p>
        </p:txBody>
      </p:sp>
      <p:sp>
        <p:nvSpPr>
          <p:cNvPr id="2" name="Заголовок 1"/>
          <p:cNvSpPr>
            <a:spLocks noGrp="1"/>
          </p:cNvSpPr>
          <p:nvPr>
            <p:ph type="title"/>
          </p:nvPr>
        </p:nvSpPr>
        <p:spPr>
          <a:xfrm>
            <a:off x="457200" y="116632"/>
            <a:ext cx="8229600" cy="1301006"/>
          </a:xfrm>
        </p:spPr>
        <p:txBody>
          <a:bodyPr/>
          <a:lstStyle/>
          <a:p>
            <a:r>
              <a:rPr lang="ru-RU" dirty="0" smtClean="0"/>
              <a:t>                Упрямство</a:t>
            </a:r>
            <a:endParaRPr lang="ru-RU" dirty="0"/>
          </a:p>
        </p:txBody>
      </p:sp>
    </p:spTree>
    <p:extLst>
      <p:ext uri="{BB962C8B-B14F-4D97-AF65-F5344CB8AC3E}">
        <p14:creationId xmlns:p14="http://schemas.microsoft.com/office/powerpoint/2010/main" val="608991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1807462"/>
            <a:ext cx="6143108" cy="40698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Овал 3"/>
          <p:cNvSpPr/>
          <p:nvPr/>
        </p:nvSpPr>
        <p:spPr>
          <a:xfrm>
            <a:off x="2483768" y="260648"/>
            <a:ext cx="4176464" cy="1296144"/>
          </a:xfrm>
          <a:prstGeom prst="ellipse">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7" name="Объект 6"/>
          <p:cNvSpPr>
            <a:spLocks noGrp="1"/>
          </p:cNvSpPr>
          <p:nvPr>
            <p:ph idx="1"/>
          </p:nvPr>
        </p:nvSpPr>
        <p:spPr/>
        <p:txBody>
          <a:bodyPr>
            <a:normAutofit/>
          </a:bodyPr>
          <a:lstStyle/>
          <a:p>
            <a:pPr marL="0" indent="0">
              <a:buNone/>
            </a:pPr>
            <a:r>
              <a:rPr lang="ru-RU" sz="3600" dirty="0" smtClean="0">
                <a:solidFill>
                  <a:srgbClr val="002060"/>
                </a:solidFill>
              </a:rPr>
              <a:t>Ребенок отказывается выполнять требования взрослых, словно их не слышит (особенно это проявляется в семьях, где наблюдаются противоречия в воспитании: мама требует одно, папа другое, бабушка вообще все разрешает</a:t>
            </a:r>
            <a:endParaRPr lang="ru-RU" sz="2800" dirty="0">
              <a:solidFill>
                <a:srgbClr val="002060"/>
              </a:solidFill>
            </a:endParaRPr>
          </a:p>
        </p:txBody>
      </p:sp>
      <p:sp>
        <p:nvSpPr>
          <p:cNvPr id="2" name="Заголовок 1"/>
          <p:cNvSpPr>
            <a:spLocks noGrp="1"/>
          </p:cNvSpPr>
          <p:nvPr>
            <p:ph type="title"/>
          </p:nvPr>
        </p:nvSpPr>
        <p:spPr/>
        <p:txBody>
          <a:bodyPr/>
          <a:lstStyle/>
          <a:p>
            <a:r>
              <a:rPr lang="ru-RU" dirty="0" smtClean="0"/>
              <a:t>            СТРОПТИВОСТЬ</a:t>
            </a:r>
            <a:endParaRPr lang="ru-RU" dirty="0"/>
          </a:p>
        </p:txBody>
      </p:sp>
    </p:spTree>
    <p:extLst>
      <p:ext uri="{BB962C8B-B14F-4D97-AF65-F5344CB8AC3E}">
        <p14:creationId xmlns:p14="http://schemas.microsoft.com/office/powerpoint/2010/main" val="38190020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3888" y="2636912"/>
            <a:ext cx="4968552" cy="3312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Овал 3"/>
          <p:cNvSpPr/>
          <p:nvPr/>
        </p:nvSpPr>
        <p:spPr>
          <a:xfrm>
            <a:off x="2915816" y="260648"/>
            <a:ext cx="3384376" cy="1224136"/>
          </a:xfrm>
          <a:prstGeom prst="ellipse">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 name="Объект 2"/>
          <p:cNvSpPr>
            <a:spLocks noGrp="1"/>
          </p:cNvSpPr>
          <p:nvPr>
            <p:ph idx="1"/>
          </p:nvPr>
        </p:nvSpPr>
        <p:spPr/>
        <p:txBody>
          <a:bodyPr/>
          <a:lstStyle/>
          <a:p>
            <a:r>
              <a:rPr lang="ru-RU" dirty="0" smtClean="0"/>
              <a:t>Проявляется в том, что ребенок все хочет делать сам. Ребенок ставит перед собой цели и идет к их достижению через все преграды.</a:t>
            </a:r>
            <a:endParaRPr lang="ru-RU" dirty="0"/>
          </a:p>
        </p:txBody>
      </p:sp>
      <p:sp>
        <p:nvSpPr>
          <p:cNvPr id="2" name="Заголовок 1"/>
          <p:cNvSpPr>
            <a:spLocks noGrp="1"/>
          </p:cNvSpPr>
          <p:nvPr>
            <p:ph type="title"/>
          </p:nvPr>
        </p:nvSpPr>
        <p:spPr/>
        <p:txBody>
          <a:bodyPr/>
          <a:lstStyle/>
          <a:p>
            <a:r>
              <a:rPr lang="ru-RU" dirty="0" smtClean="0"/>
              <a:t>               СВОЕВОЛИЕ  </a:t>
            </a:r>
            <a:endParaRPr lang="ru-RU" dirty="0"/>
          </a:p>
        </p:txBody>
      </p:sp>
      <p:sp>
        <p:nvSpPr>
          <p:cNvPr id="6" name="Стрелка вправо 5"/>
          <p:cNvSpPr/>
          <p:nvPr/>
        </p:nvSpPr>
        <p:spPr>
          <a:xfrm>
            <a:off x="251520" y="4077072"/>
            <a:ext cx="3512430" cy="1440160"/>
          </a:xfrm>
          <a:prstGeom prst="rightArrow">
            <a:avLst>
              <a:gd name="adj1" fmla="val 50000"/>
              <a:gd name="adj2" fmla="val 9422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000" dirty="0" smtClean="0"/>
              <a:t>Я САМ</a:t>
            </a:r>
            <a:endParaRPr lang="ru-RU" sz="4000" dirty="0"/>
          </a:p>
        </p:txBody>
      </p:sp>
    </p:spTree>
    <p:extLst>
      <p:ext uri="{BB962C8B-B14F-4D97-AF65-F5344CB8AC3E}">
        <p14:creationId xmlns:p14="http://schemas.microsoft.com/office/powerpoint/2010/main" val="470012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7864" y="2492756"/>
            <a:ext cx="5513267" cy="3672547"/>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Овал 5"/>
          <p:cNvSpPr/>
          <p:nvPr/>
        </p:nvSpPr>
        <p:spPr>
          <a:xfrm>
            <a:off x="2411760" y="260648"/>
            <a:ext cx="4248472" cy="1296144"/>
          </a:xfrm>
          <a:prstGeom prst="ellipse">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 name="Объект 4"/>
          <p:cNvSpPr>
            <a:spLocks noGrp="1"/>
          </p:cNvSpPr>
          <p:nvPr>
            <p:ph idx="1"/>
          </p:nvPr>
        </p:nvSpPr>
        <p:spPr/>
        <p:txBody>
          <a:bodyPr/>
          <a:lstStyle/>
          <a:p>
            <a:r>
              <a:rPr lang="ru-RU" dirty="0" smtClean="0">
                <a:solidFill>
                  <a:srgbClr val="002060"/>
                </a:solidFill>
              </a:rPr>
              <a:t>У некоторых детей конфликты с родителями становятся регулярными, они как бы постоянно находятся в состоянии войны со взрослыми. В такой ситуации взрослым необходимо соблюдать спокойствие , но не идти на поводу желаний ребенка</a:t>
            </a:r>
            <a:r>
              <a:rPr lang="ru-RU" dirty="0" smtClean="0"/>
              <a:t>.</a:t>
            </a:r>
            <a:endParaRPr lang="ru-RU" dirty="0"/>
          </a:p>
        </p:txBody>
      </p:sp>
      <p:sp>
        <p:nvSpPr>
          <p:cNvPr id="4" name="Заголовок 3"/>
          <p:cNvSpPr>
            <a:spLocks noGrp="1"/>
          </p:cNvSpPr>
          <p:nvPr>
            <p:ph type="title"/>
          </p:nvPr>
        </p:nvSpPr>
        <p:spPr/>
        <p:txBody>
          <a:bodyPr/>
          <a:lstStyle/>
          <a:p>
            <a:r>
              <a:rPr lang="ru-RU" dirty="0" smtClean="0"/>
              <a:t>           ПРОТЕСТ – БУНТ  </a:t>
            </a:r>
            <a:endParaRPr lang="ru-RU" dirty="0"/>
          </a:p>
        </p:txBody>
      </p:sp>
    </p:spTree>
    <p:extLst>
      <p:ext uri="{BB962C8B-B14F-4D97-AF65-F5344CB8AC3E}">
        <p14:creationId xmlns:p14="http://schemas.microsoft.com/office/powerpoint/2010/main" val="354788529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Открытая">
  <a:themeElements>
    <a:clrScheme name="Открытая">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Открытая">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Открытая">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281</TotalTime>
  <Words>1122</Words>
  <Application>Microsoft Office PowerPoint</Application>
  <PresentationFormat>Экран (4:3)</PresentationFormat>
  <Paragraphs>54</Paragraphs>
  <Slides>16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16</vt:i4>
      </vt:variant>
    </vt:vector>
  </HeadingPairs>
  <TitlesOfParts>
    <vt:vector size="17" baseType="lpstr">
      <vt:lpstr>Открытая</vt:lpstr>
      <vt:lpstr> Консультация для родителей</vt:lpstr>
      <vt:lpstr>Цель – формировать активную позицию родителей в воспитании их ребенка с учетом его возрастных особенностей.</vt:lpstr>
      <vt:lpstr>Введение</vt:lpstr>
      <vt:lpstr>Признаки кризиса трех лет</vt:lpstr>
      <vt:lpstr>              НЕГАТИВИЗМ</vt:lpstr>
      <vt:lpstr>                Упрямство</vt:lpstr>
      <vt:lpstr>            СТРОПТИВОСТЬ</vt:lpstr>
      <vt:lpstr>               СВОЕВОЛИЕ  </vt:lpstr>
      <vt:lpstr>           ПРОТЕСТ – БУНТ  </vt:lpstr>
      <vt:lpstr>          ОБЕСЦЕНИВАНИЕ</vt:lpstr>
      <vt:lpstr>              ДЕСПОТИЗМ</vt:lpstr>
      <vt:lpstr>Презентация PowerPoint</vt:lpstr>
      <vt:lpstr>Презентация PowerPoint</vt:lpstr>
      <vt:lpstr>Презентация PowerPoint</vt:lpstr>
      <vt:lpstr>Презентация PowerPoint</vt:lpstr>
      <vt:lpstr>Презентация PowerPoint</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Родительское собрание на тему: «Кризис трех лет»</dc:title>
  <dc:creator>Неля</dc:creator>
  <cp:lastModifiedBy>admin</cp:lastModifiedBy>
  <cp:revision>28</cp:revision>
  <dcterms:created xsi:type="dcterms:W3CDTF">2015-02-22T12:38:34Z</dcterms:created>
  <dcterms:modified xsi:type="dcterms:W3CDTF">2015-03-24T08:45:40Z</dcterms:modified>
</cp:coreProperties>
</file>