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2"/>
  </p:handoutMasterIdLst>
  <p:sldIdLst>
    <p:sldId id="257" r:id="rId2"/>
    <p:sldId id="270" r:id="rId3"/>
    <p:sldId id="258" r:id="rId4"/>
    <p:sldId id="259" r:id="rId5"/>
    <p:sldId id="260" r:id="rId6"/>
    <p:sldId id="261" r:id="rId7"/>
    <p:sldId id="262" r:id="rId8"/>
    <p:sldId id="267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94" autoAdjust="0"/>
    <p:restoredTop sz="94660"/>
  </p:normalViewPr>
  <p:slideViewPr>
    <p:cSldViewPr>
      <p:cViewPr>
        <p:scale>
          <a:sx n="50" d="100"/>
          <a:sy n="50" d="100"/>
        </p:scale>
        <p:origin x="-1938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DBEF7-EE72-42E3-AE97-F85E90F9B82A}" type="datetimeFigureOut">
              <a:rPr lang="ru-RU" smtClean="0"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66A25-C471-4E39-A122-A311943824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462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2049C8-B70E-491D-BEED-09FE5121011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2049C8-B70E-491D-BEED-09FE5121011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2049C8-B70E-491D-BEED-09FE5121011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12049C8-B70E-491D-BEED-09FE5121011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5373216"/>
            <a:ext cx="6255488" cy="1362075"/>
          </a:xfrm>
          <a:solidFill>
            <a:schemeClr val="bg2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Краснова И.Я.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ГБОУ СОШ 1149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7776864" cy="3384376"/>
          </a:xfrm>
        </p:spPr>
        <p:txBody>
          <a:bodyPr>
            <a:normAutofit fontScale="92500"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РУССКИЙ  ЯЗЫК 2 КЛАСС</a:t>
            </a:r>
          </a:p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Тема </a:t>
            </a:r>
            <a:r>
              <a:rPr lang="ru-RU" sz="4400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урока : </a:t>
            </a:r>
            <a:endParaRPr lang="ru-RU" sz="4400" dirty="0" smtClean="0">
              <a:solidFill>
                <a:srgbClr val="002060"/>
              </a:solidFill>
              <a:latin typeface="Arial Black" pitchFamily="34" charset="0"/>
              <a:cs typeface="Aharoni" pitchFamily="2" charset="-79"/>
            </a:endParaRPr>
          </a:p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«Родственные </a:t>
            </a:r>
            <a:r>
              <a:rPr lang="ru-RU" sz="4400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слова.</a:t>
            </a:r>
          </a:p>
          <a:p>
            <a:pPr algn="ctr"/>
            <a:r>
              <a:rPr lang="ru-RU" sz="4400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Корень слова.»</a:t>
            </a:r>
          </a:p>
          <a:p>
            <a:pPr algn="ctr"/>
            <a:r>
              <a:rPr lang="ru-RU" sz="2800" dirty="0" smtClean="0">
                <a:cs typeface="Aharoni" pitchFamily="2" charset="-79"/>
              </a:rPr>
              <a:t> </a:t>
            </a:r>
            <a:endParaRPr lang="ru-RU" sz="28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6512511" cy="1143000"/>
          </a:xfrm>
          <a:solidFill>
            <a:schemeClr val="accent2"/>
          </a:solidFill>
        </p:spPr>
        <p:txBody>
          <a:bodyPr/>
          <a:lstStyle/>
          <a:p>
            <a:r>
              <a:rPr lang="ru-RU" dirty="0" smtClean="0"/>
              <a:t>           молодцы ! </a:t>
            </a:r>
            <a:endParaRPr lang="ru-RU" dirty="0"/>
          </a:p>
        </p:txBody>
      </p:sp>
      <p:pic>
        <p:nvPicPr>
          <p:cNvPr id="5122" name="Picture 2" descr="http://files.ekolux.webnode.sk/200000683-055b706557/smajlik-microsoft-5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696" y="3153916"/>
            <a:ext cx="3695700" cy="3695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143000"/>
          </a:xfr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ум да разум надоумят сразу.</a:t>
            </a:r>
            <a:endParaRPr lang="ru-RU" dirty="0"/>
          </a:p>
        </p:txBody>
      </p:sp>
      <p:pic>
        <p:nvPicPr>
          <p:cNvPr id="1026" name="Picture 2" descr="C:\Users\Public\Pictures\NVIDIA Corporation\11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653381" y="1609725"/>
            <a:ext cx="4846638" cy="48466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274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Зима, Зимушка, Зимовать,  Декабрь, Зимний, Мороз </a:t>
            </a:r>
            <a:r>
              <a:rPr lang="ru-RU" sz="4400" dirty="0" smtClean="0"/>
              <a:t>?</a:t>
            </a:r>
            <a:endParaRPr lang="ru-RU" sz="4400" dirty="0"/>
          </a:p>
        </p:txBody>
      </p:sp>
      <p:pic>
        <p:nvPicPr>
          <p:cNvPr id="1026" name="Picture 2" descr="C:\Users\Public\Pictures\NVIDIA Corporation\morozisoln-Yan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839260" y="1609725"/>
            <a:ext cx="6474879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>
                <a:solidFill>
                  <a:srgbClr val="002060"/>
                </a:solidFill>
              </a:rPr>
              <a:t>Учебная задача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sz="3100" dirty="0" smtClean="0">
                <a:solidFill>
                  <a:srgbClr val="002060"/>
                </a:solidFill>
              </a:rPr>
              <a:t>распознавать родственные слова 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84784"/>
            <a:ext cx="7239000" cy="484632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Будем учиться находить родственные слова и определять </a:t>
            </a:r>
            <a:r>
              <a:rPr lang="ru-RU" smtClean="0"/>
              <a:t>корень слова</a:t>
            </a:r>
            <a:endParaRPr lang="ru-RU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83568" y="1484784"/>
            <a:ext cx="7239000" cy="48463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Public\Pictures\NVIDIA Corporation\ucheniki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14475" y="1740513"/>
            <a:ext cx="5865838" cy="3526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Родственные слова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7744" y="5877272"/>
            <a:ext cx="352044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2267744" y="5877272"/>
            <a:ext cx="3952488" cy="4572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Однокоренные слова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Близкие по смыслу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11960" y="1628800"/>
            <a:ext cx="3520440" cy="41148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Корень слова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Общая часть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652120" y="1484784"/>
            <a:ext cx="2160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123728" y="1484784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652120" y="3068960"/>
            <a:ext cx="14401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Лиса, лисенок,листик, лисий ? 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Близкие по смыслу ?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Одинаковый корень?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844824"/>
            <a:ext cx="3178696" cy="3981816"/>
          </a:xfrm>
        </p:spPr>
        <p:txBody>
          <a:bodyPr/>
          <a:lstStyle/>
          <a:p>
            <a:pPr lvl="8">
              <a:buNone/>
            </a:pPr>
            <a:r>
              <a:rPr lang="ru-RU" dirty="0" smtClean="0"/>
              <a:t>                                 </a:t>
            </a:r>
            <a:endParaRPr lang="ru-RU" dirty="0"/>
          </a:p>
        </p:txBody>
      </p:sp>
      <p:pic>
        <p:nvPicPr>
          <p:cNvPr id="1026" name="Picture 2" descr="C:\Users\Public\Pictures\NVIDIA Corporation\animal23[1]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52790" y="1484313"/>
            <a:ext cx="5789083" cy="4341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303712" cy="11303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      медведь, медвежонок,    медленно, медвежий ?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5805264"/>
            <a:ext cx="3520440" cy="4572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Близкие по смыслу?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Одинаковый корень?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Public\Pictures\NVIDIA Corporation\animal4[1]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619672" y="1772816"/>
            <a:ext cx="4618856" cy="35283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волк, волчица, волокно, волчий, волчонок ?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Public\Pictures\NVIDIA Corporation\animal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899592" y="1628800"/>
            <a:ext cx="6455836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Подумай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Лиса, лисенок, лисичка, листик, лисий.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Медведь, медвежонок, мед, медленно.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Волк, волчий, волокно</a:t>
            </a:r>
            <a:r>
              <a:rPr lang="ru-RU" smtClean="0"/>
              <a:t>, волчонок.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</TotalTime>
  <Words>140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Краснова И.Я.  ГБОУ СОШ 1149 </vt:lpstr>
      <vt:lpstr> ум да разум надоумят сразу.</vt:lpstr>
      <vt:lpstr>Зима, Зимушка, Зимовать,  Декабрь, Зимний, Мороз ?</vt:lpstr>
      <vt:lpstr> Учебная задача – распознавать родственные слова .</vt:lpstr>
      <vt:lpstr>     Родственные слова</vt:lpstr>
      <vt:lpstr> Лиса, лисенок,листик, лисий ?  </vt:lpstr>
      <vt:lpstr>      медведь, медвежонок,    медленно, медвежий ?</vt:lpstr>
      <vt:lpstr> волк, волчица, волокно, волчий, волчонок ?</vt:lpstr>
      <vt:lpstr>            Подумай</vt:lpstr>
      <vt:lpstr>           молодцы !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русского языка во 2 классе</dc:title>
  <dc:creator>Мама</dc:creator>
  <cp:lastModifiedBy>Ирина</cp:lastModifiedBy>
  <cp:revision>22</cp:revision>
  <cp:lastPrinted>2012-11-13T16:10:43Z</cp:lastPrinted>
  <dcterms:created xsi:type="dcterms:W3CDTF">2011-11-12T07:50:26Z</dcterms:created>
  <dcterms:modified xsi:type="dcterms:W3CDTF">2012-11-13T16:11:18Z</dcterms:modified>
</cp:coreProperties>
</file>