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9" r:id="rId2"/>
    <p:sldId id="283" r:id="rId3"/>
    <p:sldId id="268" r:id="rId4"/>
    <p:sldId id="281" r:id="rId5"/>
    <p:sldId id="282" r:id="rId6"/>
    <p:sldId id="257" r:id="rId7"/>
    <p:sldId id="274" r:id="rId8"/>
    <p:sldId id="287" r:id="rId9"/>
    <p:sldId id="278" r:id="rId10"/>
    <p:sldId id="284" r:id="rId11"/>
    <p:sldId id="285" r:id="rId12"/>
    <p:sldId id="286" r:id="rId13"/>
    <p:sldId id="261" r:id="rId14"/>
    <p:sldId id="288" r:id="rId15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362F-9C6D-4CA3-A0BE-8425AEEFE32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F0511-C4FF-4674-8F8F-3478292A1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8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Presentation1.ppt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МУЛЬТИКИ И ФОНЫ 3\фоны\0_69da9_7ad0387e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Дети – это наше большое зеркало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4266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38138"/>
            <a:ext cx="846772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>
                <a:latin typeface="Verdana"/>
              </a:rPr>
              <a:t>  </a:t>
            </a:r>
            <a:r>
              <a:rPr lang="ru-RU" sz="3600" i="1" dirty="0" smtClean="0">
                <a:latin typeface="Georgia" panose="02040502050405020303" pitchFamily="18" charset="0"/>
              </a:rPr>
              <a:t>Не пытайтесь воспитывать детей. Все равно они будут похожи на вас. Воспитывайте себя.</a:t>
            </a:r>
            <a:br>
              <a:rPr lang="ru-RU" sz="3600" i="1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Английская пословица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49" y="36410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9" descr="MC90043258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38138"/>
            <a:ext cx="762000" cy="762000"/>
          </a:xfrm>
          <a:prstGeom prst="rect">
            <a:avLst/>
          </a:prstGeom>
          <a:noFill/>
        </p:spPr>
      </p:pic>
      <p:pic>
        <p:nvPicPr>
          <p:cNvPr id="27652" name="Picture 4" descr="C:\Users\TravelMate8573T\Desktop\0935004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81" y="3657600"/>
            <a:ext cx="2075634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38138"/>
            <a:ext cx="846772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" y="152400"/>
            <a:ext cx="9101137" cy="647700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1800" dirty="0" smtClean="0">
                <a:latin typeface="Verdana"/>
              </a:rPr>
              <a:t>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кричите на детей и Вы убедитесь, что ребенок научился Вас слышать.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– это передача детям Вашего жизненного опыта. Будьте милосердны.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от того, как Вы разбудите вашего ребенка, зависит его психологический настрой на весь день.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Радуйтесь успехам ребенка. Не раздражайтесь в момент его временных неудач.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Терпеливо, с интересом слушайте рассказы ребенка о событиях в его жизни.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чувствовать, что он любим. Необходимо исключить из общения окрики, грубые интонации, создайте в семье атмосферу радости, любви и уважения.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говорить, со своим ребенком открыто и откровенно на самые деликатные темы.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о своих переживаниях в том возрасте, в котором сейчас ваш ребенок.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родителей есть возможность дойти до школы вместе с ребенком, не упускайте её. Совместная дорога – это совместное общение, ненавязчивые советы.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полового созревания мальчикам важно получать поддержку и одобрение со стороны мам, а девочкам – со стороны пап.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особенно внимательны и наблюдательны, обращайте внимание на любые изменения в поведении вашего ребенка.</a:t>
            </a:r>
          </a:p>
          <a:p>
            <a:pPr marL="0" indent="0" algn="just">
              <a:buNone/>
            </a:pPr>
            <a:endParaRPr lang="ru-RU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9600" y="762000"/>
            <a:ext cx="853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Покинут счастьем будет тот,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ого ребёнком плохо воспитали,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Побег зелёный выпрямить легко,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ухую ветвь один огонь исправит.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0" y="3276600"/>
            <a:ext cx="617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Лучший способ сделать детей хорошими – </a:t>
            </a:r>
            <a:endParaRPr lang="en-US" sz="2800" b="1" dirty="0" smtClean="0">
              <a:latin typeface="Georgia" pitchFamily="18" charset="0"/>
            </a:endParaRPr>
          </a:p>
          <a:p>
            <a:r>
              <a:rPr lang="ru-RU" sz="2800" b="1" dirty="0" smtClean="0">
                <a:latin typeface="Georgia" pitchFamily="18" charset="0"/>
              </a:rPr>
              <a:t>это сделать их счастливыми.</a:t>
            </a:r>
            <a:endParaRPr lang="en-US" sz="2800" b="1" dirty="0" smtClean="0">
              <a:latin typeface="Georgia" pitchFamily="18" charset="0"/>
            </a:endParaRPr>
          </a:p>
          <a:p>
            <a:pPr algn="r"/>
            <a:r>
              <a:rPr lang="ru-RU" sz="2800" b="1" dirty="0" smtClean="0">
                <a:latin typeface="Georgia" pitchFamily="18" charset="0"/>
              </a:rPr>
              <a:t>Оскар Уайльд</a:t>
            </a:r>
            <a:r>
              <a:rPr lang="ru-RU" b="1" dirty="0" smtClean="0">
                <a:latin typeface="Georgia" pitchFamily="18" charset="0"/>
              </a:rPr>
              <a:t> 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3400" y="9906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Ребенок, что тесто, как замесил, так и выросло.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Пороки ребенка не рождаются, а воспитываются.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Верная указка не кулак, а ласка.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Хорошему надо учиться три года, а плохому и часа хватит.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6" name="Picture 3" descr="K:\МУЛЬТИКИ И ФОНЫ 3\ДЕТИ\учен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05172"/>
            <a:ext cx="1676400" cy="2440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МУЛЬТИКИ И ФОНЫ 3\фоны\0_69da9_7ad0387e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763000" cy="4038600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В семейной жизни всем желаем счастья! </a:t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Пусть ваши дети крепко любят вас! </a:t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Пусть стороной вас обойдут несчастья. </a:t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И солнечным пусть будет каждый час! </a:t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Всем нам счастья, мира и добра! </a:t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Пусть радость царит в наших семьях всегда!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0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029604" cy="1470025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Как редко ребенок бывает таким, как нам хочется… 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6000" b="1" dirty="0" smtClean="0">
                <a:solidFill>
                  <a:srgbClr val="FF0000"/>
                </a:solidFill>
              </a:rPr>
              <a:t>        </a:t>
            </a:r>
            <a:r>
              <a:rPr lang="ru-RU" sz="6000" b="1" dirty="0" smtClean="0">
                <a:solidFill>
                  <a:srgbClr val="FF0000"/>
                </a:solidFill>
              </a:rPr>
              <a:t>    </a:t>
            </a:r>
            <a:r>
              <a:rPr lang="ru-RU" sz="4800" b="1" i="1" dirty="0" err="1" smtClean="0"/>
              <a:t>Януш</a:t>
            </a:r>
            <a:r>
              <a:rPr lang="ru-RU" sz="4800" b="1" i="1" dirty="0" smtClean="0"/>
              <a:t> Корчак</a:t>
            </a:r>
            <a:endParaRPr lang="ru-RU" sz="6000" b="1" i="1" dirty="0" smtClean="0"/>
          </a:p>
        </p:txBody>
      </p:sp>
      <p:pic>
        <p:nvPicPr>
          <p:cNvPr id="2050" name="Picture 2" descr="C:\Documents and Settings\Admin\Мои документы\Downloads\картинки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207" y="3876073"/>
            <a:ext cx="3564166" cy="2372327"/>
          </a:xfrm>
          <a:prstGeom prst="roundRect">
            <a:avLst/>
          </a:prstGeom>
          <a:noFill/>
        </p:spPr>
      </p:pic>
      <p:pic>
        <p:nvPicPr>
          <p:cNvPr id="6" name="Picture 19" descr="MC90043258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19" descr="MC90043258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5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spcAft>
                <a:spcPts val="0"/>
              </a:spcAft>
            </a:pPr>
            <a:endParaRPr lang="ru-RU" sz="2800" b="1" i="1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b="1" i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b="1" i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b="1" i="1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300" b="1" i="1" dirty="0" smtClean="0">
                <a:latin typeface="Times New Roman"/>
                <a:ea typeface="Times New Roman"/>
              </a:rPr>
              <a:t>Подростки  </a:t>
            </a:r>
            <a:r>
              <a:rPr lang="ru-RU" sz="2300" b="1" i="1" dirty="0">
                <a:latin typeface="Times New Roman"/>
                <a:ea typeface="Times New Roman"/>
              </a:rPr>
              <a:t>в  конфликте:</a:t>
            </a:r>
            <a:endParaRPr lang="ru-RU" sz="23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Times New Roman"/>
              </a:rPr>
              <a:t>1.  Кризис  переходного  возраста</a:t>
            </a:r>
          </a:p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Times New Roman"/>
              </a:rPr>
              <a:t>2.  Стремление  к  самостоятельности  и  самоопределению</a:t>
            </a:r>
          </a:p>
          <a:p>
            <a:pPr marL="457200" indent="-457200" algn="just">
              <a:spcAft>
                <a:spcPts val="0"/>
              </a:spcAft>
              <a:buAutoNum type="arabicPeriod" startAt="3"/>
            </a:pPr>
            <a:r>
              <a:rPr lang="ru-RU" sz="2300" dirty="0" smtClean="0">
                <a:latin typeface="Times New Roman"/>
                <a:ea typeface="Times New Roman"/>
              </a:rPr>
              <a:t>Требование  </a:t>
            </a:r>
            <a:r>
              <a:rPr lang="ru-RU" sz="2300" dirty="0">
                <a:latin typeface="Times New Roman"/>
                <a:ea typeface="Times New Roman"/>
              </a:rPr>
              <a:t>большей  автономии  во  всем  -  от  одежды </a:t>
            </a:r>
            <a:endParaRPr lang="ru-RU" sz="23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300" dirty="0" smtClean="0">
                <a:latin typeface="Times New Roman"/>
                <a:ea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</a:rPr>
              <a:t>до  помещения</a:t>
            </a:r>
          </a:p>
          <a:p>
            <a:pPr marL="457200" indent="-457200" algn="just">
              <a:spcAft>
                <a:spcPts val="0"/>
              </a:spcAft>
              <a:buAutoNum type="arabicPeriod" startAt="4"/>
            </a:pPr>
            <a:r>
              <a:rPr lang="ru-RU" sz="2300" dirty="0" smtClean="0">
                <a:latin typeface="Times New Roman"/>
                <a:ea typeface="Times New Roman"/>
              </a:rPr>
              <a:t>Привычка  </a:t>
            </a:r>
            <a:r>
              <a:rPr lang="ru-RU" sz="2300" dirty="0">
                <a:latin typeface="Times New Roman"/>
                <a:ea typeface="Times New Roman"/>
              </a:rPr>
              <a:t>к  конфликту,  воспитанная  поведением  </a:t>
            </a:r>
            <a:endParaRPr lang="ru-RU" sz="23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300" dirty="0" smtClean="0">
                <a:latin typeface="Times New Roman"/>
                <a:ea typeface="Times New Roman"/>
              </a:rPr>
              <a:t>взрослых  </a:t>
            </a:r>
            <a:r>
              <a:rPr lang="ru-RU" sz="2300" dirty="0">
                <a:latin typeface="Times New Roman"/>
                <a:ea typeface="Times New Roman"/>
              </a:rPr>
              <a:t>в  семье</a:t>
            </a:r>
          </a:p>
          <a:p>
            <a:pPr marL="457200" indent="-457200" algn="just">
              <a:spcAft>
                <a:spcPts val="0"/>
              </a:spcAft>
              <a:buAutoNum type="arabicPeriod" startAt="5"/>
            </a:pPr>
            <a:r>
              <a:rPr lang="ru-RU" sz="2300" dirty="0" smtClean="0">
                <a:latin typeface="Times New Roman"/>
                <a:ea typeface="Times New Roman"/>
              </a:rPr>
              <a:t>Бравирование  </a:t>
            </a:r>
            <a:r>
              <a:rPr lang="ru-RU" sz="2300" dirty="0">
                <a:latin typeface="Times New Roman"/>
                <a:ea typeface="Times New Roman"/>
              </a:rPr>
              <a:t>подростка  своими  правами  перед  </a:t>
            </a:r>
            <a:endParaRPr lang="ru-RU" sz="23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300" dirty="0" smtClean="0">
                <a:latin typeface="Times New Roman"/>
                <a:ea typeface="Times New Roman"/>
              </a:rPr>
              <a:t>сверстниками  </a:t>
            </a:r>
            <a:r>
              <a:rPr lang="ru-RU" sz="2300" dirty="0">
                <a:latin typeface="Times New Roman"/>
                <a:ea typeface="Times New Roman"/>
              </a:rPr>
              <a:t>и  авторитетными  для  него  людьми.</a:t>
            </a:r>
          </a:p>
          <a:p>
            <a:pPr algn="just">
              <a:spcAft>
                <a:spcPts val="0"/>
              </a:spcAft>
            </a:pPr>
            <a:r>
              <a:rPr lang="ru-RU" sz="2300" b="1" i="1" dirty="0">
                <a:latin typeface="Times New Roman"/>
                <a:ea typeface="Times New Roman"/>
              </a:rPr>
              <a:t>Родители  в  конфликте:</a:t>
            </a:r>
            <a:endParaRPr lang="ru-RU" sz="23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Times New Roman"/>
              </a:rPr>
              <a:t>1.  Нежелание  признавать,  что  ребенок  стал  взрослым</a:t>
            </a:r>
          </a:p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Times New Roman"/>
              </a:rPr>
              <a:t>2.  Боязнь  выпустить  ребенка  из  гнезда,  неверие  в  его  силы</a:t>
            </a:r>
          </a:p>
          <a:p>
            <a:pPr marL="457200" indent="-457200" algn="just">
              <a:spcAft>
                <a:spcPts val="0"/>
              </a:spcAft>
              <a:buAutoNum type="arabicPeriod" startAt="3"/>
            </a:pPr>
            <a:r>
              <a:rPr lang="ru-RU" sz="2300" dirty="0" smtClean="0">
                <a:latin typeface="Times New Roman"/>
                <a:ea typeface="Times New Roman"/>
              </a:rPr>
              <a:t>Проецирование  </a:t>
            </a:r>
            <a:r>
              <a:rPr lang="ru-RU" sz="2300" dirty="0">
                <a:latin typeface="Times New Roman"/>
                <a:ea typeface="Times New Roman"/>
              </a:rPr>
              <a:t>поведения  ребенка  на  себя  и  в  </a:t>
            </a:r>
            <a:r>
              <a:rPr lang="ru-RU" sz="2300" dirty="0" smtClean="0">
                <a:latin typeface="Times New Roman"/>
                <a:ea typeface="Times New Roman"/>
              </a:rPr>
              <a:t>его</a:t>
            </a:r>
          </a:p>
          <a:p>
            <a:pPr algn="just">
              <a:spcAft>
                <a:spcPts val="0"/>
              </a:spcAft>
            </a:pPr>
            <a:r>
              <a:rPr lang="ru-RU" sz="2300" dirty="0" smtClean="0">
                <a:latin typeface="Times New Roman"/>
                <a:ea typeface="Times New Roman"/>
              </a:rPr>
              <a:t>  </a:t>
            </a:r>
            <a:r>
              <a:rPr lang="ru-RU" sz="2300" dirty="0">
                <a:latin typeface="Times New Roman"/>
                <a:ea typeface="Times New Roman"/>
              </a:rPr>
              <a:t>возрасте</a:t>
            </a:r>
          </a:p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Times New Roman"/>
              </a:rPr>
              <a:t>4.  Борьба  за  собственную  власть  и  авторитетность</a:t>
            </a:r>
          </a:p>
          <a:p>
            <a:pPr marL="457200" indent="-457200" algn="just">
              <a:spcAft>
                <a:spcPts val="0"/>
              </a:spcAft>
              <a:buAutoNum type="arabicPeriod" startAt="5"/>
            </a:pPr>
            <a:r>
              <a:rPr lang="ru-RU" sz="2300" dirty="0" smtClean="0">
                <a:latin typeface="Times New Roman"/>
                <a:ea typeface="Times New Roman"/>
              </a:rPr>
              <a:t>Отсутствие  </a:t>
            </a:r>
            <a:r>
              <a:rPr lang="ru-RU" sz="2300" dirty="0">
                <a:latin typeface="Times New Roman"/>
                <a:ea typeface="Times New Roman"/>
              </a:rPr>
              <a:t>понимания  между  взрослыми  в  </a:t>
            </a:r>
            <a:r>
              <a:rPr lang="ru-RU" sz="2300" dirty="0" smtClean="0">
                <a:latin typeface="Times New Roman"/>
                <a:ea typeface="Times New Roman"/>
              </a:rPr>
              <a:t>воспитании</a:t>
            </a:r>
          </a:p>
          <a:p>
            <a:pPr algn="just">
              <a:spcAft>
                <a:spcPts val="0"/>
              </a:spcAft>
            </a:pPr>
            <a:r>
              <a:rPr lang="ru-RU" sz="2300" dirty="0" smtClean="0">
                <a:latin typeface="Times New Roman"/>
                <a:ea typeface="Times New Roman"/>
              </a:rPr>
              <a:t>  </a:t>
            </a:r>
            <a:r>
              <a:rPr lang="ru-RU" sz="2300" dirty="0">
                <a:latin typeface="Times New Roman"/>
                <a:ea typeface="Times New Roman"/>
              </a:rPr>
              <a:t>ребенка</a:t>
            </a:r>
          </a:p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Times New Roman"/>
              </a:rPr>
              <a:t>6.  </a:t>
            </a:r>
            <a:r>
              <a:rPr lang="ru-RU" sz="2300" dirty="0" smtClean="0">
                <a:latin typeface="Times New Roman"/>
                <a:ea typeface="Times New Roman"/>
              </a:rPr>
              <a:t>Не подтверждение  </a:t>
            </a:r>
            <a:r>
              <a:rPr lang="ru-RU" sz="2300" dirty="0">
                <a:latin typeface="Times New Roman"/>
                <a:ea typeface="Times New Roman"/>
              </a:rPr>
              <a:t>родительских  ожиданий</a:t>
            </a:r>
            <a:endParaRPr lang="ru-RU" sz="23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458200" cy="33528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2500" b="1" u="sng" dirty="0">
                <a:solidFill>
                  <a:srgbClr val="C00000"/>
                </a:solidFill>
              </a:rPr>
              <a:t>ПРИЧИНЫ  КОНФЛИКТОВ  РОДИТЕЛЕЙ  С  ПОДРОСТКАМИ</a:t>
            </a:r>
            <a:r>
              <a:rPr lang="ru-RU" sz="6000" dirty="0">
                <a:solidFill>
                  <a:srgbClr val="C00000"/>
                </a:solidFill>
              </a:rPr>
              <a:t/>
            </a:r>
            <a:br>
              <a:rPr lang="ru-RU" sz="6000" dirty="0">
                <a:solidFill>
                  <a:srgbClr val="C00000"/>
                </a:solidFill>
              </a:rPr>
            </a:br>
            <a:endParaRPr lang="ru-RU" sz="2400" b="1" i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19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4770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6859" y="1066800"/>
            <a:ext cx="8458200" cy="5624384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Сколько раз тебе повторять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-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 балла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Посоветуй, пожалуйста, как мне поступить в этой ситуации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 балла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 кого ты такой (а) удался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)? -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балла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 кого ты похожа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 балла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Ну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у тебя за друзья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 балла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 что ты только думаешь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 балла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всех дети как дети, а 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 балла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знаю, что бы я без тебя делала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1 балл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Какие у тебя замечательные друзья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1 балл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 моя опора и помощница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1 балл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Какой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ты у меня умный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1 балл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как ты считаешь, сынок (дочка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)?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1 балл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Какой ты у меня сообразительный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1 балл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9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19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95298" y="183293"/>
            <a:ext cx="8029604" cy="578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u="sng" dirty="0" smtClean="0">
                <a:solidFill>
                  <a:srgbClr val="C00000"/>
                </a:solidFill>
              </a:rPr>
              <a:t>Тест «Какие Вы родители»</a:t>
            </a:r>
            <a:endParaRPr lang="ru-RU" sz="4000" b="1" i="1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743200"/>
            <a:ext cx="8458200" cy="147002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7-8 баллов </a:t>
            </a:r>
            <a:r>
              <a:rPr lang="ru-RU" sz="2800" dirty="0"/>
              <a:t>- вы живете с ребенком душа в душу. Он искренне любит и уважает вас. Ваши отношения с ребенком положительно влияют на становление </a:t>
            </a:r>
            <a:r>
              <a:rPr lang="ru-RU" sz="2800" dirty="0" smtClean="0"/>
              <a:t>его личности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b="1" u="sng" dirty="0">
                <a:solidFill>
                  <a:srgbClr val="C00000"/>
                </a:solidFill>
              </a:rPr>
              <a:t>10-12 баллов</a:t>
            </a:r>
            <a:r>
              <a:rPr lang="ru-RU" sz="2800" dirty="0"/>
              <a:t> - вам необходимо быть внимательнее в отношении с ребенком. Вы пользуетесь у него авторитетом, но авторитет не заменит вашей любви. Развитие ребенка зависит скорее от случайных обстоятельств, чем от вас.</a:t>
            </a:r>
            <a:br>
              <a:rPr lang="ru-RU" sz="2800" dirty="0"/>
            </a:br>
            <a:r>
              <a:rPr lang="ru-RU" sz="2800" b="1" u="sng" dirty="0">
                <a:solidFill>
                  <a:srgbClr val="C00000"/>
                </a:solidFill>
              </a:rPr>
              <a:t>13-14 баллов </a:t>
            </a:r>
            <a:r>
              <a:rPr lang="ru-RU" sz="2800" dirty="0"/>
              <a:t>- вы и сами чувствуете, что делаете неправильно. Между вами и ребенком существует недоверие. Пока не поздно, постарайтесь уделять ребенку больше внимания, учитывать его запросы и интересы.</a:t>
            </a:r>
          </a:p>
        </p:txBody>
      </p:sp>
      <p:pic>
        <p:nvPicPr>
          <p:cNvPr id="7" name="Picture 19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3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МУЛЬТИКИ И ФОНЫ 3\фоны\0_69da9_7ad0387e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3300"/>
                </a:solidFill>
              </a:rPr>
              <a:t>Ребёнок учится тому, </a:t>
            </a:r>
            <a:br>
              <a:rPr lang="ru-RU" sz="6000" b="1" dirty="0" smtClean="0">
                <a:solidFill>
                  <a:srgbClr val="FF3300"/>
                </a:solidFill>
              </a:rPr>
            </a:br>
            <a:r>
              <a:rPr lang="ru-RU" sz="6000" b="1" dirty="0" smtClean="0">
                <a:solidFill>
                  <a:srgbClr val="FF3300"/>
                </a:solidFill>
              </a:rPr>
              <a:t>что видит у себя в дому</a:t>
            </a:r>
            <a:endParaRPr lang="ru-RU" sz="6000" b="1" dirty="0">
              <a:solidFill>
                <a:srgbClr val="FF3300"/>
              </a:solidFill>
            </a:endParaRPr>
          </a:p>
        </p:txBody>
      </p:sp>
      <p:pic>
        <p:nvPicPr>
          <p:cNvPr id="6" name="Picture 3" descr="ки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96325">
            <a:off x="1742300" y="-31857"/>
            <a:ext cx="1788815" cy="23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68 0.2257 C -0.07778 0.04237 -0.05781 -0.08935 -0.03767 -0.08935 C -0.01736 -0.08935 0.00018 0.04237 0.00625 0.2257 C 0.01493 0.04237 0.03177 -0.08935 0.05278 -0.08935 C 0.07275 -0.08935 0.09063 0.04237 0.09601 0.2257 C 0.104 0.04237 0.12222 -0.08935 0.14236 -0.08935 C 0.16285 -0.08935 0.18334 0.04237 0.18872 0.2257 C 0.19479 0.04237 0.2125 -0.08935 0.23559 -0.08935 C 0.25261 -0.08935 0.27292 0.04237 0.279 0.2257 C 0.28507 0.04237 0.30521 -0.08935 0.32535 -0.08935 C 0.34549 -0.08935 0.36302 0.04237 0.36927 0.2257 C 0.37778 0.04237 0.39479 -0.08935 0.41563 -0.08935 C 0.43594 -0.08935 0.4533 0.04237 0.46181 0.2257 C 0.46719 0.04237 0.48525 -0.08935 0.50521 -0.08935 C 0.52622 -0.08935 0.54618 0.04237 0.55174 0.2257 C 0.55799 0.04237 0.57535 -0.08935 0.59844 -0.08935 C 0.61893 -0.08935 0.63577 0.04237 0.64236 0.225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Не забывайте, что дети это наше большое зеркало, в котором мы видим свои недостатки и недоработки, только в большом размере.</a:t>
            </a:r>
          </a:p>
        </p:txBody>
      </p:sp>
      <p:pic>
        <p:nvPicPr>
          <p:cNvPr id="6" name="Picture 6" descr="Chld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86200"/>
            <a:ext cx="2438400" cy="2438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MC90043258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pic>
        <p:nvPicPr>
          <p:cNvPr id="11" name="Picture 19" descr="MC90043258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Презентация" r:id="rId4" imgW="4570530" imgH="3427618" progId="PowerPoint.Show.12">
                  <p:embed/>
                </p:oleObj>
              </mc:Choice>
              <mc:Fallback>
                <p:oleObj name="Презентация" r:id="rId4" imgW="4570530" imgH="3427618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2000" y="12192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«Наши дети – это наша старость. Правильное воспитание – это наша счастливая старость; плохое воспитание – это наше будущее горе, это наши слёзы, это наша вина перед другими людьми, перед всей страной.»           </a:t>
            </a:r>
            <a:endParaRPr lang="en-US" sz="2800" b="1" i="1" dirty="0" smtClean="0">
              <a:latin typeface="Georgia" pitchFamily="18" charset="0"/>
            </a:endParaRPr>
          </a:p>
          <a:p>
            <a:pPr algn="r">
              <a:buNone/>
            </a:pPr>
            <a:r>
              <a:rPr lang="en-US" sz="2800" i="1" dirty="0" smtClean="0">
                <a:latin typeface="Georgia" pitchFamily="18" charset="0"/>
              </a:rPr>
              <a:t>      </a:t>
            </a:r>
            <a:r>
              <a:rPr lang="ru-RU" sz="2800" i="1" dirty="0" smtClean="0">
                <a:latin typeface="Georgia" pitchFamily="18" charset="0"/>
              </a:rPr>
              <a:t> 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    </a:t>
            </a:r>
            <a:r>
              <a:rPr lang="ru-RU" sz="2800" b="1" dirty="0" smtClean="0">
                <a:latin typeface="Georgia" pitchFamily="18" charset="0"/>
              </a:rPr>
              <a:t>А.С.Макаренко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59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38138"/>
            <a:ext cx="846772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Verdana"/>
              </a:rPr>
              <a:t>  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49" y="36410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9" descr="MC90043258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38138"/>
            <a:ext cx="762000" cy="762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4244" y="895663"/>
            <a:ext cx="82716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Дни рождения мамы и папы.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Любимая песня мамы.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Кто дал тебе имя, что оно означает, в честь кого </a:t>
            </a:r>
            <a:r>
              <a:rPr lang="ru-RU" sz="2800" dirty="0" smtClean="0">
                <a:latin typeface="Times New Roman"/>
                <a:ea typeface="Times New Roman"/>
              </a:rPr>
              <a:t>тебя назвали</a:t>
            </a:r>
            <a:r>
              <a:rPr lang="ru-RU" sz="2800" dirty="0">
                <a:latin typeface="Times New Roman"/>
                <a:ea typeface="Times New Roman"/>
              </a:rPr>
              <a:t>?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Знаешь ли ты историю знакомства мамы и папы?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Чем семьей вы занимаетесь в выходные дни?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Как зовут твоих бабушек и дедушек?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Назови место работы своих родителей, и чем они занимаются.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Какое блюдо любит твоя мама, папа?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Где работает твоя мама, и чем она занимается на работе.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 Традиции семьи.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05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601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Презентация</vt:lpstr>
      <vt:lpstr>Дети – это наше большое зеркало</vt:lpstr>
      <vt:lpstr>Как редко ребенок бывает таким, как нам хочется…                                            Януш Корчак</vt:lpstr>
      <vt:lpstr> ПРИЧИНЫ  КОНФЛИКТОВ  РОДИТЕЛЕЙ  С  ПОДРОСТКАМИ </vt:lpstr>
      <vt:lpstr>1. Сколько раз тебе повторять? -  2 балла  2. Посоветуй, пожалуйста, как мне поступить в этой ситуации? -  2 балла  3. В кого ты такой (а) удался (лась)? - 2 балла   4. Ну, на кого ты похожа (ий) -  2 балла 5. Ну что у тебя за друзья? -  2 балла 6. Про что ты только думаешь? -  2 балла 7. У всех дети как дети, а ты? -  2 балла 8. Не знаю, что бы я без тебя делала! – 1 балл  9. Какие у тебя замечательные друзья! – 1 балл 10. Ты моя опора и помощница! – 1 балл 11. Какой (ая) ты у меня умный (ая) – 1 балл 12. А как ты считаешь, сынок (дочка)? – 1 балл  13. Какой ты у меня сообразительный! – 1 балл </vt:lpstr>
      <vt:lpstr>7-8 баллов - вы живете с ребенком душа в душу. Он искренне любит и уважает вас. Ваши отношения с ребенком положительно влияют на становление его личности. 10-12 баллов - вам необходимо быть внимательнее в отношении с ребенком. Вы пользуетесь у него авторитетом, но авторитет не заменит вашей любви. Развитие ребенка зависит скорее от случайных обстоятельств, чем от вас. 13-14 баллов - вы и сами чувствуете, что делаете неправильно. Между вами и ребенком существует недоверие. Пока не поздно, постарайтесь уделять ребенку больше внимания, учитывать его запросы и интересы.</vt:lpstr>
      <vt:lpstr>Ребёнок учится тому,  что видит у себя в дому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55</cp:revision>
  <cp:lastPrinted>2014-04-19T07:00:59Z</cp:lastPrinted>
  <dcterms:modified xsi:type="dcterms:W3CDTF">2015-04-20T18:18:00Z</dcterms:modified>
</cp:coreProperties>
</file>