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8" r:id="rId11"/>
    <p:sldId id="264" r:id="rId12"/>
    <p:sldId id="267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46406B-B5CC-46B5-B669-26BB003C128C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3F65CB-C1A2-47DF-BB3A-202D70095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45746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Игра в жизни ребенка раннего возраста.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500438"/>
            <a:ext cx="6072230" cy="192882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 ребенка есть страсть к игре, и ее надо удовлетворять. Надо не только дать ему вовремя поиграть, но и пропитать  игрой всю его жизнь.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10715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образные игрушки с застегивающимися и прилипающими элементами</a:t>
            </a:r>
            <a:endParaRPr lang="ru-RU" sz="2800" dirty="0"/>
          </a:p>
        </p:txBody>
      </p:sp>
      <p:pic>
        <p:nvPicPr>
          <p:cNvPr id="11265" name="Picture 1" descr="C:\Users\Юля\Pictures\iVZWQVEW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484784"/>
            <a:ext cx="3312368" cy="2664296"/>
          </a:xfrm>
          <a:prstGeom prst="rect">
            <a:avLst/>
          </a:prstGeom>
          <a:noFill/>
        </p:spPr>
      </p:pic>
      <p:pic>
        <p:nvPicPr>
          <p:cNvPr id="11266" name="Picture 2" descr="C:\Users\Юля\Pictures\iSZXP1F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72816"/>
            <a:ext cx="3024336" cy="2664296"/>
          </a:xfrm>
          <a:prstGeom prst="rect">
            <a:avLst/>
          </a:prstGeom>
          <a:noFill/>
        </p:spPr>
      </p:pic>
      <p:pic>
        <p:nvPicPr>
          <p:cNvPr id="11268" name="Picture 4" descr="C:\Users\Юля\Pictures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365104"/>
            <a:ext cx="3960440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Для ребенка до 3-х лет крайне необходимы: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1"/>
            <a:ext cx="8686800" cy="22860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игрушки разной величины, формы, цвета для сравнения предметов, раскладывания фигур. Эту роль прекрасно выполняют народные игрушки (матрешки, яйца, бочонки и др.).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1" name="Picture 1" descr="C:\Users\Юля\Pictures\iB1W35UX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429000"/>
            <a:ext cx="3312368" cy="2520280"/>
          </a:xfrm>
          <a:prstGeom prst="rect">
            <a:avLst/>
          </a:prstGeom>
          <a:noFill/>
        </p:spPr>
      </p:pic>
      <p:pic>
        <p:nvPicPr>
          <p:cNvPr id="10242" name="Picture 2" descr="C:\Users\Юля\Pictures\iVAFRA6H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717032"/>
            <a:ext cx="302433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3"/>
            <a:ext cx="8686800" cy="714379"/>
          </a:xfrm>
        </p:spPr>
        <p:txBody>
          <a:bodyPr>
            <a:normAutofit/>
          </a:bodyPr>
          <a:lstStyle/>
          <a:p>
            <a:r>
              <a:rPr lang="ru-RU" dirty="0" smtClean="0"/>
              <a:t>Мозаики, конструкторы, кубики</a:t>
            </a:r>
          </a:p>
        </p:txBody>
      </p:sp>
      <p:pic>
        <p:nvPicPr>
          <p:cNvPr id="9218" name="Picture 2" descr="C:\Users\Юля\Pictures\iM9CJHW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149080"/>
            <a:ext cx="3096344" cy="2376264"/>
          </a:xfrm>
          <a:prstGeom prst="rect">
            <a:avLst/>
          </a:prstGeom>
          <a:noFill/>
        </p:spPr>
      </p:pic>
      <p:pic>
        <p:nvPicPr>
          <p:cNvPr id="9220" name="Picture 4" descr="C:\Users\Юля\Pictures\i8PMQSJ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88840"/>
            <a:ext cx="2265040" cy="1728192"/>
          </a:xfrm>
          <a:prstGeom prst="rect">
            <a:avLst/>
          </a:prstGeom>
          <a:noFill/>
        </p:spPr>
      </p:pic>
      <p:pic>
        <p:nvPicPr>
          <p:cNvPr id="9221" name="Picture 5" descr="C:\Users\Юля\Pictures\iEX9NQEL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861048"/>
            <a:ext cx="2520280" cy="2364854"/>
          </a:xfrm>
          <a:prstGeom prst="rect">
            <a:avLst/>
          </a:prstGeom>
          <a:noFill/>
        </p:spPr>
      </p:pic>
      <p:pic>
        <p:nvPicPr>
          <p:cNvPr id="9222" name="Picture 6" descr="C:\Users\Юля\Pictures\iKXTVYPH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700808"/>
            <a:ext cx="2359149" cy="1800200"/>
          </a:xfrm>
          <a:prstGeom prst="rect">
            <a:avLst/>
          </a:prstGeom>
          <a:noFill/>
        </p:spPr>
      </p:pic>
      <p:pic>
        <p:nvPicPr>
          <p:cNvPr id="9223" name="Picture 7" descr="C:\Users\Юля\Pictures\i9YJIJOM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1988840"/>
            <a:ext cx="230425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1214446"/>
          </a:xfrm>
        </p:spPr>
        <p:txBody>
          <a:bodyPr/>
          <a:lstStyle/>
          <a:p>
            <a:r>
              <a:rPr lang="ru-RU" dirty="0" smtClean="0"/>
              <a:t>разнообразные сюжетные игрушки (куклы, машины, животные, предметы быта и др.). </a:t>
            </a:r>
            <a:endParaRPr lang="ru-RU" dirty="0"/>
          </a:p>
        </p:txBody>
      </p:sp>
      <p:pic>
        <p:nvPicPr>
          <p:cNvPr id="8193" name="Picture 1" descr="C:\Users\Юля\Pictures\iB7DAQQR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420888"/>
            <a:ext cx="2520280" cy="3888431"/>
          </a:xfrm>
          <a:prstGeom prst="rect">
            <a:avLst/>
          </a:prstGeom>
          <a:noFill/>
        </p:spPr>
      </p:pic>
      <p:pic>
        <p:nvPicPr>
          <p:cNvPr id="8194" name="Picture 2" descr="C:\Users\Юля\Pictures\iRW3EQ6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5064"/>
            <a:ext cx="2448272" cy="2304256"/>
          </a:xfrm>
          <a:prstGeom prst="rect">
            <a:avLst/>
          </a:prstGeom>
          <a:noFill/>
        </p:spPr>
      </p:pic>
      <p:pic>
        <p:nvPicPr>
          <p:cNvPr id="8195" name="Picture 3" descr="C:\Users\Юля\Pictures\iSLX1EVE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636912"/>
            <a:ext cx="3024336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предметы быта</a:t>
            </a:r>
            <a:endParaRPr lang="ru-RU" dirty="0"/>
          </a:p>
        </p:txBody>
      </p:sp>
      <p:pic>
        <p:nvPicPr>
          <p:cNvPr id="7169" name="Picture 1" descr="C:\Users\Юля\Pictures\iOV0C1L0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3024336" cy="2160240"/>
          </a:xfrm>
          <a:prstGeom prst="rect">
            <a:avLst/>
          </a:prstGeom>
          <a:noFill/>
        </p:spPr>
      </p:pic>
      <p:pic>
        <p:nvPicPr>
          <p:cNvPr id="7170" name="Picture 2" descr="C:\Users\Юля\Pictures\iSXBXFSZ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412776"/>
            <a:ext cx="2592288" cy="2160240"/>
          </a:xfrm>
          <a:prstGeom prst="rect">
            <a:avLst/>
          </a:prstGeom>
          <a:noFill/>
        </p:spPr>
      </p:pic>
      <p:pic>
        <p:nvPicPr>
          <p:cNvPr id="7171" name="Picture 3" descr="C:\Users\Юля\Pictures\iK8IN9X8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412776"/>
            <a:ext cx="2736304" cy="1944216"/>
          </a:xfrm>
          <a:prstGeom prst="rect">
            <a:avLst/>
          </a:prstGeom>
          <a:noFill/>
        </p:spPr>
      </p:pic>
      <p:pic>
        <p:nvPicPr>
          <p:cNvPr id="7172" name="Picture 4" descr="C:\Users\Юля\Pictures\iXZS822C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861048"/>
            <a:ext cx="2808312" cy="2520280"/>
          </a:xfrm>
          <a:prstGeom prst="rect">
            <a:avLst/>
          </a:prstGeom>
          <a:noFill/>
        </p:spPr>
      </p:pic>
      <p:pic>
        <p:nvPicPr>
          <p:cNvPr id="7173" name="Picture 5" descr="C:\Users\Юля\Pictures\iJC5DGZ0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861048"/>
            <a:ext cx="2952328" cy="2448272"/>
          </a:xfrm>
          <a:prstGeom prst="rect">
            <a:avLst/>
          </a:prstGeom>
          <a:noFill/>
        </p:spPr>
      </p:pic>
      <p:pic>
        <p:nvPicPr>
          <p:cNvPr id="7174" name="Picture 6" descr="C:\Users\Юля\Pictures\iKJVW6RV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4005064"/>
            <a:ext cx="2160240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Особое значение для развития малыша имеют подвижные игры.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 самого момента рождения ребенок стремится к движению. Он познает мир, ползая, лазая, карабкаясь, бегая и т.д. Использование в повседневной жизни подвижных игр создает условия для того, чтобы ребенок научился владеть своим телом, его движения стали красивыми и, главное, уверенными. Подвижные игры – хорошая профилактика плоскостопия, нарушений осанки и других заболеваний, которые часто встречаются в детском возрасте и вызваны недостатком двигательной активности.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Особое внимание хочется обратить на развитие речи.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Для того, чтобы оно проходило правильно, с ребенком нужно постоянно общаться, начиная с самого раннего младенческого возраста, когда, казалось бы, кроха еще ничего не понимает. В этом, пока еще пассивном, восприятии закладывается основа для будущего активного словотворчества. И позже, когда малыш подрастет и освоит элементарную речь, взрослые по-прежнему должны все время общаться с ним. Если же взрослые мало говорят с ребенком и их речь по большей части состоит из запрещений и указаний, развитие ребенка замедляется. И наоборот, если у взрослых слишком высокие требования к языковым возможностям ребенка и они постоянно поправляют ошибки в его речи, то это тоже может негативно сказаться на его речевом развитии.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Поэтому: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Разговаривайте с ребенком о том, что вы делаете с ним вместе, о том, что он видит и слышит вокруг, о ваших планах на сегодняшний день.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Давайте малышу простые указания, повторяя простые предложения.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 Помогайте ребенку расширять словарный запас и усваивать новые речевые конструкции, для чего читайте и рассматривайте вместе с ним книжки с картинками, побуждая повторять прочитанное или рассказанное.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Будьте хорошим слушателем. Дайте ребенку время договорить то, что он хотел сказать. Постарайтесь не перебивать его, поправляя произношение и порядок слов. Если малыш постоянно будет слышать грамотную речь взрослых, в конце концов он и сам научится правильно произносить слова и строить предложения. Обязательно смотрите на ребенка, когда он говорит с вами. Тем самым вы показываете, что обращаете на него внимание и что его слова для вас не безразличны. </a:t>
            </a:r>
            <a:br>
              <a:rPr lang="ru-RU" sz="8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92882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Что бы вы ни делали вместе с ребенком, самое главное – это доброжелательное общение с ним. В общении вы не только даете своему малышу какие–либо знания, умения и навыки, но и чувство психологической защищенности, доверия. 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6434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Поэтому: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Необходимо обращать внимание не только на свои слова, но и на интонацию, мимику, жесты, позу. Ваше лицо должно быть приветливо, улыбайтесь во время общения с ребенком. </a:t>
            </a:r>
          </a:p>
          <a:p>
            <a:endParaRPr lang="ru-RU" dirty="0" smtClean="0"/>
          </a:p>
          <a:p>
            <a:r>
              <a:rPr lang="ru-RU" dirty="0" smtClean="0"/>
              <a:t>Обращая внимание на ошибки ребенка, делайте это тактично. Пусть недостатки выглядят легко исправимыми, а новые задачи – доступными и интересными.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Хвалите ребенка за его скромные успехи, но будьте при этом искренни, так как </a:t>
            </a:r>
            <a:r>
              <a:rPr lang="ru-RU" dirty="0" err="1" smtClean="0"/>
              <a:t>перехваливание</a:t>
            </a:r>
            <a:r>
              <a:rPr lang="ru-RU" dirty="0" smtClean="0"/>
              <a:t> тоже имеет свои негативные стороны.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Старайтесь не давать малышу приказаний, команд. Лучше посоветоваться, договориться с ним.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Не стоит бранить ребенка, обещать наказать его. Лучше научить или вместе с ним исправить ситуацию.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 Никогда не сравнивайте детей, каждый из них развивается индивидуально.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Ведущий вид деятельности ребенка младше трех лет – предметно–игровой. Игрушки, подобранные по цвету, форме, величине, количеству, соотношению частей, являются прекрасным средством развития маленьких детей. Основная задача взрослого здесь состоит в том, чтобы с помощью таких игрушек обратить внимание ребенка на различные свойства предметов, научить подбирать их по сходству и различию.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00108"/>
            <a:ext cx="8686800" cy="2643206"/>
          </a:xfrm>
        </p:spPr>
        <p:txBody>
          <a:bodyPr/>
          <a:lstStyle/>
          <a:p>
            <a:pPr algn="ctr"/>
            <a:r>
              <a:rPr lang="ru-RU" dirty="0" smtClean="0"/>
              <a:t>От всего сердца желаем вам радостного общения с малышом!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143380"/>
            <a:ext cx="8686800" cy="19367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Практические действия с дидактической игрушкой отражают свойственный раннему периоду детства наглядно-действенный характер мышления. Поэтому игрушки не только обогащают чувственный опыт малышей, но и учат мыслить. В таких практических действиях, как соединение, разъединение, нанизывание предметов, развиваются различные мыслительные операции.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Дидактические игрушки развивают мелкую моторику, вызывают у детей желание экспериментировать, выполнять различные конструктивные действия. Кроме того, игры с предметами учат ребенка запоминать и воспроизводить способы действий, которые были показаны взрослым, т.е. развивают память и воображение. Сенсорное развитие детей – основа познания мира.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6"/>
          </a:xfrm>
        </p:spPr>
        <p:txBody>
          <a:bodyPr/>
          <a:lstStyle/>
          <a:p>
            <a:r>
              <a:rPr lang="ru-RU" dirty="0" smtClean="0"/>
              <a:t>игрушки для нанизывания предметов различных форм (разнообразные пирамидки);</a:t>
            </a:r>
            <a:endParaRPr lang="ru-RU" dirty="0"/>
          </a:p>
        </p:txBody>
      </p:sp>
      <p:pic>
        <p:nvPicPr>
          <p:cNvPr id="16389" name="Picture 5" descr="C:\Users\Юля\Pictures\iPD3DXY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789040"/>
            <a:ext cx="2880320" cy="2232248"/>
          </a:xfrm>
          <a:prstGeom prst="rect">
            <a:avLst/>
          </a:prstGeom>
          <a:noFill/>
        </p:spPr>
      </p:pic>
      <p:pic>
        <p:nvPicPr>
          <p:cNvPr id="16390" name="Picture 6" descr="C:\Users\Юля\Pictures\iJL49JSK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2304256" cy="2016224"/>
          </a:xfrm>
          <a:prstGeom prst="rect">
            <a:avLst/>
          </a:prstGeom>
          <a:noFill/>
        </p:spPr>
      </p:pic>
      <p:pic>
        <p:nvPicPr>
          <p:cNvPr id="16391" name="Picture 7" descr="C:\Users\Юля\Pictures\iEZ356RT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4941168"/>
            <a:ext cx="1656184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0177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игрушки для проталкивания предметов различных форм в соответствующие отверстия;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361" name="Picture 1" descr="C:\Users\Юля\Pictures\i7P0XGSX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84984"/>
            <a:ext cx="3240360" cy="3168352"/>
          </a:xfrm>
          <a:prstGeom prst="rect">
            <a:avLst/>
          </a:prstGeom>
          <a:noFill/>
        </p:spPr>
      </p:pic>
      <p:pic>
        <p:nvPicPr>
          <p:cNvPr id="15362" name="Picture 2" descr="C:\Users\Юля\Pictures\DSC01263-ffa6a4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356992"/>
            <a:ext cx="4401840" cy="3322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 </a:t>
            </a:r>
            <a:endParaRPr lang="ru-RU" sz="2800" dirty="0"/>
          </a:p>
        </p:txBody>
      </p:sp>
      <p:pic>
        <p:nvPicPr>
          <p:cNvPr id="14337" name="Picture 1" descr="C:\Users\Юля\Pictures\дом%20ло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4536504" cy="3456384"/>
          </a:xfrm>
          <a:prstGeom prst="rect">
            <a:avLst/>
          </a:prstGeom>
          <a:noFill/>
        </p:spPr>
      </p:pic>
      <p:pic>
        <p:nvPicPr>
          <p:cNvPr id="14339" name="Picture 3" descr="C:\Users\Юля\Pictures\4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140968"/>
            <a:ext cx="4032449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Для ребенка до 3-х лет крайне необходимы: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03268"/>
          </a:xfrm>
        </p:spPr>
        <p:txBody>
          <a:bodyPr/>
          <a:lstStyle/>
          <a:p>
            <a:r>
              <a:rPr lang="ru-RU" dirty="0" smtClean="0"/>
              <a:t>  игрушки, которые можно катать;</a:t>
            </a:r>
            <a:endParaRPr lang="ru-RU" dirty="0"/>
          </a:p>
        </p:txBody>
      </p:sp>
      <p:pic>
        <p:nvPicPr>
          <p:cNvPr id="13313" name="Picture 1" descr="C:\Users\Юля\Pictures\iVCDJBZ0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2520280" cy="2016224"/>
          </a:xfrm>
          <a:prstGeom prst="rect">
            <a:avLst/>
          </a:prstGeom>
          <a:noFill/>
        </p:spPr>
      </p:pic>
      <p:pic>
        <p:nvPicPr>
          <p:cNvPr id="13314" name="Picture 2" descr="C:\Users\Юля\Pictures\i5UVIH5P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365104"/>
            <a:ext cx="2514600" cy="1722487"/>
          </a:xfrm>
          <a:prstGeom prst="rect">
            <a:avLst/>
          </a:prstGeom>
          <a:noFill/>
        </p:spPr>
      </p:pic>
      <p:pic>
        <p:nvPicPr>
          <p:cNvPr id="13315" name="Picture 3" descr="C:\Users\Юля\Pictures\iSR6U7W9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2276872"/>
            <a:ext cx="2952328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Для ребенка до 3-х лет крайне необходимы: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303466"/>
          </a:xfrm>
        </p:spPr>
        <p:txBody>
          <a:bodyPr/>
          <a:lstStyle/>
          <a:p>
            <a:r>
              <a:rPr lang="ru-RU" dirty="0" smtClean="0"/>
              <a:t> образные игрушки с застегивающимися и прилипающими элементами (пуговицами, шнуровками, кнопками, липучками, молнией);</a:t>
            </a:r>
            <a:endParaRPr lang="ru-RU" dirty="0"/>
          </a:p>
        </p:txBody>
      </p:sp>
      <p:pic>
        <p:nvPicPr>
          <p:cNvPr id="12289" name="Picture 1" descr="C:\Users\Юля\Pictures\iY5JXN5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12976"/>
            <a:ext cx="3024336" cy="1368152"/>
          </a:xfrm>
          <a:prstGeom prst="rect">
            <a:avLst/>
          </a:prstGeom>
          <a:noFill/>
        </p:spPr>
      </p:pic>
      <p:pic>
        <p:nvPicPr>
          <p:cNvPr id="12290" name="Picture 2" descr="C:\Users\Юля\Pictures\i4D1RBOT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97152"/>
            <a:ext cx="2088232" cy="1728192"/>
          </a:xfrm>
          <a:prstGeom prst="rect">
            <a:avLst/>
          </a:prstGeom>
          <a:noFill/>
        </p:spPr>
      </p:pic>
      <p:pic>
        <p:nvPicPr>
          <p:cNvPr id="12291" name="Picture 3" descr="C:\Users\Юля\Pictures\iJZKIBB2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725144"/>
            <a:ext cx="2160240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686</Words>
  <Application>Microsoft Office PowerPoint</Application>
  <PresentationFormat>Экран (4:3)</PresentationFormat>
  <Paragraphs>42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Игра в жизни ребенка раннего возраста.</vt:lpstr>
      <vt:lpstr>Слайд 2</vt:lpstr>
      <vt:lpstr>Слайд 3</vt:lpstr>
      <vt:lpstr>Слайд 4</vt:lpstr>
      <vt:lpstr>Для ребенка до 3-х лет крайне необходимы:</vt:lpstr>
      <vt:lpstr>Для ребенка до 3-х лет крайне необходимы:</vt:lpstr>
      <vt:lpstr>Для ребенка до 3-х лет крайне необходимы: </vt:lpstr>
      <vt:lpstr>Для ребенка до 3-х лет крайне необходимы:</vt:lpstr>
      <vt:lpstr>Для ребенка до 3-х лет крайне необходимы:</vt:lpstr>
      <vt:lpstr>Слайд 10</vt:lpstr>
      <vt:lpstr>Для ребенка до 3-х лет крайне необходимы:</vt:lpstr>
      <vt:lpstr>Для ребенка до 3-х лет крайне необходимы:</vt:lpstr>
      <vt:lpstr>Для ребенка до 3-х лет крайне необходимы:</vt:lpstr>
      <vt:lpstr>предметы быта</vt:lpstr>
      <vt:lpstr>Особое значение для развития малыша имеют подвижные игры.</vt:lpstr>
      <vt:lpstr>Особое внимание хочется обратить на развитие речи.</vt:lpstr>
      <vt:lpstr>Поэтому:</vt:lpstr>
      <vt:lpstr>Что бы вы ни делали вместе с ребенком, самое главное – это доброжелательное общение с ним. В общении вы не только даете своему малышу какие–либо знания, умения и навыки, но и чувство психологической защищенности, доверия.  </vt:lpstr>
      <vt:lpstr>Слайд 19</vt:lpstr>
      <vt:lpstr>От всего сердца желаем вам радостного общения с малышом!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в жизни ребенка раннего возраста.</dc:title>
  <dc:creator>777</dc:creator>
  <cp:lastModifiedBy>Юля Яковлева</cp:lastModifiedBy>
  <cp:revision>45</cp:revision>
  <dcterms:created xsi:type="dcterms:W3CDTF">2010-11-14T13:31:39Z</dcterms:created>
  <dcterms:modified xsi:type="dcterms:W3CDTF">2015-03-31T18:55:33Z</dcterms:modified>
</cp:coreProperties>
</file>