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266" r:id="rId2"/>
    <p:sldId id="256" r:id="rId3"/>
    <p:sldId id="267" r:id="rId4"/>
    <p:sldId id="257" r:id="rId5"/>
    <p:sldId id="258" r:id="rId6"/>
    <p:sldId id="268" r:id="rId7"/>
    <p:sldId id="259" r:id="rId8"/>
    <p:sldId id="260" r:id="rId9"/>
    <p:sldId id="263" r:id="rId10"/>
    <p:sldId id="261" r:id="rId11"/>
    <p:sldId id="269" r:id="rId12"/>
    <p:sldId id="265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149" autoAdjust="0"/>
    <p:restoredTop sz="94660"/>
  </p:normalViewPr>
  <p:slideViewPr>
    <p:cSldViewPr>
      <p:cViewPr varScale="1">
        <p:scale>
          <a:sx n="110" d="100"/>
          <a:sy n="110" d="100"/>
        </p:scale>
        <p:origin x="-4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5B73465-A9B5-485D-A0D9-3AA7C853B6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09D1905-F5BE-4243-A375-1934789B750A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1843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ln/>
        </p:spPr>
      </p:sp>
      <p:sp>
        <p:nvSpPr>
          <p:cNvPr id="18436" name="Rectangle 3"/>
          <p:cNvSpPr>
            <a:spLocks noChangeArrowheads="1"/>
          </p:cNvSpPr>
          <p:nvPr>
            <p:ph type="body" idx="1"/>
          </p:nvPr>
        </p:nvSpPr>
        <p:spPr>
          <a:noFill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88B34F6-CE77-4037-AF56-99AF1EA37F23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1945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ln/>
        </p:spPr>
      </p:sp>
      <p:sp>
        <p:nvSpPr>
          <p:cNvPr id="19460" name="Rectangle 3"/>
          <p:cNvSpPr>
            <a:spLocks noChangeArrowheads="1"/>
          </p:cNvSpPr>
          <p:nvPr>
            <p:ph type="body" idx="1"/>
          </p:nvPr>
        </p:nvSpPr>
        <p:spPr>
          <a:noFill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8B8C3-0EC7-4C73-B768-32CBC8175C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EBC92-4FC3-4A33-8A74-F2EF597992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8E3E9-5D96-46B0-AB80-7EB3C98763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059BD-8D39-4F6A-A110-A50E32F6EF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21707-8285-4C9E-BD98-D7CCE68037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A3A40-8EEF-42AC-B4E2-5CD7B29575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C596F-2C45-432C-9E79-D074F335E8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200B0-E65F-4CB2-9A74-22A85E8631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75DFA-2BC8-469D-A9AF-8537727249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5ACA7-5855-43CE-A744-96F0C6592F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7D1BC-7001-4172-A95C-3A3056B65D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249D0E56-D8A0-4179-985E-37DCDC4434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793" r:id="rId2"/>
    <p:sldLayoutId id="2147483802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803" r:id="rId9"/>
    <p:sldLayoutId id="2147483799" r:id="rId10"/>
    <p:sldLayoutId id="2147483800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810000" y="1447800"/>
            <a:ext cx="4953000" cy="4953000"/>
          </a:xfrm>
          <a:solidFill>
            <a:schemeClr val="bg1"/>
          </a:solidFill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endParaRPr lang="ru-RU" sz="4400" i="1" smtClean="0">
              <a:solidFill>
                <a:srgbClr val="7030A0"/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ru-RU" sz="4400" b="1" i="1" smtClean="0">
                <a:solidFill>
                  <a:srgbClr val="7030A0"/>
                </a:solidFill>
              </a:rPr>
              <a:t>«Труд в природе»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4400" b="1" i="1" smtClean="0">
                <a:solidFill>
                  <a:srgbClr val="7030A0"/>
                </a:solidFill>
              </a:rPr>
              <a:t>«Сбор урожая»</a:t>
            </a:r>
          </a:p>
          <a:p>
            <a:pPr eaLnBrk="1" hangingPunct="1">
              <a:lnSpc>
                <a:spcPct val="80000"/>
              </a:lnSpc>
            </a:pPr>
            <a:endParaRPr lang="ru-RU" sz="200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                                 </a:t>
            </a:r>
            <a:r>
              <a:rPr lang="en-US" sz="2000" smtClean="0"/>
              <a:t>II </a:t>
            </a:r>
            <a:r>
              <a:rPr lang="ru-RU" sz="2000" smtClean="0"/>
              <a:t>младшая группа</a:t>
            </a:r>
          </a:p>
          <a:p>
            <a:pPr eaLnBrk="1" hangingPunct="1">
              <a:lnSpc>
                <a:spcPct val="80000"/>
              </a:lnSpc>
            </a:pPr>
            <a:endParaRPr lang="ru-RU" sz="2000" smtClean="0"/>
          </a:p>
          <a:p>
            <a:pPr eaLnBrk="1" hangingPunct="1">
              <a:lnSpc>
                <a:spcPct val="80000"/>
              </a:lnSpc>
            </a:pPr>
            <a:endParaRPr lang="ru-RU" sz="2000" smtClean="0"/>
          </a:p>
          <a:p>
            <a:pPr algn="r" eaLnBrk="1" hangingPunct="1">
              <a:lnSpc>
                <a:spcPct val="80000"/>
              </a:lnSpc>
            </a:pPr>
            <a:r>
              <a:rPr lang="ru-RU" sz="2000" smtClean="0">
                <a:latin typeface="Comic Sans MS" pitchFamily="66" charset="0"/>
              </a:rPr>
              <a:t>Составитель: </a:t>
            </a:r>
          </a:p>
          <a:p>
            <a:pPr algn="r" eaLnBrk="1" hangingPunct="1">
              <a:lnSpc>
                <a:spcPct val="80000"/>
              </a:lnSpc>
            </a:pPr>
            <a:r>
              <a:rPr lang="ru-RU" sz="2000" smtClean="0">
                <a:latin typeface="Comic Sans MS" pitchFamily="66" charset="0"/>
              </a:rPr>
              <a:t>Стенина Лариса Анатольевна</a:t>
            </a:r>
          </a:p>
        </p:txBody>
      </p:sp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8600" y="381000"/>
            <a:ext cx="8534400" cy="762000"/>
          </a:xfrm>
          <a:solidFill>
            <a:schemeClr val="bg1"/>
          </a:solidFill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3600" dirty="0" smtClean="0">
                <a:solidFill>
                  <a:schemeClr val="accent2"/>
                </a:solidFill>
              </a:rPr>
              <a:t>Занятие - презентация</a:t>
            </a:r>
          </a:p>
        </p:txBody>
      </p:sp>
      <p:pic>
        <p:nvPicPr>
          <p:cNvPr id="6" name="Рисунок 5" descr="http://stolingim.narod.ru/images/fire/17.jpg"/>
          <p:cNvPicPr/>
          <p:nvPr/>
        </p:nvPicPr>
        <p:blipFill>
          <a:blip r:embed="rId2" cstate="email"/>
          <a:stretch>
            <a:fillRect/>
          </a:stretch>
        </p:blipFill>
        <p:spPr bwMode="auto">
          <a:xfrm>
            <a:off x="381000" y="1981200"/>
            <a:ext cx="3276600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 descr="http://im1-tub-ru.yandex.net/i?id=11131565-36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2590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Рисунок 6" descr="http://www.mk.ru/upload/iblock_mk/475/bd/a5/30/DETAIL_PICTURE__319709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3962400"/>
            <a:ext cx="3225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AutoShape 12"/>
          <p:cNvSpPr>
            <a:spLocks noChangeArrowheads="1"/>
          </p:cNvSpPr>
          <p:nvPr/>
        </p:nvSpPr>
        <p:spPr bwMode="auto">
          <a:xfrm>
            <a:off x="3810000" y="304800"/>
            <a:ext cx="5257800" cy="2819400"/>
          </a:xfrm>
          <a:prstGeom prst="cloudCallout">
            <a:avLst>
              <a:gd name="adj1" fmla="val -68838"/>
              <a:gd name="adj2" fmla="val -9796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ru-RU" sz="1600" b="1"/>
              <a:t>Ребята, на нашем огороде, еще осталась зелень: петрушка, укроп, лучок. Нам это нужно сохранить, пересадить в ящик и поставить в группе в наш «природный уголок». </a:t>
            </a:r>
            <a:r>
              <a:rPr lang="ru-RU" sz="1400">
                <a:latin typeface="Monotype Corsiva" pitchFamily="66" charset="0"/>
              </a:rPr>
              <a:t>(Воспитатель с детьми пересаживает, поливает зелень, лук.) </a:t>
            </a:r>
          </a:p>
        </p:txBody>
      </p:sp>
      <p:pic>
        <p:nvPicPr>
          <p:cNvPr id="14341" name="Рисунок 5" descr="http://im1-tub-ru.yandex.net/i?id=11131565-36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962400"/>
            <a:ext cx="32004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6" descr="http://www.mk.ru/upload/iblock_mk/475/bd/a5/30/DETAIL_PICTURE__319709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2819400"/>
            <a:ext cx="3048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AutoShape 12"/>
          <p:cNvSpPr>
            <a:spLocks noChangeArrowheads="1"/>
          </p:cNvSpPr>
          <p:nvPr/>
        </p:nvSpPr>
        <p:spPr bwMode="auto">
          <a:xfrm>
            <a:off x="1676400" y="533400"/>
            <a:ext cx="5867400" cy="1600200"/>
          </a:xfrm>
          <a:prstGeom prst="cloudCallout">
            <a:avLst>
              <a:gd name="adj1" fmla="val -45704"/>
              <a:gd name="adj2" fmla="val -171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400" b="1"/>
              <a:t>Расти лучок большой…</a:t>
            </a:r>
            <a:endParaRPr lang="ru-RU" sz="2000">
              <a:latin typeface="Monotype Corsiva" pitchFamily="66" charset="0"/>
            </a:endParaRPr>
          </a:p>
        </p:txBody>
      </p:sp>
      <p:pic>
        <p:nvPicPr>
          <p:cNvPr id="15364" name="Рисунок 5" descr="http://im1-tub-ru.yandex.net/i?id=11131565-36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352800"/>
            <a:ext cx="3276600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6"/>
          <p:cNvSpPr>
            <a:spLocks noChangeArrowheads="1"/>
          </p:cNvSpPr>
          <p:nvPr/>
        </p:nvSpPr>
        <p:spPr bwMode="auto">
          <a:xfrm>
            <a:off x="914400" y="3886200"/>
            <a:ext cx="4800600" cy="2819400"/>
          </a:xfrm>
          <a:prstGeom prst="cloudCallout">
            <a:avLst>
              <a:gd name="adj1" fmla="val -26301"/>
              <a:gd name="adj2" fmla="val -7219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400"/>
              <a:t>РЕБЯТА!</a:t>
            </a:r>
          </a:p>
          <a:p>
            <a:pPr algn="ctr"/>
            <a:r>
              <a:rPr lang="ru-RU" sz="1400"/>
              <a:t> Вы очень старались, молодцы. Нашим гостям очень понравилось, как вы сегодня играли, отгадывали загадки, учились пересаживать растения. Я приготовила вам подарок – яблоки. Давайте попрощаемся с нашими гостями. (До свидания!)</a:t>
            </a:r>
          </a:p>
        </p:txBody>
      </p:sp>
      <p:pic>
        <p:nvPicPr>
          <p:cNvPr id="16387" name="p686447182" descr="&amp;Scy;&amp;kcy;&amp;acy;&amp;zcy;&amp;ocy;&amp;chcy;&amp;ncy;&amp;ycy;&amp;iecy; &amp;pcy;&amp;iecy;&amp;rcy;&amp;scy;&amp;ocy;&amp;ncy;&amp;acy;&amp;zhcy;&amp;icy; &amp;vcy; &amp;kcy;&amp;acy;&amp;rcy;&amp;tcy;&amp;icy;&amp;ncy;&amp;kcy;&amp;acy;&amp;khcy;: &amp;Ocy;&amp;bcy;&amp;iecy;&amp;zcy;&amp;softcy;&amp;yacy;&amp;n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2400"/>
            <a:ext cx="2667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8" descr="http://artgrafica.net/uploads/posts/2012-06/1340648395_artgrafica.net_posters_safety_fi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533400"/>
            <a:ext cx="3733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5240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/>
              <a:t>                        </a:t>
            </a:r>
            <a:r>
              <a:rPr lang="ru-RU" sz="4800" dirty="0" smtClean="0"/>
              <a:t>Цель:</a:t>
            </a:r>
          </a:p>
        </p:txBody>
      </p:sp>
      <p:pic>
        <p:nvPicPr>
          <p:cNvPr id="6147" name="Рисунок 5" descr="http://stolingim.narod.ru/images/fire/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100" y="1193800"/>
            <a:ext cx="33401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Прямоугольник 1"/>
          <p:cNvSpPr>
            <a:spLocks noChangeArrowheads="1"/>
          </p:cNvSpPr>
          <p:nvPr/>
        </p:nvSpPr>
        <p:spPr bwMode="auto">
          <a:xfrm>
            <a:off x="4572000" y="1600200"/>
            <a:ext cx="4038600" cy="458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/>
              <a:t>                               </a:t>
            </a:r>
            <a:r>
              <a:rPr lang="ru-RU" sz="3600"/>
              <a:t>Закрепить знания детей об овощах и фруктах. Закрепить представление об уходе за растениями.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50" y="343535"/>
            <a:ext cx="4670208" cy="914400"/>
          </a:xfrm>
        </p:spPr>
        <p:txBody>
          <a:bodyPr rtlCol="0"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505200" y="412750"/>
            <a:ext cx="5181600" cy="5668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mtClean="0"/>
          </a:p>
          <a:p>
            <a:pPr eaLnBrk="1" hangingPunct="1">
              <a:buFontTx/>
              <a:buNone/>
            </a:pPr>
            <a:endParaRPr lang="ru-RU" smtClean="0"/>
          </a:p>
          <a:p>
            <a:pPr eaLnBrk="1" hangingPunct="1">
              <a:buFontTx/>
              <a:buNone/>
            </a:pPr>
            <a:r>
              <a:rPr lang="ru-RU" sz="2400" smtClean="0"/>
              <a:t>Вспомнить названия овощей и фруктов.</a:t>
            </a:r>
          </a:p>
          <a:p>
            <a:pPr eaLnBrk="1" hangingPunct="1">
              <a:buFontTx/>
              <a:buNone/>
            </a:pPr>
            <a:r>
              <a:rPr lang="ru-RU" sz="2400" smtClean="0"/>
              <a:t>Закрепить обобщающие слова: овощи, фрукты, урожай.</a:t>
            </a:r>
          </a:p>
          <a:p>
            <a:pPr eaLnBrk="1" hangingPunct="1">
              <a:buFontTx/>
              <a:buNone/>
            </a:pPr>
            <a:r>
              <a:rPr lang="ru-RU" sz="2400" smtClean="0"/>
              <a:t>Учить пересаживать растения с грядки в емкость для посадки (ящик).</a:t>
            </a:r>
          </a:p>
          <a:p>
            <a:pPr eaLnBrk="1" hangingPunct="1">
              <a:buFontTx/>
              <a:buNone/>
            </a:pPr>
            <a:r>
              <a:rPr lang="ru-RU" sz="2400" smtClean="0"/>
              <a:t>Вызывать у детей радость в связи со сбором урожая.</a:t>
            </a:r>
          </a:p>
        </p:txBody>
      </p:sp>
      <p:sp>
        <p:nvSpPr>
          <p:cNvPr id="7172" name="Rectangle 6"/>
          <p:cNvSpPr>
            <a:spLocks noChangeArrowheads="1"/>
          </p:cNvSpPr>
          <p:nvPr/>
        </p:nvSpPr>
        <p:spPr bwMode="auto">
          <a:xfrm flipV="1">
            <a:off x="3581400" y="2881313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</a:t>
            </a:r>
          </a:p>
        </p:txBody>
      </p:sp>
      <p:pic>
        <p:nvPicPr>
          <p:cNvPr id="7173" name="Рисунок 5" descr="http://im1-tub-ru.yandex.net/i?id=11160913-08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800100"/>
            <a:ext cx="26670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0" y="274638"/>
            <a:ext cx="8229600" cy="1143000"/>
          </a:xfrm>
          <a:extLst>
            <a:ext uri="{91240B29-F687-4F45-9708-019B960494DF}"/>
          </a:extLst>
        </p:spPr>
        <p:txBody>
          <a:bodyPr tIns="91440" rtlCol="0"/>
          <a:lstStyle/>
          <a:p>
            <a:pPr marL="320040" indent="-320040" defTabSz="449263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ru-RU" sz="3600" dirty="0" smtClean="0"/>
              <a:t>                  Рассказ воспитателя</a:t>
            </a:r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01063" y="6858000"/>
            <a:ext cx="244475" cy="24447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44063" y="3214688"/>
            <a:ext cx="304800" cy="3048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8197" name="Rectangle 23"/>
          <p:cNvSpPr>
            <a:spLocks noChangeArrowheads="1"/>
          </p:cNvSpPr>
          <p:nvPr/>
        </p:nvSpPr>
        <p:spPr bwMode="auto">
          <a:xfrm>
            <a:off x="2438400" y="4724400"/>
            <a:ext cx="3733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</a:t>
            </a:r>
          </a:p>
        </p:txBody>
      </p:sp>
      <p:sp>
        <p:nvSpPr>
          <p:cNvPr id="8198" name="AutoShape 25"/>
          <p:cNvSpPr>
            <a:spLocks noChangeArrowheads="1"/>
          </p:cNvSpPr>
          <p:nvPr/>
        </p:nvSpPr>
        <p:spPr bwMode="auto">
          <a:xfrm>
            <a:off x="3352800" y="1195388"/>
            <a:ext cx="5334000" cy="2224087"/>
          </a:xfrm>
          <a:prstGeom prst="cloudCallout">
            <a:avLst>
              <a:gd name="adj1" fmla="val -73542"/>
              <a:gd name="adj2" fmla="val -584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/>
              <a:t>Ребята! Посмотрите сколько у нас сегодня много гостей. Давайте поздороваемся.</a:t>
            </a:r>
          </a:p>
          <a:p>
            <a:pPr algn="ctr"/>
            <a:endParaRPr lang="ru-RU"/>
          </a:p>
          <a:p>
            <a:pPr algn="ctr"/>
            <a:r>
              <a:rPr lang="ru-RU">
                <a:solidFill>
                  <a:srgbClr val="C00000"/>
                </a:solidFill>
              </a:rPr>
              <a:t>А скажите, а какое время года наступило?</a:t>
            </a:r>
          </a:p>
        </p:txBody>
      </p:sp>
      <p:sp>
        <p:nvSpPr>
          <p:cNvPr id="8199" name="AutoShape 26"/>
          <p:cNvSpPr>
            <a:spLocks noChangeArrowheads="1"/>
          </p:cNvSpPr>
          <p:nvPr/>
        </p:nvSpPr>
        <p:spPr bwMode="auto">
          <a:xfrm>
            <a:off x="1981200" y="4648200"/>
            <a:ext cx="4038600" cy="1600200"/>
          </a:xfrm>
          <a:prstGeom prst="cloudCallout">
            <a:avLst>
              <a:gd name="adj1" fmla="val -38829"/>
              <a:gd name="adj2" fmla="val -117856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/>
              <a:t>К нам пришла гостья – кукла в красивом осеннем наряде.</a:t>
            </a:r>
          </a:p>
        </p:txBody>
      </p:sp>
      <p:pic>
        <p:nvPicPr>
          <p:cNvPr id="8200" name="Picture 2" descr="G:\Портфолио педагогов\Пед Луч\IMG_585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762000"/>
            <a:ext cx="251460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2" descr="G:\Портфолио педагогов\Пед Луч\IMG_585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3988" y="3657600"/>
            <a:ext cx="2155825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Grp="1" noChangeArrowheads="1"/>
          </p:cNvSpPr>
          <p:nvPr>
            <p:ph sz="quarter" idx="13"/>
          </p:nvPr>
        </p:nvSpPr>
        <p:spPr>
          <a:xfrm>
            <a:off x="1219200" y="685800"/>
            <a:ext cx="3346450" cy="34750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800" smtClean="0"/>
          </a:p>
          <a:p>
            <a:pPr eaLnBrk="1" hangingPunct="1">
              <a:lnSpc>
                <a:spcPct val="80000"/>
              </a:lnSpc>
            </a:pPr>
            <a:endParaRPr lang="ru-RU" sz="800" smtClean="0"/>
          </a:p>
        </p:txBody>
      </p:sp>
      <p:sp>
        <p:nvSpPr>
          <p:cNvPr id="9219" name="AutoShape 9"/>
          <p:cNvSpPr>
            <a:spLocks noChangeArrowheads="1"/>
          </p:cNvSpPr>
          <p:nvPr/>
        </p:nvSpPr>
        <p:spPr bwMode="auto">
          <a:xfrm>
            <a:off x="152400" y="4267200"/>
            <a:ext cx="4267200" cy="2427288"/>
          </a:xfrm>
          <a:prstGeom prst="cloudCallout">
            <a:avLst>
              <a:gd name="adj1" fmla="val 14819"/>
              <a:gd name="adj2" fmla="val -94042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/>
              <a:t>А еще это время сбора урожая. Ребята, давайте покажем как вы знаете овощи и фрукты, любите трудится в огороде.</a:t>
            </a:r>
          </a:p>
        </p:txBody>
      </p:sp>
      <p:sp>
        <p:nvSpPr>
          <p:cNvPr id="9220" name="Rectangle 10"/>
          <p:cNvSpPr>
            <a:spLocks noChangeArrowheads="1"/>
          </p:cNvSpPr>
          <p:nvPr/>
        </p:nvSpPr>
        <p:spPr bwMode="auto">
          <a:xfrm>
            <a:off x="533400" y="3048000"/>
            <a:ext cx="3733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</a:t>
            </a:r>
          </a:p>
        </p:txBody>
      </p:sp>
      <p:sp>
        <p:nvSpPr>
          <p:cNvPr id="9221" name="AutoShape 12"/>
          <p:cNvSpPr>
            <a:spLocks noChangeArrowheads="1"/>
          </p:cNvSpPr>
          <p:nvPr/>
        </p:nvSpPr>
        <p:spPr bwMode="auto">
          <a:xfrm>
            <a:off x="5105400" y="457200"/>
            <a:ext cx="3810000" cy="3048000"/>
          </a:xfrm>
          <a:prstGeom prst="cloudCallout">
            <a:avLst>
              <a:gd name="adj1" fmla="val -83301"/>
              <a:gd name="adj2" fmla="val -11144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ru-RU"/>
              <a:t>А знаете, что происходит осенью? Осенью день становится короче, природа как бы засыпает, все деревья одеты в золотой наряд. </a:t>
            </a:r>
          </a:p>
        </p:txBody>
      </p:sp>
      <p:pic>
        <p:nvPicPr>
          <p:cNvPr id="9222" name="p686447182" descr="&amp;Scy;&amp;kcy;&amp;acy;&amp;zcy;&amp;ocy;&amp;chcy;&amp;ncy;&amp;ycy;&amp;iecy; &amp;pcy;&amp;iecy;&amp;rcy;&amp;scy;&amp;ocy;&amp;ncy;&amp;acy;&amp;zhcy;&amp;icy; &amp;vcy; &amp;kcy;&amp;acy;&amp;rcy;&amp;tcy;&amp;icy;&amp;ncy;&amp;kcy;&amp;acy;&amp;khcy;: &amp;Ocy;&amp;bcy;&amp;iecy;&amp;zcy;&amp;softcy;&amp;yacy;&amp;n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28600"/>
            <a:ext cx="242093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686447182" descr="&amp;Scy;&amp;kcy;&amp;acy;&amp;zcy;&amp;ocy;&amp;chcy;&amp;ncy;&amp;ycy;&amp;iecy; &amp;pcy;&amp;iecy;&amp;rcy;&amp;scy;&amp;ocy;&amp;ncy;&amp;acy;&amp;zhcy;&amp;icy; &amp;vcy; &amp;kcy;&amp;acy;&amp;rcy;&amp;tcy;&amp;icy;&amp;ncy;&amp;kcy;&amp;acy;&amp;khcy;: &amp;Ocy;&amp;bcy;&amp;iecy;&amp;zcy;&amp;softcy;&amp;yacy;&amp;ncy;&amp;a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4273550"/>
            <a:ext cx="242093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Содержимое 4" descr="4a9d00c18bef9090109030849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914400" y="2514600"/>
            <a:ext cx="3346450" cy="2667000"/>
          </a:xfrm>
        </p:spPr>
      </p:pic>
      <p:pic>
        <p:nvPicPr>
          <p:cNvPr id="10243" name="Содержимое 5" descr="img_0154.jpg"/>
          <p:cNvPicPr>
            <a:picLocks noGrp="1" noChangeAspect="1"/>
          </p:cNvPicPr>
          <p:nvPr>
            <p:ph sz="quarter" idx="14"/>
          </p:nvPr>
        </p:nvPicPr>
        <p:blipFill>
          <a:blip r:embed="rId3"/>
          <a:srcRect/>
          <a:stretch>
            <a:fillRect/>
          </a:stretch>
        </p:blipFill>
        <p:spPr>
          <a:xfrm>
            <a:off x="5105400" y="2514600"/>
            <a:ext cx="3200400" cy="2667000"/>
          </a:xfrm>
        </p:spPr>
      </p:pic>
      <p:sp>
        <p:nvSpPr>
          <p:cNvPr id="10244" name="AutoShape 8"/>
          <p:cNvSpPr>
            <a:spLocks noChangeArrowheads="1"/>
          </p:cNvSpPr>
          <p:nvPr/>
        </p:nvSpPr>
        <p:spPr bwMode="auto">
          <a:xfrm>
            <a:off x="1676400" y="228600"/>
            <a:ext cx="5638800" cy="1905000"/>
          </a:xfrm>
          <a:prstGeom prst="cloudCallout">
            <a:avLst>
              <a:gd name="adj1" fmla="val -44653"/>
              <a:gd name="adj2" fmla="val 541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800" b="1">
                <a:solidFill>
                  <a:srgbClr val="002060"/>
                </a:solidFill>
              </a:rPr>
              <a:t>Ах как любим мы трудиться…</a:t>
            </a:r>
            <a:endParaRPr lang="ru-RU" sz="2000" b="1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8"/>
          <p:cNvSpPr>
            <a:spLocks noChangeArrowheads="1"/>
          </p:cNvSpPr>
          <p:nvPr/>
        </p:nvSpPr>
        <p:spPr bwMode="auto">
          <a:xfrm>
            <a:off x="1676400" y="228600"/>
            <a:ext cx="5638800" cy="1905000"/>
          </a:xfrm>
          <a:prstGeom prst="cloudCallout">
            <a:avLst>
              <a:gd name="adj1" fmla="val -44653"/>
              <a:gd name="adj2" fmla="val 541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800" b="1">
                <a:solidFill>
                  <a:srgbClr val="002060"/>
                </a:solidFill>
              </a:rPr>
              <a:t>ИГРА:</a:t>
            </a:r>
          </a:p>
          <a:p>
            <a:pPr algn="ctr"/>
            <a:r>
              <a:rPr lang="ru-RU" sz="2800" b="1">
                <a:solidFill>
                  <a:srgbClr val="002060"/>
                </a:solidFill>
              </a:rPr>
              <a:t>«Отгадай овощи»</a:t>
            </a:r>
            <a:endParaRPr lang="ru-RU" sz="2000" b="1">
              <a:solidFill>
                <a:srgbClr val="002060"/>
              </a:solidFill>
            </a:endParaRPr>
          </a:p>
        </p:txBody>
      </p:sp>
      <p:pic>
        <p:nvPicPr>
          <p:cNvPr id="11267" name="Picture 6" descr="http://im3-tub-ru.yandex.net/i?id=400741240-18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417763"/>
            <a:ext cx="6172200" cy="385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86938" y="6143625"/>
            <a:ext cx="304800" cy="3048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1229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0" y="5357813"/>
            <a:ext cx="304800" cy="3048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12292" name="Picture 7" descr="G:\Лара\DSC0044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04788"/>
            <a:ext cx="21336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AutoShape 9"/>
          <p:cNvSpPr>
            <a:spLocks noChangeArrowheads="1"/>
          </p:cNvSpPr>
          <p:nvPr/>
        </p:nvSpPr>
        <p:spPr bwMode="auto">
          <a:xfrm rot="-5400000">
            <a:off x="4824412" y="-1395412"/>
            <a:ext cx="2238375" cy="5029200"/>
          </a:xfrm>
          <a:prstGeom prst="cloudCallout">
            <a:avLst>
              <a:gd name="adj1" fmla="val 13787"/>
              <a:gd name="adj2" fmla="val -64394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 sz="2000"/>
          </a:p>
        </p:txBody>
      </p:sp>
      <p:sp>
        <p:nvSpPr>
          <p:cNvPr id="12294" name="TextBox 6"/>
          <p:cNvSpPr txBox="1">
            <a:spLocks noChangeArrowheads="1"/>
          </p:cNvSpPr>
          <p:nvPr/>
        </p:nvSpPr>
        <p:spPr bwMode="auto">
          <a:xfrm>
            <a:off x="3886200" y="762000"/>
            <a:ext cx="396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Молодцы, ребята, отгадали все загадки, а сейчас мы с вами поиграем в игру «Собери урожай!»</a:t>
            </a:r>
            <a:endParaRPr lang="ru-RU" sz="1500"/>
          </a:p>
        </p:txBody>
      </p:sp>
      <p:pic>
        <p:nvPicPr>
          <p:cNvPr id="12295" name="Рисунок 18" descr="http://im0-tub-ru.yandex.net/i?id=596241057-54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2819400"/>
            <a:ext cx="537368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05800" cy="1630362"/>
          </a:xfrm>
        </p:spPr>
        <p:txBody>
          <a:bodyPr rtlCol="0"/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4000" dirty="0" smtClean="0"/>
              <a:t>«ФИЗКУЛЬТМИНУТКА»</a:t>
            </a:r>
            <a:br>
              <a:rPr lang="ru-RU" sz="4000" dirty="0" smtClean="0"/>
            </a:br>
            <a:endParaRPr lang="ru-RU" sz="2500" dirty="0" smtClean="0"/>
          </a:p>
        </p:txBody>
      </p:sp>
      <p:pic>
        <p:nvPicPr>
          <p:cNvPr id="13315" name="Рисунок 4" descr="http://dagsadik43.ucoz.ru/_nw/0/820781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905000"/>
            <a:ext cx="6324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467</TotalTime>
  <Words>294</Words>
  <Application>Microsoft Office PowerPoint</Application>
  <PresentationFormat>Экран (4:3)</PresentationFormat>
  <Paragraphs>40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Trebuchet MS</vt:lpstr>
      <vt:lpstr>Georgia</vt:lpstr>
      <vt:lpstr>Comic Sans MS</vt:lpstr>
      <vt:lpstr>Monotype Corsiva</vt:lpstr>
      <vt:lpstr>Воздушный поток</vt:lpstr>
      <vt:lpstr>1_Воздушный поток</vt:lpstr>
      <vt:lpstr>2_Воздушный поток</vt:lpstr>
      <vt:lpstr>3_Воздушный поток</vt:lpstr>
      <vt:lpstr>Занятие - презентация</vt:lpstr>
      <vt:lpstr>                        Цель:</vt:lpstr>
      <vt:lpstr>Задачи</vt:lpstr>
      <vt:lpstr>                  Рассказ воспитателя</vt:lpstr>
      <vt:lpstr>Слайд 5</vt:lpstr>
      <vt:lpstr>Слайд 6</vt:lpstr>
      <vt:lpstr>Слайд 7</vt:lpstr>
      <vt:lpstr>Слайд 8</vt:lpstr>
      <vt:lpstr>«ФИЗКУЛЬТМИНУТКА» 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ДОМ</dc:creator>
  <cp:lastModifiedBy>Катя</cp:lastModifiedBy>
  <cp:revision>57</cp:revision>
  <cp:lastPrinted>1601-01-01T00:00:00Z</cp:lastPrinted>
  <dcterms:created xsi:type="dcterms:W3CDTF">1601-01-01T00:00:00Z</dcterms:created>
  <dcterms:modified xsi:type="dcterms:W3CDTF">2014-06-20T14:58:24Z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