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90" r:id="rId2"/>
    <p:sldId id="289" r:id="rId3"/>
    <p:sldId id="288" r:id="rId4"/>
    <p:sldId id="262" r:id="rId5"/>
    <p:sldId id="280" r:id="rId6"/>
    <p:sldId id="281" r:id="rId7"/>
    <p:sldId id="283" r:id="rId8"/>
    <p:sldId id="284" r:id="rId9"/>
    <p:sldId id="285" r:id="rId10"/>
    <p:sldId id="287" r:id="rId1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58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9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123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8A4F916-1A59-477C-B006-2D221B88CB0E}" type="datetimeFigureOut">
              <a:rPr lang="ru-RU"/>
              <a:pPr>
                <a:defRPr/>
              </a:pPr>
              <a:t>21.04.2015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C872F00-6F61-48C7-9764-415B60BAE9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6791A2D-F1B6-4009-AEA7-41EF17B5DF8A}" type="datetimeFigureOut">
              <a:rPr lang="ru-RU"/>
              <a:pPr>
                <a:defRPr/>
              </a:pPr>
              <a:t>21.04.2015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6CAA109-2E64-48ED-9DAC-9CD83A7F605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7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8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9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0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1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2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3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5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7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</p:grpSp>
      <p:grpSp>
        <p:nvGrpSpPr>
          <p:cNvPr id="19" name="Группа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0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</p:grpSp>
      <p:grpSp>
        <p:nvGrpSpPr>
          <p:cNvPr id="32" name="Группа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4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4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4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4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4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</p:grpSp>
      <p:sp>
        <p:nvSpPr>
          <p:cNvPr id="97" name="Рисунок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11" name="Рисунок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25" name="Рисунок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26" name="Текст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5" name="Дата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26743-BFB7-4726-8D90-5AA313450DA0}" type="datetimeFigureOut">
              <a:rPr lang="ru-RU"/>
              <a:pPr>
                <a:defRPr/>
              </a:pPr>
              <a:t>21.04.2015</a:t>
            </a:fld>
            <a:endParaRPr lang="ru-RU" dirty="0"/>
          </a:p>
        </p:txBody>
      </p:sp>
      <p:sp>
        <p:nvSpPr>
          <p:cNvPr id="46" name="Нижний колонтитул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" name="Номер слайда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1C3A0-A80F-47B2-BB89-DFE0F90C46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20069-72D3-47D1-ACF7-133C7C05DE9C}" type="datetimeFigureOut">
              <a:rPr lang="ru-RU"/>
              <a:pPr>
                <a:defRPr/>
              </a:pPr>
              <a:t>21.04.2015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DB578-383B-4BDA-B274-DFA820A09B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7"/>
          <p:cNvGrpSpPr>
            <a:grpSpLocks/>
          </p:cNvGrpSpPr>
          <p:nvPr/>
        </p:nvGrpSpPr>
        <p:grpSpPr bwMode="auto">
          <a:xfrm>
            <a:off x="595313" y="781050"/>
            <a:ext cx="6434137" cy="5054600"/>
            <a:chOff x="5162444" y="781398"/>
            <a:chExt cx="6433398" cy="5053665"/>
          </a:xfrm>
        </p:grpSpPr>
        <p:sp>
          <p:nvSpPr>
            <p:cNvPr id="6" name="Полилиния 42"/>
            <p:cNvSpPr>
              <a:spLocks/>
            </p:cNvSpPr>
            <p:nvPr/>
          </p:nvSpPr>
          <p:spPr bwMode="auto">
            <a:xfrm rot="16200000" flipV="1">
              <a:off x="3342718" y="3275693"/>
              <a:ext cx="3828342" cy="17460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7" name="Полилиния 43"/>
            <p:cNvSpPr>
              <a:spLocks/>
            </p:cNvSpPr>
            <p:nvPr/>
          </p:nvSpPr>
          <p:spPr bwMode="auto">
            <a:xfrm rot="16200000" flipV="1">
              <a:off x="9565004" y="3299501"/>
              <a:ext cx="3837865" cy="17461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grpSp>
          <p:nvGrpSpPr>
            <p:cNvPr id="8" name="Группа 10"/>
            <p:cNvGrpSpPr>
              <a:grpSpLocks/>
            </p:cNvGrpSpPr>
            <p:nvPr/>
          </p:nvGrpSpPr>
          <p:grpSpPr bwMode="auto"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17" name="Полилиния 41"/>
              <p:cNvSpPr>
                <a:spLocks/>
              </p:cNvSpPr>
              <p:nvPr/>
            </p:nvSpPr>
            <p:spPr bwMode="auto">
              <a:xfrm rot="16200000" flipV="1">
                <a:off x="9392238" y="4188656"/>
                <a:ext cx="15872" cy="3086477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  <a:cs typeface="+mn-cs"/>
                </a:endParaRPr>
              </a:p>
            </p:txBody>
          </p:sp>
          <p:sp>
            <p:nvSpPr>
              <p:cNvPr id="18" name="Полилиния 44"/>
              <p:cNvSpPr>
                <a:spLocks/>
              </p:cNvSpPr>
              <p:nvPr/>
            </p:nvSpPr>
            <p:spPr bwMode="auto">
              <a:xfrm rot="16200000" flipV="1">
                <a:off x="9367555" y="-651448"/>
                <a:ext cx="12698" cy="3033937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  <a:cs typeface="+mn-cs"/>
                </a:endParaRPr>
              </a:p>
            </p:txBody>
          </p:sp>
        </p:grpSp>
        <p:sp>
          <p:nvSpPr>
            <p:cNvPr id="9" name="Полилиния 45"/>
            <p:cNvSpPr>
              <a:spLocks noEditPoints="1"/>
            </p:cNvSpPr>
            <p:nvPr/>
          </p:nvSpPr>
          <p:spPr bwMode="auto">
            <a:xfrm rot="16200000" flipV="1">
              <a:off x="5185477" y="5323170"/>
              <a:ext cx="477750" cy="523815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0" name="Полилиния 46"/>
            <p:cNvSpPr>
              <a:spLocks noEditPoints="1"/>
            </p:cNvSpPr>
            <p:nvPr/>
          </p:nvSpPr>
          <p:spPr bwMode="auto">
            <a:xfrm rot="16200000" flipV="1">
              <a:off x="5197382" y="5323965"/>
              <a:ext cx="477749" cy="512704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1" name="Полилиния 47"/>
            <p:cNvSpPr>
              <a:spLocks noEditPoints="1"/>
            </p:cNvSpPr>
            <p:nvPr/>
          </p:nvSpPr>
          <p:spPr bwMode="auto">
            <a:xfrm rot="16200000" flipV="1">
              <a:off x="11077601" y="5321583"/>
              <a:ext cx="507906" cy="51905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2" name="Полилиния 48"/>
            <p:cNvSpPr>
              <a:spLocks noEditPoints="1"/>
            </p:cNvSpPr>
            <p:nvPr/>
          </p:nvSpPr>
          <p:spPr bwMode="auto">
            <a:xfrm rot="16200000" flipV="1">
              <a:off x="11092679" y="5320789"/>
              <a:ext cx="471401" cy="534926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3" name="Полилиния 49"/>
            <p:cNvSpPr>
              <a:spLocks noEditPoints="1"/>
            </p:cNvSpPr>
            <p:nvPr/>
          </p:nvSpPr>
          <p:spPr bwMode="auto">
            <a:xfrm rot="16200000" flipV="1">
              <a:off x="11051408" y="771858"/>
              <a:ext cx="468226" cy="519052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" name="Полилиния 50"/>
            <p:cNvSpPr>
              <a:spLocks noEditPoints="1"/>
            </p:cNvSpPr>
            <p:nvPr/>
          </p:nvSpPr>
          <p:spPr bwMode="auto">
            <a:xfrm rot="16200000" flipV="1">
              <a:off x="11044265" y="786937"/>
              <a:ext cx="468226" cy="488894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5" name="Полилиния 51"/>
            <p:cNvSpPr>
              <a:spLocks noEditPoints="1"/>
            </p:cNvSpPr>
            <p:nvPr/>
          </p:nvSpPr>
          <p:spPr bwMode="auto">
            <a:xfrm rot="16200000" flipV="1">
              <a:off x="5232300" y="721066"/>
              <a:ext cx="423785" cy="544449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" name="Полилиния 52"/>
            <p:cNvSpPr>
              <a:spLocks noEditPoints="1"/>
            </p:cNvSpPr>
            <p:nvPr/>
          </p:nvSpPr>
          <p:spPr bwMode="auto">
            <a:xfrm rot="16200000" flipV="1">
              <a:off x="5241825" y="749637"/>
              <a:ext cx="428546" cy="492068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449EC-B0A7-4173-B2E7-7450E180027D}" type="datetimeFigureOut">
              <a:rPr lang="ru-RU"/>
              <a:pPr>
                <a:defRPr/>
              </a:pPr>
              <a:t>21.04.2015</a:t>
            </a:fld>
            <a:endParaRPr lang="ru-RU" dirty="0"/>
          </a:p>
        </p:txBody>
      </p:sp>
      <p:sp>
        <p:nvSpPr>
          <p:cNvPr id="2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5B5B6-DDF6-4966-949B-6A17F0A5B77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79965-1F26-45BA-817F-EFCED83A280C}" type="datetimeFigureOut">
              <a:rPr lang="ru-RU"/>
              <a:pPr>
                <a:defRPr/>
              </a:pPr>
              <a:t>21.04.2015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BB721-6D46-491C-AFCC-E5F80C0143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02FEC-8A44-4F6C-ACE2-7934B2DD2D52}" type="datetimeFigureOut">
              <a:rPr lang="ru-RU"/>
              <a:pPr>
                <a:defRPr/>
              </a:pPr>
              <a:t>21.04.2015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E222A-2212-4648-ADB7-5786077395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FA95E-A0E5-4947-95F6-F8CDD43A5D7E}" type="datetimeFigureOut">
              <a:rPr lang="ru-RU"/>
              <a:pPr>
                <a:defRPr/>
              </a:pPr>
              <a:t>21.04.2015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23431-39C8-4FBE-B638-B93375C041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70C78-6B8C-4658-BD0E-B6BE076203F9}" type="datetimeFigureOut">
              <a:rPr lang="ru-RU"/>
              <a:pPr>
                <a:defRPr/>
              </a:pPr>
              <a:t>21.04.2015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009D4-B0DB-4CEB-BF94-C651464EA0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28A1A-46DE-49F0-8C22-17E2B7DFD237}" type="datetimeFigureOut">
              <a:rPr lang="ru-RU"/>
              <a:pPr>
                <a:defRPr/>
              </a:pPr>
              <a:t>21.04.2015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C8002-F196-43F8-90F7-4926BE63E8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D7983-3A71-4F6D-8369-52DCC7620809}" type="datetimeFigureOut">
              <a:rPr lang="ru-RU"/>
              <a:pPr>
                <a:defRPr/>
              </a:pPr>
              <a:t>21.04.2015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C64D8-B8BE-428B-BDD1-7964270026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62E33-7A08-4D3C-BBBA-7B656F3DADCD}" type="datetimeFigureOut">
              <a:rPr lang="ru-RU"/>
              <a:pPr>
                <a:defRPr/>
              </a:pPr>
              <a:t>21.04.2015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0E77F-2793-4F04-A0B0-5D0E490C428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7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8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9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0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1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2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3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5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7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</p:grpSp>
      <p:grpSp>
        <p:nvGrpSpPr>
          <p:cNvPr id="19" name="Группа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0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</p:grpSp>
      <p:sp>
        <p:nvSpPr>
          <p:cNvPr id="36" name="Рисунок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37" name="Рисунок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39" name="Текст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0" name="Текст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Дата 5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04759-AD45-4FF9-AC20-3B9E3C0FA89B}" type="datetimeFigureOut">
              <a:rPr lang="ru-RU"/>
              <a:pPr>
                <a:defRPr/>
              </a:pPr>
              <a:t>21.04.2015</a:t>
            </a:fld>
            <a:endParaRPr lang="ru-RU" dirty="0"/>
          </a:p>
        </p:txBody>
      </p:sp>
      <p:sp>
        <p:nvSpPr>
          <p:cNvPr id="33" name="Нижний колонтитул 6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" name="Номер слайда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A3157-1785-42A9-BA33-F32CBA48B7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0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1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2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3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5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7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9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0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</p:grpSp>
      <p:grpSp>
        <p:nvGrpSpPr>
          <p:cNvPr id="21" name="Группа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2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3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4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5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6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7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8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9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0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1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2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3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</p:grpSp>
      <p:grpSp>
        <p:nvGrpSpPr>
          <p:cNvPr id="34" name="Группа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4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4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4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4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4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4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4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</p:grpSp>
      <p:sp>
        <p:nvSpPr>
          <p:cNvPr id="78" name="Рисунок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79" name="Рисунок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80" name="Рисунок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81" name="Текст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2" name="Текст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3" name="Текст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7" name="Дата 5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B84A3-8D0C-4FF8-9CED-FA65F6D26054}" type="datetimeFigureOut">
              <a:rPr lang="ru-RU"/>
              <a:pPr>
                <a:defRPr/>
              </a:pPr>
              <a:t>21.04.2015</a:t>
            </a:fld>
            <a:endParaRPr lang="ru-RU" dirty="0"/>
          </a:p>
        </p:txBody>
      </p:sp>
      <p:sp>
        <p:nvSpPr>
          <p:cNvPr id="48" name="Нижний колонтитул 6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" name="Номер слайда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42342-FB03-4787-827F-0366026BE2C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065213" y="304800"/>
            <a:ext cx="10058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065213" y="1752600"/>
            <a:ext cx="100584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65641C-2D4F-459C-B1A3-0213DB47958A}" type="datetimeFigureOut">
              <a:rPr lang="ru-RU"/>
              <a:pPr>
                <a:defRPr/>
              </a:pPr>
              <a:t>21.04.2015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65213" y="6019800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5164B7-8020-4CAD-8BB8-12D314ADEB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4" r:id="rId3"/>
    <p:sldLayoutId id="2147483661" r:id="rId4"/>
    <p:sldLayoutId id="2147483660" r:id="rId5"/>
    <p:sldLayoutId id="2147483659" r:id="rId6"/>
    <p:sldLayoutId id="2147483658" r:id="rId7"/>
    <p:sldLayoutId id="2147483665" r:id="rId8"/>
    <p:sldLayoutId id="2147483666" r:id="rId9"/>
    <p:sldLayoutId id="2147483667" r:id="rId10"/>
    <p:sldLayoutId id="2147483657" r:id="rId11"/>
    <p:sldLayoutId id="2147483668" r:id="rId12"/>
    <p:sldLayoutId id="2147483656" r:id="rId13"/>
    <p:sldLayoutId id="2147483669" r:id="rId14"/>
  </p:sldLayoutIdLst>
  <p:transition spd="slow">
    <p:fade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4D290B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/>
        </a:defRPr>
      </a:lvl9pPr>
    </p:titleStyle>
    <p:bodyStyle>
      <a:lvl1pPr marL="346075" indent="-346075" algn="l" rtl="0" fontAlgn="base">
        <a:spcBef>
          <a:spcPts val="18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2575" algn="l" rtl="0" fontAlgn="base">
        <a:spcBef>
          <a:spcPts val="12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ts val="8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ts val="6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ts val="6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XVIII_%D0%B2%D0%B5%D0%BA" TargetMode="External"/><Relationship Id="rId7" Type="http://schemas.openxmlformats.org/officeDocument/2006/relationships/image" Target="../media/image6.jpeg"/><Relationship Id="rId2" Type="http://schemas.openxmlformats.org/officeDocument/2006/relationships/hyperlink" Target="https://ru.wikipedia.org/wiki/%D0%A8%D1%83%D0%B2%D0%B0%D0%BB%D0%BE%D0%B2,_%D0%9F%D1%91%D1%82%D1%80_%D0%98%D0%B2%D0%B0%D0%BD%D0%BE%D0%B2%D0%B8%D1%87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ru.wikipedia.org/wiki/%D0%9C%D1%83%D0%B7%D1%8B" TargetMode="External"/><Relationship Id="rId5" Type="http://schemas.openxmlformats.org/officeDocument/2006/relationships/hyperlink" Target="https://ru.wikipedia.org/wiki/%D0%90%D0%BF%D0%BE%D0%BB%D0%BB%D0%BE%D0%BD" TargetMode="External"/><Relationship Id="rId4" Type="http://schemas.openxmlformats.org/officeDocument/2006/relationships/hyperlink" Target="https://ru.wikipedia.org/wiki/%D0%9F%D0%B0%D1%80%D0%BD%D0%B0%D1%81_(%D0%B3%D0%BE%D1%80%D0%B0)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8%D1%81%D0%B0%D0%B0%D0%BA%D0%B8%D0%B5%D0%B2%D1%81%D0%BA%D0%B8%D0%B9_%D1%81%D0%BE%D0%B1%D0%BE%D1%80" TargetMode="External"/><Relationship Id="rId2" Type="http://schemas.openxmlformats.org/officeDocument/2006/relationships/hyperlink" Target="https://ru.wikipedia.org/wiki/%D0%A4%D0%B8%D0%BD%D1%81%D0%BA%D0%B8%D0%B9_%D0%B7%D0%B0%D0%BB%D0%B8%D0%B2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88225" y="809625"/>
            <a:ext cx="3840163" cy="4799013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dirty="0" smtClean="0"/>
              <a:t>С 1947 года здесь расположился Институт токов высокой частоты имени В. П. Вологдина. 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dirty="0" smtClean="0"/>
              <a:t>Институт размещается на участке около 10 га в центре парка, занимает Большой и Малый дворцы, деревянную Жёлтую дачу Максимилиана </a:t>
            </a:r>
            <a:r>
              <a:rPr lang="ru-RU" sz="2000" dirty="0" err="1" smtClean="0"/>
              <a:t>Месмахера</a:t>
            </a:r>
            <a:r>
              <a:rPr lang="ru-RU" sz="2000" dirty="0" smtClean="0"/>
              <a:t>, Дом садовника и Конный двор.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dirty="0" smtClean="0"/>
              <a:t>Вся территория находится в хозяйственном ведении института.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400" dirty="0">
              <a:solidFill>
                <a:srgbClr val="9A5315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302500" y="862013"/>
            <a:ext cx="4584700" cy="809625"/>
          </a:xfrm>
          <a:prstGeom prst="rect">
            <a:avLst/>
          </a:prstGeom>
        </p:spPr>
        <p:txBody>
          <a:bodyPr anchor="b">
            <a:normAutofit fontScale="975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ru-RU" sz="2800" dirty="0">
              <a:solidFill>
                <a:schemeClr val="tx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7" descr="0_d8207_297e9c15_XL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36613" y="1031875"/>
            <a:ext cx="5943600" cy="457200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Содержимое 3" descr="Рисунок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4987925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954588" cy="1463675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dirty="0" smtClean="0">
                <a:solidFill>
                  <a:schemeClr val="tx1">
                    <a:lumMod val="50000"/>
                  </a:schemeClr>
                </a:solidFill>
              </a:rPr>
              <a:t>Церковь.</a:t>
            </a:r>
            <a:br>
              <a:rPr lang="ru-RU" altLang="ru-RU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altLang="ru-RU" dirty="0" smtClean="0">
                <a:solidFill>
                  <a:schemeClr val="tx1">
                    <a:lumMod val="50000"/>
                  </a:schemeClr>
                </a:solidFill>
              </a:rPr>
              <a:t> Акварель А.Брюллова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34819" name="Рисунок 4" descr="Рисунок6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64113" y="1136650"/>
            <a:ext cx="7227887" cy="482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500813" y="165100"/>
            <a:ext cx="4954587" cy="1154113"/>
          </a:xfrm>
          <a:prstGeom prst="rect">
            <a:avLst/>
          </a:prstGeom>
        </p:spPr>
        <p:txBody>
          <a:bodyPr anchor="b">
            <a:normAutofit fontScale="97500"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altLang="ru-RU" sz="36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Акварель В.С </a:t>
            </a:r>
            <a:r>
              <a:rPr lang="ru-RU" altLang="ru-RU" sz="3600" dirty="0" err="1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Садовникова</a:t>
            </a:r>
            <a:endParaRPr lang="ru-RU" sz="3600" dirty="0">
              <a:solidFill>
                <a:schemeClr val="tx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7493000" y="960438"/>
            <a:ext cx="3840163" cy="1085850"/>
          </a:xfrm>
        </p:spPr>
        <p:txBody>
          <a:bodyPr/>
          <a:lstStyle/>
          <a:p>
            <a:r>
              <a:rPr lang="ru-RU" smtClean="0"/>
              <a:t>Парнас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93000" y="1982788"/>
            <a:ext cx="3840163" cy="3690937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 smtClean="0"/>
              <a:t>В юго-восточной части парка находится насыпной холм высотой 61 м, получивший название «Парнас». Этот холм был создан руками крепостных графа </a:t>
            </a:r>
            <a:r>
              <a:rPr lang="ru-RU" sz="2400" dirty="0" smtClean="0">
                <a:hlinkClick r:id="rId2" tooltip="Шувалов, Пётр Иванович"/>
              </a:rPr>
              <a:t>П. И. Шувалова</a:t>
            </a:r>
            <a:r>
              <a:rPr lang="ru-RU" sz="2400" dirty="0" smtClean="0"/>
              <a:t> в середине </a:t>
            </a:r>
            <a:r>
              <a:rPr lang="ru-RU" sz="2400" dirty="0" smtClean="0">
                <a:hlinkClick r:id="rId3" tooltip="XVIII век"/>
              </a:rPr>
              <a:t>XVIII века</a:t>
            </a:r>
            <a:r>
              <a:rPr lang="ru-RU" sz="2400" dirty="0" smtClean="0"/>
              <a:t>. Название его связано с древнегреческой мифологией, где </a:t>
            </a:r>
            <a:r>
              <a:rPr lang="ru-RU" sz="2400" dirty="0" err="1" smtClean="0">
                <a:hlinkClick r:id="rId4" tooltip="Парнас (гора)"/>
              </a:rPr>
              <a:t>Парнас</a:t>
            </a:r>
            <a:r>
              <a:rPr lang="ru-RU" sz="2400" dirty="0" err="1" smtClean="0"/>
              <a:t>считался</a:t>
            </a:r>
            <a:r>
              <a:rPr lang="ru-RU" sz="2400" dirty="0" smtClean="0"/>
              <a:t> местом обитания бога </a:t>
            </a:r>
            <a:r>
              <a:rPr lang="ru-RU" sz="2400" dirty="0" smtClean="0">
                <a:hlinkClick r:id="rId5" tooltip="Аполлон"/>
              </a:rPr>
              <a:t>Аполлона</a:t>
            </a:r>
            <a:r>
              <a:rPr lang="ru-RU" sz="2400" dirty="0" smtClean="0"/>
              <a:t> и </a:t>
            </a:r>
            <a:r>
              <a:rPr lang="ru-RU" sz="2400" dirty="0" smtClean="0">
                <a:hlinkClick r:id="rId6" tooltip="Музы"/>
              </a:rPr>
              <a:t>муз</a:t>
            </a:r>
            <a:r>
              <a:rPr lang="ru-RU" sz="2400" dirty="0" smtClean="0"/>
              <a:t>.</a:t>
            </a:r>
            <a:endParaRPr lang="ru-RU" sz="2400" dirty="0">
              <a:solidFill>
                <a:srgbClr val="9A5315"/>
              </a:solidFill>
            </a:endParaRPr>
          </a:p>
        </p:txBody>
      </p:sp>
      <p:pic>
        <p:nvPicPr>
          <p:cNvPr id="9" name="Рисунок 8" descr="800px-Гора_Парнас_(Шуваловский_парк).JPG"/>
          <p:cNvPicPr>
            <a:picLocks noGrp="1" noChangeAspect="1"/>
          </p:cNvPicPr>
          <p:nvPr>
            <p:ph type="pic" idx="1"/>
          </p:nvPr>
        </p:nvPicPr>
        <p:blipFill>
          <a:blip r:embed="rId7" cstate="email"/>
          <a:srcRect/>
          <a:stretch>
            <a:fillRect/>
          </a:stretch>
        </p:blipFill>
        <p:spPr>
          <a:xfrm>
            <a:off x="836613" y="1031875"/>
            <a:ext cx="5943600" cy="457200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93000" y="862013"/>
            <a:ext cx="3840163" cy="4811712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 smtClean="0"/>
              <a:t>С вершины холма, на котором была устроена специальная огороженная площадка со скамейками, был виден даже </a:t>
            </a:r>
            <a:r>
              <a:rPr lang="ru-RU" sz="2400" dirty="0" smtClean="0">
                <a:hlinkClick r:id="rId2" tooltip="Финский залив"/>
              </a:rPr>
              <a:t>Финский залив</a:t>
            </a:r>
            <a:r>
              <a:rPr lang="ru-RU" sz="2400" dirty="0" smtClean="0"/>
              <a:t>. Сегодня с него можно увидеть в основном панораму северных новостроек, хотя в ясную погоду с вершины Парнаса также виден купол </a:t>
            </a:r>
            <a:r>
              <a:rPr lang="ru-RU" sz="2400" dirty="0" smtClean="0">
                <a:hlinkClick r:id="rId3" tooltip="Исаакиевский собор"/>
              </a:rPr>
              <a:t>Исаакиевского собора</a:t>
            </a:r>
            <a:r>
              <a:rPr lang="ru-RU" sz="2400" dirty="0" smtClean="0"/>
              <a:t>.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400" dirty="0">
              <a:solidFill>
                <a:srgbClr val="9A5315"/>
              </a:solidFill>
            </a:endParaRPr>
          </a:p>
        </p:txBody>
      </p:sp>
      <p:pic>
        <p:nvPicPr>
          <p:cNvPr id="10" name="Рисунок 9" descr="0_d7efa_ae20ac23_XL.jpg"/>
          <p:cNvPicPr>
            <a:picLocks noGrp="1" noChangeAspect="1"/>
          </p:cNvPicPr>
          <p:nvPr>
            <p:ph type="pic"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836613" y="1031875"/>
            <a:ext cx="5943600" cy="457200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7493000" y="960438"/>
            <a:ext cx="3840163" cy="1085850"/>
          </a:xfrm>
        </p:spPr>
        <p:txBody>
          <a:bodyPr/>
          <a:lstStyle/>
          <a:p>
            <a:r>
              <a:rPr lang="ru-RU" smtClean="0"/>
              <a:t>Пруды</a:t>
            </a:r>
          </a:p>
        </p:txBody>
      </p:sp>
      <p:sp>
        <p:nvSpPr>
          <p:cNvPr id="28674" name="Текст 3"/>
          <p:cNvSpPr>
            <a:spLocks noGrp="1"/>
          </p:cNvSpPr>
          <p:nvPr>
            <p:ph type="body" sz="half" idx="2"/>
          </p:nvPr>
        </p:nvSpPr>
        <p:spPr>
          <a:xfrm>
            <a:off x="7493000" y="1982788"/>
            <a:ext cx="3840163" cy="3690937"/>
          </a:xfrm>
        </p:spPr>
        <p:txBody>
          <a:bodyPr/>
          <a:lstStyle/>
          <a:p>
            <a:r>
              <a:rPr lang="ru-RU" sz="2400" smtClean="0">
                <a:solidFill>
                  <a:srgbClr val="9A5315"/>
                </a:solidFill>
              </a:rPr>
              <a:t>У подножия Парнаса вырыты два пруда – «Шляпа Наполеона» и «Рубаха Наполеона».</a:t>
            </a:r>
          </a:p>
          <a:p>
            <a:r>
              <a:rPr lang="ru-RU" sz="2400" smtClean="0">
                <a:solidFill>
                  <a:srgbClr val="9A5315"/>
                </a:solidFill>
              </a:rPr>
              <a:t>Они вырыты в 19 веке в честь победы над Францией.</a:t>
            </a: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 t="92" b="92"/>
          <a:stretch>
            <a:fillRect/>
          </a:stretch>
        </p:blipFill>
        <p:spPr>
          <a:xfrm>
            <a:off x="836613" y="1031875"/>
            <a:ext cx="5943600" cy="4572000"/>
          </a:xfrm>
        </p:spPr>
      </p:pic>
      <p:pic>
        <p:nvPicPr>
          <p:cNvPr id="28676" name="Рисунок 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41388" y="1174750"/>
            <a:ext cx="5586412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7440613" y="703263"/>
            <a:ext cx="3840162" cy="825500"/>
          </a:xfrm>
        </p:spPr>
        <p:txBody>
          <a:bodyPr/>
          <a:lstStyle/>
          <a:p>
            <a:r>
              <a:rPr lang="ru-RU" smtClean="0"/>
              <a:t>Природа</a:t>
            </a:r>
          </a:p>
        </p:txBody>
      </p:sp>
      <p:pic>
        <p:nvPicPr>
          <p:cNvPr id="5" name="Рисунок 4" descr="0_d7ecb_f98ed94c_-1-XL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36613" y="1031875"/>
            <a:ext cx="5943600" cy="4572000"/>
          </a:xfrm>
        </p:spPr>
      </p:pic>
      <p:sp>
        <p:nvSpPr>
          <p:cNvPr id="29699" name="Текст 3"/>
          <p:cNvSpPr>
            <a:spLocks noGrp="1"/>
          </p:cNvSpPr>
          <p:nvPr>
            <p:ph type="body" sz="half" idx="2"/>
          </p:nvPr>
        </p:nvSpPr>
        <p:spPr>
          <a:xfrm>
            <a:off x="7493000" y="1658938"/>
            <a:ext cx="3840163" cy="4065587"/>
          </a:xfrm>
        </p:spPr>
        <p:txBody>
          <a:bodyPr/>
          <a:lstStyle/>
          <a:p>
            <a:r>
              <a:rPr lang="ru-RU" smtClean="0"/>
              <a:t>Но главная достопримечательность парка-это, конечно, его природа.</a:t>
            </a:r>
          </a:p>
          <a:p>
            <a:r>
              <a:rPr lang="ru-RU" smtClean="0"/>
              <a:t>Красота парка раскрывается поздней осенью и зимой, когда он напоминает волшебную сказку.</a:t>
            </a:r>
          </a:p>
          <a:p>
            <a:r>
              <a:rPr lang="ru-RU" smtClean="0"/>
              <a:t>Деревья здесь могучие, некоторые не обхватишь...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Текст 3"/>
          <p:cNvSpPr>
            <a:spLocks noGrp="1"/>
          </p:cNvSpPr>
          <p:nvPr>
            <p:ph type="body" sz="half" idx="2"/>
          </p:nvPr>
        </p:nvSpPr>
        <p:spPr>
          <a:xfrm>
            <a:off x="7493000" y="939800"/>
            <a:ext cx="3840163" cy="4784725"/>
          </a:xfrm>
        </p:spPr>
        <p:txBody>
          <a:bodyPr/>
          <a:lstStyle/>
          <a:p>
            <a:r>
              <a:rPr lang="ru-RU" smtClean="0"/>
              <a:t>В советские времена, в парке была лыжная база , устраивались соревнования.</a:t>
            </a:r>
          </a:p>
          <a:p>
            <a:r>
              <a:rPr lang="ru-RU" smtClean="0"/>
              <a:t>Сегодня ,в снежные зимы в парке  детвора с окрестных поселков и Парнаса собирается здесь чтобы погулять, покататься по заснеженным склонам на санках , ледянках, ватрушках и получить заряд позитивного настроения и радости.</a:t>
            </a:r>
          </a:p>
        </p:txBody>
      </p:sp>
      <p:pic>
        <p:nvPicPr>
          <p:cNvPr id="8" name="Рисунок 7" descr="Etstche-zimniy-Shuvalovskiy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36613" y="1031875"/>
            <a:ext cx="5943600" cy="457200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00925" y="809625"/>
            <a:ext cx="3841750" cy="104298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dirty="0" smtClean="0">
                <a:solidFill>
                  <a:schemeClr val="tx1">
                    <a:lumMod val="50000"/>
                  </a:schemeClr>
                </a:solidFill>
              </a:rPr>
              <a:t>О климате Парголова 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Рисунок 4" descr="Рисунок1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 l="1126" r="1126"/>
          <a:stretch>
            <a:fillRect/>
          </a:stretch>
        </p:blipFill>
        <p:spPr>
          <a:xfrm>
            <a:off x="836613" y="1031875"/>
            <a:ext cx="5943600" cy="4572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93000" y="1816100"/>
            <a:ext cx="3840163" cy="3908425"/>
          </a:xfrm>
        </p:spPr>
        <p:txBody>
          <a:bodyPr rtlCol="0">
            <a:normAutofit lnSpcReduction="1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dirty="0" smtClean="0"/>
              <a:t>Парголово совсем открыто и ничем не защищено от господствующих здесь западных ветров, что способствует очищению воздуха, так что он всегда чистый, сухой, здоровый и легкий.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dirty="0" smtClean="0"/>
              <a:t>   Этот район считался одним из здоровых вокруг Петербурга.  Сюда приезжали       многие известные петербуржцы гулять,    дышать воздухом, наслаждаться природой.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6845300" y="0"/>
            <a:ext cx="3840163" cy="1108075"/>
          </a:xfrm>
        </p:spPr>
        <p:txBody>
          <a:bodyPr/>
          <a:lstStyle/>
          <a:p>
            <a:r>
              <a:rPr lang="ru-RU" smtClean="0"/>
              <a:t>Частыми гостями </a:t>
            </a:r>
          </a:p>
        </p:txBody>
      </p:sp>
      <p:pic>
        <p:nvPicPr>
          <p:cNvPr id="5" name="Рисунок 4" descr="Рисунок2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 l="1833" r="1833"/>
          <a:stretch>
            <a:fillRect/>
          </a:stretch>
        </p:blipFill>
        <p:spPr>
          <a:xfrm>
            <a:off x="836613" y="1031875"/>
            <a:ext cx="5943600" cy="4572000"/>
          </a:xfrm>
        </p:spPr>
      </p:pic>
      <p:sp>
        <p:nvSpPr>
          <p:cNvPr id="32771" name="Текст 3"/>
          <p:cNvSpPr>
            <a:spLocks noGrp="1"/>
          </p:cNvSpPr>
          <p:nvPr>
            <p:ph type="body" sz="half" idx="2"/>
          </p:nvPr>
        </p:nvSpPr>
        <p:spPr>
          <a:xfrm>
            <a:off x="6897688" y="796925"/>
            <a:ext cx="5294312" cy="5761038"/>
          </a:xfrm>
        </p:spPr>
        <p:txBody>
          <a:bodyPr/>
          <a:lstStyle/>
          <a:p>
            <a:pPr>
              <a:lnSpc>
                <a:spcPts val="200"/>
              </a:lnSpc>
            </a:pPr>
            <a:endParaRPr lang="ru-RU" smtClean="0"/>
          </a:p>
          <a:p>
            <a:pPr>
              <a:lnSpc>
                <a:spcPts val="200"/>
              </a:lnSpc>
            </a:pPr>
            <a:r>
              <a:rPr lang="ru-RU" smtClean="0"/>
              <a:t>Парка были: </a:t>
            </a:r>
          </a:p>
          <a:p>
            <a:pPr>
              <a:lnSpc>
                <a:spcPts val="200"/>
              </a:lnSpc>
            </a:pPr>
            <a:r>
              <a:rPr lang="ru-RU" smtClean="0"/>
              <a:t>Актрисы</a:t>
            </a:r>
          </a:p>
          <a:p>
            <a:pPr>
              <a:lnSpc>
                <a:spcPts val="200"/>
              </a:lnSpc>
            </a:pPr>
            <a:r>
              <a:rPr lang="ru-RU" smtClean="0"/>
              <a:t> Вера Федоровна Комиссаржевская, </a:t>
            </a:r>
          </a:p>
          <a:p>
            <a:pPr>
              <a:lnSpc>
                <a:spcPts val="200"/>
              </a:lnSpc>
            </a:pPr>
            <a:r>
              <a:rPr lang="ru-RU" smtClean="0"/>
              <a:t> Мария Николаевна Ермолова, </a:t>
            </a:r>
          </a:p>
          <a:p>
            <a:pPr>
              <a:lnSpc>
                <a:spcPts val="200"/>
              </a:lnSpc>
            </a:pPr>
            <a:r>
              <a:rPr lang="ru-RU" smtClean="0"/>
              <a:t>Поэты</a:t>
            </a:r>
          </a:p>
          <a:p>
            <a:pPr>
              <a:lnSpc>
                <a:spcPts val="200"/>
              </a:lnSpc>
            </a:pPr>
            <a:r>
              <a:rPr lang="ru-RU" smtClean="0"/>
              <a:t> Александр Александрович Блок, </a:t>
            </a:r>
          </a:p>
          <a:p>
            <a:pPr>
              <a:lnSpc>
                <a:spcPts val="200"/>
              </a:lnSpc>
            </a:pPr>
            <a:r>
              <a:rPr lang="ru-RU" smtClean="0"/>
              <a:t>Яков Полонский и Апполон Майков, </a:t>
            </a:r>
          </a:p>
          <a:p>
            <a:pPr>
              <a:lnSpc>
                <a:spcPts val="200"/>
              </a:lnSpc>
            </a:pPr>
            <a:r>
              <a:rPr lang="ru-RU" smtClean="0"/>
              <a:t>Художники </a:t>
            </a:r>
          </a:p>
          <a:p>
            <a:pPr>
              <a:lnSpc>
                <a:spcPts val="200"/>
              </a:lnSpc>
            </a:pPr>
            <a:r>
              <a:rPr lang="ru-RU" smtClean="0"/>
              <a:t>Иван Иванович Шишкин, </a:t>
            </a:r>
          </a:p>
          <a:p>
            <a:pPr>
              <a:lnSpc>
                <a:spcPts val="200"/>
              </a:lnSpc>
            </a:pPr>
            <a:r>
              <a:rPr lang="ru-RU" smtClean="0"/>
              <a:t> Илья Ефимович Репин, </a:t>
            </a:r>
          </a:p>
          <a:p>
            <a:pPr>
              <a:lnSpc>
                <a:spcPts val="200"/>
              </a:lnSpc>
            </a:pPr>
            <a:r>
              <a:rPr lang="ru-RU" smtClean="0"/>
              <a:t> Василий Васильевич Верещагин,</a:t>
            </a:r>
          </a:p>
          <a:p>
            <a:pPr>
              <a:lnSpc>
                <a:spcPts val="200"/>
              </a:lnSpc>
            </a:pPr>
            <a:r>
              <a:rPr lang="ru-RU" smtClean="0"/>
              <a:t>Скульптор </a:t>
            </a:r>
          </a:p>
          <a:p>
            <a:pPr>
              <a:lnSpc>
                <a:spcPts val="200"/>
              </a:lnSpc>
            </a:pPr>
            <a:r>
              <a:rPr lang="ru-RU" smtClean="0"/>
              <a:t>Марк Матвеевич Антокольский,</a:t>
            </a:r>
          </a:p>
          <a:p>
            <a:pPr>
              <a:lnSpc>
                <a:spcPts val="200"/>
              </a:lnSpc>
            </a:pPr>
            <a:r>
              <a:rPr lang="ru-RU" smtClean="0"/>
              <a:t> Композиторы </a:t>
            </a:r>
          </a:p>
          <a:p>
            <a:pPr>
              <a:lnSpc>
                <a:spcPts val="200"/>
              </a:lnSpc>
            </a:pPr>
            <a:r>
              <a:rPr lang="ru-RU" smtClean="0"/>
              <a:t>Михаил Иванович Глинка</a:t>
            </a:r>
          </a:p>
          <a:p>
            <a:pPr>
              <a:lnSpc>
                <a:spcPts val="200"/>
              </a:lnSpc>
            </a:pPr>
            <a:r>
              <a:rPr lang="ru-RU" smtClean="0"/>
              <a:t>Александр Константинович Глазунов</a:t>
            </a:r>
          </a:p>
          <a:p>
            <a:pPr>
              <a:lnSpc>
                <a:spcPts val="200"/>
              </a:lnSpc>
            </a:pPr>
            <a:r>
              <a:rPr lang="ru-RU" smtClean="0"/>
              <a:t>Анатолий Константинович Лядов</a:t>
            </a:r>
          </a:p>
          <a:p>
            <a:pPr>
              <a:lnSpc>
                <a:spcPts val="200"/>
              </a:lnSpc>
            </a:pPr>
            <a:r>
              <a:rPr lang="ru-RU" smtClean="0"/>
              <a:t> Милий Алексеевич Балакирев</a:t>
            </a:r>
          </a:p>
          <a:p>
            <a:pPr>
              <a:lnSpc>
                <a:spcPts val="200"/>
              </a:lnSpc>
            </a:pPr>
            <a:r>
              <a:rPr lang="ru-RU" smtClean="0"/>
              <a:t> Николай Андреевич Римский-Корсаков, </a:t>
            </a:r>
          </a:p>
          <a:p>
            <a:pPr>
              <a:lnSpc>
                <a:spcPts val="200"/>
              </a:lnSpc>
            </a:pPr>
            <a:r>
              <a:rPr lang="ru-RU" smtClean="0"/>
              <a:t>Цезарь Кюи,</a:t>
            </a:r>
          </a:p>
          <a:p>
            <a:pPr>
              <a:lnSpc>
                <a:spcPts val="200"/>
              </a:lnSpc>
            </a:pPr>
            <a:r>
              <a:rPr lang="ru-RU" smtClean="0"/>
              <a:t>Оперный певец Федор Иванович Шаляпин , </a:t>
            </a:r>
          </a:p>
          <a:p>
            <a:pPr>
              <a:lnSpc>
                <a:spcPts val="200"/>
              </a:lnSpc>
            </a:pPr>
            <a:r>
              <a:rPr lang="ru-RU" smtClean="0"/>
              <a:t>Критик Владимир Васильевич Стасов,</a:t>
            </a:r>
          </a:p>
          <a:p>
            <a:pPr>
              <a:lnSpc>
                <a:spcPct val="0"/>
              </a:lnSpc>
            </a:pPr>
            <a:endParaRPr lang="ru-RU" smtClean="0"/>
          </a:p>
        </p:txBody>
      </p:sp>
      <p:sp>
        <p:nvSpPr>
          <p:cNvPr id="32772" name="Текст 3"/>
          <p:cNvSpPr txBox="1">
            <a:spLocks/>
          </p:cNvSpPr>
          <p:nvPr/>
        </p:nvSpPr>
        <p:spPr bwMode="auto">
          <a:xfrm>
            <a:off x="1211263" y="5773738"/>
            <a:ext cx="52943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0"/>
              </a:lnSpc>
              <a:spcBef>
                <a:spcPts val="1800"/>
              </a:spcBef>
              <a:buFont typeface="Arial" charset="0"/>
              <a:buNone/>
            </a:pPr>
            <a:endParaRPr lang="ru-RU">
              <a:latin typeface="Segoe Print"/>
            </a:endParaRPr>
          </a:p>
          <a:p>
            <a:pPr algn="ctr">
              <a:lnSpc>
                <a:spcPct val="0"/>
              </a:lnSpc>
              <a:spcBef>
                <a:spcPts val="1800"/>
              </a:spcBef>
            </a:pPr>
            <a:r>
              <a:rPr lang="ru-RU" altLang="ru-RU">
                <a:latin typeface="Segoe Print"/>
              </a:rPr>
              <a:t>Федор Иванович Шаляпин на даче</a:t>
            </a:r>
            <a:endParaRPr lang="ru-RU">
              <a:latin typeface="Segoe Prin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Содержимое 3" descr="00012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22325" y="-6350"/>
            <a:ext cx="10594975" cy="6864350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63788" y="5773738"/>
            <a:ext cx="7472362" cy="1084262"/>
          </a:xfrm>
        </p:spPr>
        <p:txBody>
          <a:bodyPr>
            <a:normAutofit/>
          </a:bodyPr>
          <a:lstStyle/>
          <a:p>
            <a:pPr algn="ctr"/>
            <a:r>
              <a:rPr lang="ru-RU" altLang="ru-RU" smtClean="0">
                <a:solidFill>
                  <a:srgbClr val="0D0D0D"/>
                </a:solidFill>
              </a:rPr>
              <a:t>Картина И.И.Шишкина </a:t>
            </a:r>
            <a:br>
              <a:rPr lang="ru-RU" altLang="ru-RU" smtClean="0">
                <a:solidFill>
                  <a:srgbClr val="0D0D0D"/>
                </a:solidFill>
              </a:rPr>
            </a:br>
            <a:r>
              <a:rPr lang="ru-RU" altLang="ru-RU" smtClean="0">
                <a:solidFill>
                  <a:srgbClr val="0D0D0D"/>
                </a:solidFill>
              </a:rPr>
              <a:t>«Ели в Шуваловском парке»</a:t>
            </a:r>
            <a:endParaRPr lang="ru-RU" smtClean="0">
              <a:solidFill>
                <a:srgbClr val="0D0D0D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Шуваловский парк Выборгского района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Цветная презентация, посвященная природе, представленная в альбомной ориентации (широкоэкранный формат)(2).potx" id="{519EBB0D-C4C6-4679-B18C-067491865491}" vid="{331DD9B5-FE85-4794-9A9A-DC86FB6B1A28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0</TotalTime>
  <Words>280</Words>
  <Application>Microsoft Office PowerPoint</Application>
  <PresentationFormat>Произвольный</PresentationFormat>
  <Paragraphs>47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презентация Шуваловский парк Выборгского района</vt:lpstr>
      <vt:lpstr>Слайд 1</vt:lpstr>
      <vt:lpstr>Парнас</vt:lpstr>
      <vt:lpstr>Слайд 3</vt:lpstr>
      <vt:lpstr>Пруды</vt:lpstr>
      <vt:lpstr>Природа</vt:lpstr>
      <vt:lpstr>Слайд 6</vt:lpstr>
      <vt:lpstr>О климате Парголова </vt:lpstr>
      <vt:lpstr>Частыми гостями </vt:lpstr>
      <vt:lpstr>Картина И.И.Шишкина  «Ели в Шуваловском парке»</vt:lpstr>
      <vt:lpstr>Церковь.  Акварель А.Брюллова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«Шуваловский парк»</dc:title>
  <dc:creator/>
  <cp:lastModifiedBy/>
  <cp:revision>2</cp:revision>
  <dcterms:created xsi:type="dcterms:W3CDTF">2014-06-01T08:18:40Z</dcterms:created>
  <dcterms:modified xsi:type="dcterms:W3CDTF">2015-04-21T16:50:47Z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