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71" r:id="rId3"/>
    <p:sldId id="258" r:id="rId4"/>
    <p:sldId id="277" r:id="rId5"/>
    <p:sldId id="273" r:id="rId6"/>
    <p:sldId id="267" r:id="rId7"/>
    <p:sldId id="278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5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8A4F916-1A59-477C-B006-2D221B88CB0E}" type="datetimeFigureOut">
              <a:rPr lang="ru-RU"/>
              <a:pPr>
                <a:defRPr/>
              </a:pPr>
              <a:t>21.04.2015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C872F00-6F61-48C7-9764-415B60BAE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6791A2D-F1B6-4009-AEA7-41EF17B5DF8A}" type="datetimeFigureOut">
              <a:rPr lang="ru-RU"/>
              <a:pPr>
                <a:defRPr/>
              </a:pPr>
              <a:t>21.04.2015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6CAA109-2E64-48ED-9DAC-9CD83A7F60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grpSp>
        <p:nvGrpSpPr>
          <p:cNvPr id="19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grpSp>
        <p:nvGrpSpPr>
          <p:cNvPr id="3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5" name="Дата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26743-BFB7-4726-8D90-5AA313450DA0}" type="datetimeFigureOut">
              <a:rPr lang="ru-RU"/>
              <a:pPr>
                <a:defRPr/>
              </a:pPr>
              <a:t>21.04.2015</a:t>
            </a:fld>
            <a:endParaRPr lang="ru-RU" dirty="0"/>
          </a:p>
        </p:txBody>
      </p:sp>
      <p:sp>
        <p:nvSpPr>
          <p:cNvPr id="46" name="Нижний колонтитул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Номер слайда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1C3A0-A80F-47B2-BB89-DFE0F90C46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20069-72D3-47D1-ACF7-133C7C05DE9C}" type="datetimeFigureOut">
              <a:rPr lang="ru-RU"/>
              <a:pPr>
                <a:defRPr/>
              </a:pPr>
              <a:t>21.04.2015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DB578-383B-4BDA-B274-DFA820A09B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>
            <a:grpSpLocks/>
          </p:cNvGrpSpPr>
          <p:nvPr/>
        </p:nvGrpSpPr>
        <p:grpSpPr bwMode="auto">
          <a:xfrm>
            <a:off x="595313" y="781050"/>
            <a:ext cx="6434137" cy="5054600"/>
            <a:chOff x="5162444" y="781398"/>
            <a:chExt cx="6433398" cy="5053665"/>
          </a:xfrm>
        </p:grpSpPr>
        <p:sp>
          <p:nvSpPr>
            <p:cNvPr id="6" name="Полилиния 42"/>
            <p:cNvSpPr>
              <a:spLocks/>
            </p:cNvSpPr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7" name="Полилиния 43"/>
            <p:cNvSpPr>
              <a:spLocks/>
            </p:cNvSpPr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grpSp>
          <p:nvGrpSpPr>
            <p:cNvPr id="8" name="Группа 10"/>
            <p:cNvGrpSpPr>
              <a:grpSpLocks/>
            </p:cNvGrpSpPr>
            <p:nvPr/>
          </p:nvGrpSpPr>
          <p:grpSpPr bwMode="auto"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7" name="Полилиния 41"/>
              <p:cNvSpPr>
                <a:spLocks/>
              </p:cNvSpPr>
              <p:nvPr/>
            </p:nvSpPr>
            <p:spPr bwMode="auto">
              <a:xfrm rot="16200000" flipV="1">
                <a:off x="9392238" y="4188656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  <p:sp>
            <p:nvSpPr>
              <p:cNvPr id="18" name="Полилиния 44"/>
              <p:cNvSpPr>
                <a:spLocks/>
              </p:cNvSpPr>
              <p:nvPr/>
            </p:nvSpPr>
            <p:spPr bwMode="auto">
              <a:xfrm rot="16200000" flipV="1">
                <a:off x="9367555" y="-651448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</p:grpSp>
        <p:sp>
          <p:nvSpPr>
            <p:cNvPr id="9" name="Полилиния 45"/>
            <p:cNvSpPr>
              <a:spLocks noEditPoints="1"/>
            </p:cNvSpPr>
            <p:nvPr/>
          </p:nvSpPr>
          <p:spPr bwMode="auto">
            <a:xfrm rot="16200000" flipV="1">
              <a:off x="5185477" y="5323170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" name="Полилиния 46"/>
            <p:cNvSpPr>
              <a:spLocks noEditPoints="1"/>
            </p:cNvSpPr>
            <p:nvPr/>
          </p:nvSpPr>
          <p:spPr bwMode="auto">
            <a:xfrm rot="16200000" flipV="1">
              <a:off x="5197382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" name="Полилиния 47"/>
            <p:cNvSpPr>
              <a:spLocks noEditPoints="1"/>
            </p:cNvSpPr>
            <p:nvPr/>
          </p:nvSpPr>
          <p:spPr bwMode="auto">
            <a:xfrm rot="16200000" flipV="1">
              <a:off x="11077601" y="5321583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" name="Полилиния 48"/>
            <p:cNvSpPr>
              <a:spLocks noEditPoints="1"/>
            </p:cNvSpPr>
            <p:nvPr/>
          </p:nvSpPr>
          <p:spPr bwMode="auto">
            <a:xfrm rot="16200000" flipV="1">
              <a:off x="11092679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" name="Полилиния 49"/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" name="Полилиния 50"/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" name="Полилиния 51"/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" name="Полилиния 52"/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449EC-B0A7-4173-B2E7-7450E180027D}" type="datetimeFigureOut">
              <a:rPr lang="ru-RU"/>
              <a:pPr>
                <a:defRPr/>
              </a:pPr>
              <a:t>21.04.2015</a:t>
            </a:fld>
            <a:endParaRPr lang="ru-RU" dirty="0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5B5B6-DDF6-4966-949B-6A17F0A5B7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79965-1F26-45BA-817F-EFCED83A280C}" type="datetimeFigureOut">
              <a:rPr lang="ru-RU"/>
              <a:pPr>
                <a:defRPr/>
              </a:pPr>
              <a:t>21.04.2015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BB721-6D46-491C-AFCC-E5F80C0143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02FEC-8A44-4F6C-ACE2-7934B2DD2D52}" type="datetimeFigureOut">
              <a:rPr lang="ru-RU"/>
              <a:pPr>
                <a:defRPr/>
              </a:pPr>
              <a:t>21.04.2015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E222A-2212-4648-ADB7-5786077395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FA95E-A0E5-4947-95F6-F8CDD43A5D7E}" type="datetimeFigureOut">
              <a:rPr lang="ru-RU"/>
              <a:pPr>
                <a:defRPr/>
              </a:pPr>
              <a:t>21.04.2015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23431-39C8-4FBE-B638-B93375C041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70C78-6B8C-4658-BD0E-B6BE076203F9}" type="datetimeFigureOut">
              <a:rPr lang="ru-RU"/>
              <a:pPr>
                <a:defRPr/>
              </a:pPr>
              <a:t>21.04.2015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009D4-B0DB-4CEB-BF94-C651464EA0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28A1A-46DE-49F0-8C22-17E2B7DFD237}" type="datetimeFigureOut">
              <a:rPr lang="ru-RU"/>
              <a:pPr>
                <a:defRPr/>
              </a:pPr>
              <a:t>21.04.2015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C8002-F196-43F8-90F7-4926BE63E8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D7983-3A71-4F6D-8369-52DCC7620809}" type="datetimeFigureOut">
              <a:rPr lang="ru-RU"/>
              <a:pPr>
                <a:defRPr/>
              </a:pPr>
              <a:t>21.04.2015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C64D8-B8BE-428B-BDD1-7964270026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62E33-7A08-4D3C-BBBA-7B656F3DADCD}" type="datetimeFigureOut">
              <a:rPr lang="ru-RU"/>
              <a:pPr>
                <a:defRPr/>
              </a:pPr>
              <a:t>21.04.2015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0E77F-2793-4F04-A0B0-5D0E490C42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grpSp>
        <p:nvGrpSpPr>
          <p:cNvPr id="19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Дата 5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04759-AD45-4FF9-AC20-3B9E3C0FA89B}" type="datetimeFigureOut">
              <a:rPr lang="ru-RU"/>
              <a:pPr>
                <a:defRPr/>
              </a:pPr>
              <a:t>21.04.2015</a:t>
            </a:fld>
            <a:endParaRPr lang="ru-RU" dirty="0"/>
          </a:p>
        </p:txBody>
      </p:sp>
      <p:sp>
        <p:nvSpPr>
          <p:cNvPr id="33" name="Нижний колонтитул 6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" name="Номер слайда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3157-1785-42A9-BA33-F32CBA48B7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grpSp>
        <p:nvGrpSpPr>
          <p:cNvPr id="21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2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3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4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5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1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2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3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grpSp>
        <p:nvGrpSpPr>
          <p:cNvPr id="34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7" name="Дата 5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B84A3-8D0C-4FF8-9CED-FA65F6D26054}" type="datetimeFigureOut">
              <a:rPr lang="ru-RU"/>
              <a:pPr>
                <a:defRPr/>
              </a:pPr>
              <a:t>21.04.2015</a:t>
            </a:fld>
            <a:endParaRPr lang="ru-RU" dirty="0"/>
          </a:p>
        </p:txBody>
      </p:sp>
      <p:sp>
        <p:nvSpPr>
          <p:cNvPr id="48" name="Нижний колонтитул 6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Номер слайда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42342-FB03-4787-827F-0366026BE2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065213" y="304800"/>
            <a:ext cx="1005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065213" y="1752600"/>
            <a:ext cx="100584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65641C-2D4F-459C-B1A3-0213DB47958A}" type="datetimeFigureOut">
              <a:rPr lang="ru-RU"/>
              <a:pPr>
                <a:defRPr/>
              </a:pPr>
              <a:t>21.04.2015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5164B7-8020-4CAD-8BB8-12D314ADEB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  <p:sldLayoutId id="2147483661" r:id="rId4"/>
    <p:sldLayoutId id="2147483660" r:id="rId5"/>
    <p:sldLayoutId id="2147483659" r:id="rId6"/>
    <p:sldLayoutId id="2147483658" r:id="rId7"/>
    <p:sldLayoutId id="2147483665" r:id="rId8"/>
    <p:sldLayoutId id="2147483666" r:id="rId9"/>
    <p:sldLayoutId id="2147483667" r:id="rId10"/>
    <p:sldLayoutId id="2147483657" r:id="rId11"/>
    <p:sldLayoutId id="2147483668" r:id="rId12"/>
    <p:sldLayoutId id="2147483656" r:id="rId13"/>
    <p:sldLayoutId id="2147483669" r:id="rId14"/>
  </p:sldLayoutIdLst>
  <p:transition spd="slow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</a:defRPr>
      </a:lvl9pPr>
    </p:titleStyle>
    <p:bodyStyle>
      <a:lvl1pPr marL="346075" indent="-346075" algn="l" rtl="0" fontAlgn="base">
        <a:spcBef>
          <a:spcPts val="18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fontAlgn="base">
        <a:spcBef>
          <a:spcPts val="12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ts val="8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6038" y="1752600"/>
            <a:ext cx="7267575" cy="1828800"/>
          </a:xfrm>
        </p:spPr>
        <p:txBody>
          <a:bodyPr rtlCol="0">
            <a:normAutofit fontScale="90000"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9A5315">
                    <a:lumMod val="50000"/>
                  </a:srgbClr>
                </a:solidFill>
              </a:rPr>
              <a:t>ПРОЕКТ «</a:t>
            </a:r>
            <a:r>
              <a:rPr lang="ru-RU" dirty="0" err="1" smtClean="0">
                <a:solidFill>
                  <a:srgbClr val="9A5315">
                    <a:lumMod val="50000"/>
                  </a:srgbClr>
                </a:solidFill>
              </a:rPr>
              <a:t>Шуваловский</a:t>
            </a:r>
            <a:r>
              <a:rPr lang="ru-RU" dirty="0" smtClean="0">
                <a:solidFill>
                  <a:srgbClr val="9A5315">
                    <a:lumMod val="50000"/>
                  </a:srgbClr>
                </a:solidFill>
              </a:rPr>
              <a:t> парк»</a:t>
            </a:r>
            <a:endParaRPr lang="ru-RU" dirty="0">
              <a:solidFill>
                <a:srgbClr val="9A5315">
                  <a:lumMod val="50000"/>
                </a:srgbClr>
              </a:solidFill>
            </a:endParaRPr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3" y="3733800"/>
            <a:ext cx="6858000" cy="914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Выполнила: воспитатель ГБОУ№469 Зарубина Оксана Никитична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hoto_176-180983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36613" y="1031875"/>
            <a:ext cx="5943600" cy="4572000"/>
          </a:xfrm>
        </p:spPr>
      </p:pic>
      <p:sp>
        <p:nvSpPr>
          <p:cNvPr id="19458" name="Текст 3"/>
          <p:cNvSpPr>
            <a:spLocks noGrp="1"/>
          </p:cNvSpPr>
          <p:nvPr>
            <p:ph type="body" sz="half" idx="2"/>
          </p:nvPr>
        </p:nvSpPr>
        <p:spPr>
          <a:xfrm>
            <a:off x="7493000" y="862013"/>
            <a:ext cx="3840163" cy="5041900"/>
          </a:xfrm>
        </p:spPr>
        <p:txBody>
          <a:bodyPr/>
          <a:lstStyle/>
          <a:p>
            <a:r>
              <a:rPr lang="ru-RU" smtClean="0"/>
              <a:t>Детский сад№295 находится в непосредственной близости к Шуваловскому парку , памятнику садово-паркового искусства и архитектуры.</a:t>
            </a:r>
          </a:p>
          <a:p>
            <a:r>
              <a:rPr lang="ru-RU" smtClean="0"/>
              <a:t>Такое расположение десткого сада дает преимущество в укреплении здоровья детей и поддержании общего тонуса организма.</a:t>
            </a:r>
          </a:p>
          <a:p>
            <a:r>
              <a:rPr lang="ru-RU" smtClean="0"/>
              <a:t>Так же, это благоприятствует прогулкам в парк с воспитанниками детского сада.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ШУВАЛОВСКИЙ ПАРК</a:t>
            </a:r>
          </a:p>
        </p:txBody>
      </p:sp>
      <p:sp>
        <p:nvSpPr>
          <p:cNvPr id="20482" name="Объект 13"/>
          <p:cNvSpPr>
            <a:spLocks noGrp="1"/>
          </p:cNvSpPr>
          <p:nvPr>
            <p:ph idx="1"/>
          </p:nvPr>
        </p:nvSpPr>
        <p:spPr>
          <a:xfrm>
            <a:off x="1065213" y="1524000"/>
            <a:ext cx="10058400" cy="4457700"/>
          </a:xfrm>
        </p:spPr>
        <p:txBody>
          <a:bodyPr/>
          <a:lstStyle/>
          <a:p>
            <a:pPr>
              <a:buClr>
                <a:srgbClr val="9A5315"/>
              </a:buClr>
            </a:pPr>
            <a:r>
              <a:rPr lang="ru-RU" smtClean="0">
                <a:solidFill>
                  <a:srgbClr val="4D290B"/>
                </a:solidFill>
              </a:rPr>
              <a:t>ШУВАЛОВСКИЙ ПАРК – исторический парк в поселке Парголово, бывшем имении графов Шуваловых, в Северной части современного Петербурга.</a:t>
            </a:r>
          </a:p>
          <a:p>
            <a:pPr>
              <a:buClr>
                <a:srgbClr val="9A5315"/>
              </a:buClr>
            </a:pPr>
            <a:endParaRPr lang="ru-RU" smtClean="0">
              <a:solidFill>
                <a:srgbClr val="9A5315"/>
              </a:solidFill>
            </a:endParaRPr>
          </a:p>
        </p:txBody>
      </p:sp>
      <p:pic>
        <p:nvPicPr>
          <p:cNvPr id="20483" name="Рисунок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36825" y="2743200"/>
            <a:ext cx="70802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3" descr="0_d81e5_b0f7a55a_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005638" y="0"/>
            <a:ext cx="5186362" cy="6834188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341938" cy="45196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В 1820-х гг. по воле графини В. П. Шуваловой была произведена перепланировка парка, сохранившаяся до наших дней.</a:t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88225" y="1917700"/>
            <a:ext cx="3840163" cy="3690938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solidFill>
                  <a:srgbClr val="9A5315"/>
                </a:solidFill>
              </a:rPr>
              <a:t>Графиня  </a:t>
            </a:r>
            <a:r>
              <a:rPr lang="ru-RU" sz="2400" b="1" dirty="0" smtClean="0">
                <a:solidFill>
                  <a:srgbClr val="9A5315"/>
                </a:solidFill>
              </a:rPr>
              <a:t>Варвара Петровна Шувалова</a:t>
            </a:r>
            <a:r>
              <a:rPr lang="ru-RU" sz="2400" dirty="0" smtClean="0">
                <a:solidFill>
                  <a:srgbClr val="9A5315"/>
                </a:solidFill>
              </a:rPr>
              <a:t>, вдова графа Павла Андреевича, после смерти ее второго мужа, французского графа </a:t>
            </a:r>
            <a:r>
              <a:rPr lang="ru-RU" sz="2400" b="1" dirty="0" smtClean="0">
                <a:solidFill>
                  <a:srgbClr val="9A5315"/>
                </a:solidFill>
              </a:rPr>
              <a:t>Адольфа </a:t>
            </a:r>
            <a:r>
              <a:rPr lang="ru-RU" sz="2400" b="1" dirty="0" err="1" smtClean="0">
                <a:solidFill>
                  <a:srgbClr val="9A5315"/>
                </a:solidFill>
              </a:rPr>
              <a:t>Полье</a:t>
            </a:r>
            <a:r>
              <a:rPr lang="ru-RU" sz="2400" b="1" dirty="0" smtClean="0">
                <a:solidFill>
                  <a:srgbClr val="9A5315"/>
                </a:solidFill>
              </a:rPr>
              <a:t>, </a:t>
            </a:r>
            <a:r>
              <a:rPr lang="ru-RU" sz="2400" dirty="0" smtClean="0">
                <a:solidFill>
                  <a:srgbClr val="9A5315"/>
                </a:solidFill>
              </a:rPr>
              <a:t>решив  увековечить его память, попросила архитектора А.П. Брюллова разработать проект храма. В </a:t>
            </a:r>
            <a:r>
              <a:rPr lang="ru-RU" sz="2400" b="1" dirty="0" smtClean="0">
                <a:solidFill>
                  <a:srgbClr val="9A5315"/>
                </a:solidFill>
              </a:rPr>
              <a:t>1830-х </a:t>
            </a:r>
            <a:r>
              <a:rPr lang="ru-RU" sz="2400" dirty="0" smtClean="0">
                <a:solidFill>
                  <a:srgbClr val="9A5315"/>
                </a:solidFill>
              </a:rPr>
              <a:t>годах Брюллов  в парке построил церковь в неоготическом стиле во имя святых апостолов Петра и Павла.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rgbClr val="9A5315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302500" y="862013"/>
            <a:ext cx="4584700" cy="809625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Церковь св. апостолов Петра и Павла</a:t>
            </a:r>
          </a:p>
        </p:txBody>
      </p:sp>
      <p:pic>
        <p:nvPicPr>
          <p:cNvPr id="12" name="Рисунок 11" descr="78_big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36613" y="1031875"/>
            <a:ext cx="5943600" cy="4572000"/>
          </a:xfrm>
        </p:spPr>
      </p:pic>
      <p:sp>
        <p:nvSpPr>
          <p:cNvPr id="2253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6925"/>
          </a:xfrm>
        </p:spPr>
        <p:txBody>
          <a:bodyPr/>
          <a:lstStyle/>
          <a:p>
            <a:pPr algn="ctr"/>
            <a:r>
              <a:rPr lang="ru-RU" smtClean="0"/>
              <a:t>Достопримечательности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5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33438" y="1020763"/>
            <a:ext cx="4800600" cy="3200400"/>
          </a:xfrm>
        </p:spPr>
      </p:pic>
      <p:sp>
        <p:nvSpPr>
          <p:cNvPr id="23554" name="Текст 4"/>
          <p:cNvSpPr>
            <a:spLocks noGrp="1"/>
          </p:cNvSpPr>
          <p:nvPr>
            <p:ph type="body" sz="half" idx="19"/>
          </p:nvPr>
        </p:nvSpPr>
        <p:spPr>
          <a:xfrm>
            <a:off x="10626725" y="4648200"/>
            <a:ext cx="790575" cy="1295400"/>
          </a:xfrm>
        </p:spPr>
        <p:txBody>
          <a:bodyPr/>
          <a:lstStyle/>
          <a:p>
            <a:r>
              <a:rPr lang="ru-RU" smtClean="0"/>
              <a:t>                            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6461125" y="822325"/>
            <a:ext cx="5033963" cy="359727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Церковь была освящена 27 июня 1846 года.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В 1846 году в этой церкви венчался Николай Римский-Корсаков с Надеждой </a:t>
            </a:r>
            <a:r>
              <a:rPr lang="ru-RU" sz="2400" dirty="0" err="1" smtClean="0"/>
              <a:t>Пургольд</a:t>
            </a:r>
            <a:r>
              <a:rPr lang="ru-RU" sz="2400" dirty="0" smtClean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Церковь закрыта в 1935 году, здание было переоборудовано под клуб.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Богослужения были возобновлены в конце 1990 года и ведутся по сей день.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rgbClr val="9A5315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7466013" y="914400"/>
            <a:ext cx="3841750" cy="1135063"/>
          </a:xfrm>
        </p:spPr>
        <p:txBody>
          <a:bodyPr/>
          <a:lstStyle/>
          <a:p>
            <a:r>
              <a:rPr lang="ru-RU" b="1" smtClean="0"/>
              <a:t>Шуваловский дворец</a:t>
            </a:r>
            <a:endParaRPr lang="ru-RU" smtClean="0"/>
          </a:p>
        </p:txBody>
      </p:sp>
      <p:pic>
        <p:nvPicPr>
          <p:cNvPr id="5" name="Рисунок 4" descr="0_d7ed8_c2c5b7c3_XL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36613" y="1031875"/>
            <a:ext cx="5943600" cy="4572000"/>
          </a:xfrm>
        </p:spPr>
      </p:pic>
      <p:sp>
        <p:nvSpPr>
          <p:cNvPr id="24579" name="Текст 3"/>
          <p:cNvSpPr>
            <a:spLocks noGrp="1"/>
          </p:cNvSpPr>
          <p:nvPr>
            <p:ph type="body" sz="half" idx="2"/>
          </p:nvPr>
        </p:nvSpPr>
        <p:spPr>
          <a:xfrm>
            <a:off x="7493000" y="1973263"/>
            <a:ext cx="3840163" cy="3751262"/>
          </a:xfrm>
        </p:spPr>
        <p:txBody>
          <a:bodyPr/>
          <a:lstStyle/>
          <a:p>
            <a:r>
              <a:rPr lang="ru-RU" b="1" smtClean="0"/>
              <a:t> </a:t>
            </a:r>
            <a:r>
              <a:rPr lang="ru-RU" smtClean="0"/>
              <a:t>или дворец Воронцовых-Дашковых, гордо возвышающийся на холме за оградой усадьбы, обманчиво производит впечатление произведения архитектуры в стиле классицизма 18 века, хотя был построен в 1912-1915 годах по проекту Степана Кричинского, когда владельцем усадьбы был светлейший князь Михаил Воронцов.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Шуваловский парк Выборгского района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Цветная презентация, посвященная природе, представленная в альбомной ориентации (широкоэкранный формат)(2).potx" id="{519EBB0D-C4C6-4679-B18C-067491865491}" vid="{331DD9B5-FE85-4794-9A9A-DC86FB6B1A28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216</Words>
  <Application>Microsoft Office PowerPoint</Application>
  <PresentationFormat>Произвольный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презентация Шуваловский парк Выборгского района</vt:lpstr>
      <vt:lpstr>ПРОЕКТ «Шуваловский парк»</vt:lpstr>
      <vt:lpstr>Слайд 2</vt:lpstr>
      <vt:lpstr>ШУВАЛОВСКИЙ ПАРК</vt:lpstr>
      <vt:lpstr>В 1820-х гг. по воле графини В. П. Шуваловой была произведена перепланировка парка, сохранившаяся до наших дней. </vt:lpstr>
      <vt:lpstr>Достопримечательности</vt:lpstr>
      <vt:lpstr>Слайд 6</vt:lpstr>
      <vt:lpstr>Шуваловский дворец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«Шуваловский парк»</dc:title>
  <dc:creator/>
  <cp:lastModifiedBy/>
  <cp:revision>2</cp:revision>
  <dcterms:created xsi:type="dcterms:W3CDTF">2014-06-01T08:18:40Z</dcterms:created>
  <dcterms:modified xsi:type="dcterms:W3CDTF">2015-04-21T16:48:59Z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