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ADB252-00BC-420F-A69F-E039A0F1E005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DF0EE3-FEB5-4014-B601-CEAC22913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20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66BF-1BC7-4B88-9AED-52BA9C47518F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9DA6-C940-4790-BF0F-1177BCEC5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6008-7EEC-47FB-9B97-914D60C9D316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4E62-1B91-42CC-9C4D-0211DB0B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A7C9-702E-410D-8B80-669440521756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4A86-F027-4D26-AC25-4A35A58DB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246D-D206-44C8-93AF-63C612D71735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DE08-58D3-44E5-BC2F-1BCC30AA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9E81-ACD1-4D14-8805-05261B867343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8079-2185-4113-9D50-FB684629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6D72-E74D-4FBC-B91F-D1EBBEC5D386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6CAA-A112-476E-B168-46B8FDCA1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8093-C9D0-49BB-961C-B6A3A9636667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E1C3-E08B-4A68-B707-310B5CE5C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9E5F-8CE2-491F-9D6B-1A06A321B8BE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8A9B-3F6D-4483-B1BE-C5D922386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CFE1-D946-4665-A307-6FC7555F8D3E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7E32-D0FD-46A7-9733-08835A2A0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2E97-1449-4E9B-8F15-CD3425108CE3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B43C-9F6A-4E29-89E5-C9E83379D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34C6-3149-4CE2-841C-D88FCD2AE0B1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6C3-A77A-460D-B747-7934EA10B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CB1D6-9DFB-4615-8949-0A7714AD96D4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2F48D-8187-4426-A9E9-42C0B7AB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57813" y="428625"/>
            <a:ext cx="3429000" cy="2143125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2357438"/>
            <a:ext cx="8715375" cy="2357437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0000FF"/>
                </a:solidFill>
              </a:rPr>
              <a:t>   </a:t>
            </a:r>
            <a:r>
              <a:rPr lang="ru-RU" b="1" smtClean="0">
                <a:solidFill>
                  <a:srgbClr val="0000FF"/>
                </a:solidFill>
              </a:rPr>
              <a:t>Письмо строчной и заглавной </a:t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>букв Й, й.</a:t>
            </a:r>
            <a:endParaRPr lang="ru-RU" smtClean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25" y="500063"/>
            <a:ext cx="1857375" cy="1752600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chemeClr val="tx1"/>
                </a:solidFill>
              </a:rPr>
              <a:t>Й 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857250"/>
            <a:ext cx="928688" cy="9286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86438" y="1643063"/>
            <a:ext cx="714375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86438" y="1500188"/>
            <a:ext cx="714375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143625" y="1143000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43438" y="4500563"/>
            <a:ext cx="4214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7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500" y="5429250"/>
          <a:ext cx="8286752" cy="5715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35844"/>
                <a:gridCol w="1035844"/>
                <a:gridCol w="1035844"/>
                <a:gridCol w="1035844"/>
                <a:gridCol w="1035844"/>
                <a:gridCol w="1035844"/>
                <a:gridCol w="1035844"/>
                <a:gridCol w="1035844"/>
              </a:tblGrid>
              <a:tr h="5715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0063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</a:rPr>
              <a:t>СКАМЕЙКА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709738"/>
            <a:ext cx="45434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928938" y="5429250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0625" y="5429250"/>
            <a:ext cx="500063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15313" y="5429250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00750" y="5786438"/>
            <a:ext cx="642938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00750" y="5929313"/>
            <a:ext cx="642938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86500" y="5572125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5214938" y="5000625"/>
            <a:ext cx="285750" cy="1428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52 0.02867 L -1.23889 0.028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258888" y="5373688"/>
            <a:ext cx="7427912" cy="7524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РОЙ</a:t>
            </a:r>
          </a:p>
        </p:txBody>
      </p:sp>
      <p:pic>
        <p:nvPicPr>
          <p:cNvPr id="12292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0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571625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28625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57188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1413" y="4589463"/>
            <a:ext cx="1758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УЛЕЙ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4363"/>
            <a:ext cx="2232025" cy="796925"/>
          </a:xfrm>
        </p:spPr>
        <p:txBody>
          <a:bodyPr/>
          <a:lstStyle/>
          <a:p>
            <a:pPr algn="l" eaLnBrk="1" hangingPunct="1"/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</a:rPr>
              <a:t>ЛЕЙ</a:t>
            </a:r>
            <a:endParaRPr lang="ru-RU" sz="5400" smtClean="0"/>
          </a:p>
        </p:txBody>
      </p:sp>
      <p:pic>
        <p:nvPicPr>
          <p:cNvPr id="13315" name="Picture 9" descr="D:\Documents\Pictures\картинки\283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857625"/>
            <a:ext cx="4089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9\Desktop\1733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19957546">
            <a:off x="4829175" y="2043113"/>
            <a:ext cx="2708275" cy="2708275"/>
          </a:xfrm>
          <a:noFill/>
        </p:spPr>
      </p:pic>
      <p:sp>
        <p:nvSpPr>
          <p:cNvPr id="8" name="Дуга 7"/>
          <p:cNvSpPr/>
          <p:nvPr/>
        </p:nvSpPr>
        <p:spPr>
          <a:xfrm rot="19636388">
            <a:off x="3214688" y="3886200"/>
            <a:ext cx="2428875" cy="7143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18823160">
            <a:off x="3850482" y="4121944"/>
            <a:ext cx="1643062" cy="2857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19636388">
            <a:off x="3413125" y="3957638"/>
            <a:ext cx="2411413" cy="6524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19636388">
            <a:off x="3519488" y="4191000"/>
            <a:ext cx="2428875" cy="7143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5" descr="В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0"/>
            <a:ext cx="14081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В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563" y="1000125"/>
            <a:ext cx="9477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В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428625"/>
            <a:ext cx="7191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В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571500"/>
            <a:ext cx="6429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В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0" y="1714500"/>
            <a:ext cx="785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В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54938" y="2784475"/>
            <a:ext cx="79533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В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643063"/>
            <a:ext cx="14081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31775" y="2787650"/>
            <a:ext cx="40147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ЛЕЙКА</a:t>
            </a:r>
            <a:endParaRPr lang="ru-RU" sz="5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4813" y="609600"/>
            <a:ext cx="299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СТАЙКА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615 0.11065 C 0.03334 0.11204 0.04757 0.12246 0.05521 0.13843 L 0.0724 0.1757 C 0.07604 0.1838 0.08212 0.18773 0.08959 0.18773 C 0.1 0.18773 0.10903 0.17708 0.1099 0.16111 C 0.10903 0.14769 0.1 0.13588 0.08959 0.13588 C 0.08212 0.13588 0.07604 0.14121 0.0724 0.14769 L 0.05521 0.18519 C 0.04757 0.20116 0.03334 0.21181 0.01615 0.2132 C -0.00104 0.21181 -0.01545 0.20116 -0.02291 0.18519 L -0.0401 0.14769 C -0.04392 0.14121 -0.05 0.13588 -0.05729 0.13588 C -0.06788 0.13588 -0.07691 0.14769 -0.0776 0.16111 C -0.07691 0.17708 -0.06788 0.18773 -0.05729 0.18773 C -0.05 0.18773 -0.04392 0.1838 -0.0401 0.1757 L -0.02291 0.13843 C -0.01545 0.12246 -0.00104 0.11204 0.01615 0.11065 Z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1267 0.19537 C 0.12864 0.19675 0.14218 0.2074 0.14913 0.22337 L 0.16527 0.26064 C 0.16875 0.26875 0.1743 0.27268 0.18125 0.27268 C 0.19114 0.27268 0.19948 0.26203 0.20034 0.24606 C 0.19948 0.23263 0.19114 0.22083 0.18125 0.22083 C 0.1743 0.22083 0.16875 0.22615 0.16527 0.23263 L 0.14913 0.27013 C 0.14218 0.28611 0.12864 0.29675 0.11267 0.29814 C 0.0967 0.29675 0.08316 0.28611 0.07621 0.27013 L 0.06007 0.23263 C 0.05659 0.22615 0.05104 0.22083 0.04409 0.22083 C 0.0342 0.22083 0.02586 0.23263 0.02517 0.24606 C 0.02586 0.26203 0.0342 0.27268 0.04409 0.27268 C 0.05104 0.27268 0.05659 0.26875 0.06007 0.26064 L 0.07621 0.22337 C 0.08316 0.2074 0.0967 0.19675 0.11267 0.19537 Z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4.44444E-6 C 0.01666 0.00092 0.03073 0.0081 0.03802 0.01921 L 0.05486 0.0449 C 0.0585 0.05069 0.06441 0.05324 0.07152 0.05324 C 0.08194 0.05324 0.09062 0.04606 0.09149 0.03495 C 0.09062 0.02569 0.08194 0.01759 0.07152 0.01759 C 0.06441 0.01759 0.0585 0.02106 0.05486 0.02569 L 0.03802 0.05162 C 0.03073 0.06273 0.01666 0.0699 3.33333E-6 0.07106 C -0.01684 0.0699 -0.03091 0.06273 -0.0382 0.05162 L -0.05504 0.02569 C -0.05868 0.02106 -0.06459 0.01759 -0.0717 0.01759 C -0.08212 0.01759 -0.0908 0.02569 -0.0915 0.03495 C -0.0908 0.04606 -0.08212 0.05324 -0.0717 0.05324 C -0.06459 0.05324 -0.05868 0.05069 -0.05504 0.0449 L -0.0382 0.01921 C -0.03091 0.0081 -0.01684 0.00092 3.33333E-6 4.44444E-6 Z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95 0.07863 C 0.01997 0.08002 0.03907 0.09066 0.04914 0.10661 L 0.07205 0.14385 C 0.07709 0.15194 0.08507 0.15587 0.09497 0.15587 C 0.10903 0.15587 0.12101 0.14524 0.12205 0.12928 C 0.12101 0.11586 0.10903 0.10407 0.09497 0.10407 C 0.08507 0.10407 0.07709 0.10939 0.07205 0.11586 L 0.04914 0.15333 C 0.03907 0.16929 0.01997 0.17993 -0.00295 0.18131 C -0.02586 0.17993 -0.04496 0.16929 -0.05503 0.15333 L -0.07795 0.11586 C -0.08298 0.10939 -0.09097 0.10407 -0.10086 0.10407 C -0.11493 0.10407 -0.12691 0.11586 -0.12795 0.12928 C -0.12691 0.14524 -0.11493 0.15587 -0.10086 0.15587 C -0.09097 0.15587 -0.08298 0.15194 -0.07795 0.14385 L -0.05503 0.10661 C -0.04496 0.09066 -0.02586 0.08002 -0.00295 0.07863 Z " pathEditMode="relative" rAng="0" ptsTypes="fFffffFffFffffFff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923 -7.40741E-7 C -0.02361 0.00139 -0.01041 0.01204 -0.00364 0.02801 L 0.01215 0.06528 C 0.01563 0.07338 0.02101 0.07732 0.02778 0.07732 C 0.0375 0.07732 0.04566 0.06667 0.04653 0.0507 C 0.04566 0.03727 0.0375 0.02546 0.02778 0.02546 C 0.02101 0.02546 0.01563 0.03079 0.01215 0.03727 L -0.00364 0.07477 C -0.01041 0.09074 -0.02361 0.10139 -0.03923 0.10278 C -0.05503 0.10139 -0.06823 0.09074 -0.075 0.07477 L -0.0908 0.03727 C -0.09427 0.03079 -0.09965 0.02546 -0.10642 0.02546 C -0.11614 0.02546 -0.1243 0.03727 -0.125 0.0507 C -0.1243 0.06667 -0.11614 0.07732 -0.10642 0.07732 C -0.09965 0.07732 -0.09427 0.07338 -0.0908 0.06528 L -0.075 0.02801 C -0.06823 0.01204 -0.05503 0.00139 -0.03923 -7.40741E-7 Z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9792 -0.38913 C -0.28003 -0.38843 -0.2651 -0.38218 -0.25729 -0.37269 L -0.23941 -0.3507 C -0.23542 -0.34607 -0.22934 -0.34375 -0.22153 -0.34375 C -0.21059 -0.34375 -0.20121 -0.35 -0.20035 -0.3595 C -0.20121 -0.36737 -0.21059 -0.37431 -0.22153 -0.37431 C -0.22934 -0.37431 -0.23542 -0.37107 -0.23941 -0.36737 L -0.25729 -0.34514 C -0.2651 -0.33565 -0.28003 -0.3294 -0.29792 -0.32848 C -0.3158 -0.3294 -0.33073 -0.33565 -0.33854 -0.34514 L -0.35642 -0.36737 C -0.36042 -0.37107 -0.36649 -0.37431 -0.37431 -0.37431 C -0.38524 -0.37431 -0.39462 -0.36737 -0.39531 -0.3595 C -0.39462 -0.35 -0.38524 -0.34375 -0.37431 -0.34375 C -0.36649 -0.34375 -0.36042 -0.34607 -0.35642 -0.3507 L -0.33854 -0.37269 C -0.33073 -0.38218 -0.3158 -0.38843 -0.29792 -0.38913 Z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833 -0.12905 C 0.03125 -0.12766 0.05034 -0.11703 0.06041 -0.10107 L 0.08333 -0.06383 C 0.08837 -0.05574 0.09635 -0.05181 0.10625 -0.05181 C 0.12031 -0.05181 0.13229 -0.06245 0.13333 -0.0784 C 0.13229 -0.09182 0.12031 -0.10361 0.10625 -0.10361 C 0.09635 -0.10361 0.08837 -0.09829 0.08333 -0.09182 L 0.06041 -0.05435 C 0.05034 -0.0384 0.03125 -0.02776 0.00833 -0.02637 C -0.01459 -0.02776 -0.03368 -0.0384 -0.04375 -0.05435 L -0.06667 -0.09182 C -0.0717 -0.09829 -0.07969 -0.10361 -0.08959 -0.10361 C -0.10365 -0.10361 -0.11563 -0.09182 -0.11667 -0.0784 C -0.11563 -0.06245 -0.10365 -0.05181 -0.08959 -0.05181 C -0.07969 -0.05181 -0.0717 -0.05574 -0.06667 -0.06383 L -0.04375 -0.10107 C -0.03368 -0.11703 -0.01459 -0.12766 0.00833 -0.12905 Z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5051425" cy="1143000"/>
          </a:xfrm>
        </p:spPr>
        <p:txBody>
          <a:bodyPr/>
          <a:lstStyle/>
          <a:p>
            <a:r>
              <a:rPr lang="ru-RU" b="1" smtClean="0">
                <a:solidFill>
                  <a:schemeClr val="accent1"/>
                </a:solidFill>
                <a:latin typeface="Arial" charset="0"/>
              </a:rPr>
              <a:t>Работа в парах</a:t>
            </a:r>
          </a:p>
        </p:txBody>
      </p:sp>
      <p:pic>
        <p:nvPicPr>
          <p:cNvPr id="14339" name="Picture 4" descr="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4203700" cy="4679950"/>
          </a:xfrm>
          <a:noFill/>
        </p:spPr>
      </p:pic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5076825" y="5300663"/>
            <a:ext cx="34559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B8E13"/>
                    </a:gs>
                    <a:gs pos="100000">
                      <a:srgbClr val="CB7B1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канарейка</a:t>
            </a:r>
          </a:p>
        </p:txBody>
      </p:sp>
      <p:pic>
        <p:nvPicPr>
          <p:cNvPr id="105479" name="Picture 7" descr="1217017563_prosto_kvashino_0002"/>
          <p:cNvPicPr>
            <a:picLocks noChangeAspect="1" noChangeArrowheads="1"/>
          </p:cNvPicPr>
          <p:nvPr/>
        </p:nvPicPr>
        <p:blipFill>
          <a:blip r:embed="rId3"/>
          <a:srcRect b="5913"/>
          <a:stretch>
            <a:fillRect/>
          </a:stretch>
        </p:blipFill>
        <p:spPr bwMode="auto">
          <a:xfrm>
            <a:off x="5580063" y="981075"/>
            <a:ext cx="32480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2932112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5076825" y="1268413"/>
            <a:ext cx="30956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узнал</a:t>
            </a:r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5148263" y="2492375"/>
            <a:ext cx="3455987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запомнил</a:t>
            </a:r>
          </a:p>
        </p:txBody>
      </p:sp>
      <p:sp>
        <p:nvSpPr>
          <p:cNvPr id="15365" name="WordArt 10"/>
          <p:cNvSpPr>
            <a:spLocks noChangeArrowheads="1" noChangeShapeType="1" noTextEdit="1"/>
          </p:cNvSpPr>
          <p:nvPr/>
        </p:nvSpPr>
        <p:spPr bwMode="auto">
          <a:xfrm>
            <a:off x="5219700" y="3789363"/>
            <a:ext cx="33845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научился</a:t>
            </a:r>
          </a:p>
        </p:txBody>
      </p:sp>
      <p:sp>
        <p:nvSpPr>
          <p:cNvPr id="15366" name="WordArt 11"/>
          <p:cNvSpPr>
            <a:spLocks noChangeArrowheads="1" noChangeShapeType="1" noTextEdit="1"/>
          </p:cNvSpPr>
          <p:nvPr/>
        </p:nvSpPr>
        <p:spPr bwMode="auto">
          <a:xfrm>
            <a:off x="5364163" y="5013325"/>
            <a:ext cx="30956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удивился</a:t>
            </a: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V="1">
            <a:off x="3419475" y="2133600"/>
            <a:ext cx="1512888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14"/>
          <p:cNvSpPr>
            <a:spLocks noChangeShapeType="1"/>
          </p:cNvSpPr>
          <p:nvPr/>
        </p:nvSpPr>
        <p:spPr bwMode="auto">
          <a:xfrm flipV="1">
            <a:off x="3419475" y="3068638"/>
            <a:ext cx="15843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>
            <a:off x="3419475" y="4005263"/>
            <a:ext cx="1584325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>
            <a:off x="3419475" y="4076700"/>
            <a:ext cx="1728788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Untitled-3 copy">
            <a:hlinkClick r:id="rId2" action="ppaction://hlinksldjump" tooltip="ТРАМВАЙ"/>
            <a:hlinkHover r:id="" action="ppaction://noaction">
              <a:snd r:embed="rId3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357313"/>
            <a:ext cx="36703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Untitled-3 copy">
            <a:hlinkClick r:id="rId2" action="ppaction://hlinksldjump" tooltip="ТРАМВАЙ"/>
            <a:hlinkHover r:id="" action="ppaction://noaction">
              <a:snd r:embed="rId3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357313"/>
            <a:ext cx="435768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88" y="5429250"/>
          <a:ext cx="7786688" cy="7143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12384"/>
                <a:gridCol w="1112384"/>
                <a:gridCol w="1112384"/>
                <a:gridCol w="1112384"/>
                <a:gridCol w="1112384"/>
                <a:gridCol w="1112384"/>
                <a:gridCol w="1112384"/>
              </a:tblGrid>
              <a:tr h="7143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572625" y="214313"/>
            <a:ext cx="9985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600">
                <a:solidFill>
                  <a:srgbClr val="FF0000"/>
                </a:solidFill>
                <a:latin typeface="Times New Roman" pitchFamily="18" charset="0"/>
              </a:rPr>
              <a:t>И</a:t>
            </a:r>
            <a:endParaRPr lang="ru-RU" sz="8600">
              <a:latin typeface="Calibri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00063"/>
            <a:ext cx="5857875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</a:rPr>
              <a:t>ТРАМВА</a:t>
            </a:r>
            <a:endParaRPr lang="ru-RU" sz="9600" i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9375" y="1357313"/>
            <a:ext cx="1000125" cy="1587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43000" y="5857875"/>
            <a:ext cx="642938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57438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571750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0438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00563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786313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43563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857875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86563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7143751" y="5072062"/>
            <a:ext cx="285750" cy="1428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643313" y="6286500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143875" y="6215063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929563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16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3873E-6 L 0.41163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6069E-6 L -0.35729 0.006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Untitled-3 copy">
            <a:hlinkClick r:id="rId2" action="ppaction://hlinksldjump" tooltip="ТРАМВАЙ"/>
            <a:hlinkHover r:id="" action="ppaction://noaction">
              <a:snd r:embed="rId3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785813"/>
            <a:ext cx="592931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7543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</a:rPr>
              <a:t>ТРАМВА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358438" y="357188"/>
            <a:ext cx="9810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600">
                <a:solidFill>
                  <a:srgbClr val="FF0000"/>
                </a:solidFill>
                <a:latin typeface="Times New Roman" pitchFamily="18" charset="0"/>
              </a:rPr>
              <a:t>Й</a:t>
            </a:r>
            <a:endParaRPr lang="ru-RU" sz="8600">
              <a:latin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00813" y="1285875"/>
            <a:ext cx="85725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88" y="5429250"/>
          <a:ext cx="7786688" cy="7143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12384"/>
                <a:gridCol w="1112384"/>
                <a:gridCol w="1112384"/>
                <a:gridCol w="1112384"/>
                <a:gridCol w="1112384"/>
                <a:gridCol w="1112384"/>
                <a:gridCol w="1112384"/>
              </a:tblGrid>
              <a:tr h="7143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8215313" y="5572125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929563" y="5857875"/>
            <a:ext cx="642937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29563" y="6000750"/>
            <a:ext cx="642937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43000" y="5857875"/>
            <a:ext cx="642938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57438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571750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0438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43313" y="6286500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00563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786313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43563" y="6000750"/>
            <a:ext cx="642937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857875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86563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7143751" y="5072062"/>
            <a:ext cx="285750" cy="1428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6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00787 L 0.38211 0.005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5607E-7 L -0.44236 -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981075"/>
            <a:ext cx="3384550" cy="2532063"/>
          </a:xfrm>
          <a:noFill/>
        </p:spPr>
      </p:pic>
      <p:pic>
        <p:nvPicPr>
          <p:cNvPr id="5123" name="Picture 5" descr="DCEFE5F"/>
          <p:cNvPicPr>
            <a:picLocks noChangeAspect="1" noChangeArrowheads="1"/>
          </p:cNvPicPr>
          <p:nvPr/>
        </p:nvPicPr>
        <p:blipFill>
          <a:blip r:embed="rId3"/>
          <a:srcRect t="47479" r="61887"/>
          <a:stretch>
            <a:fillRect/>
          </a:stretch>
        </p:blipFill>
        <p:spPr bwMode="auto">
          <a:xfrm>
            <a:off x="539750" y="404813"/>
            <a:ext cx="34258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 descr="3B01A7D9"/>
          <p:cNvPicPr>
            <a:picLocks noChangeAspect="1" noChangeArrowheads="1"/>
          </p:cNvPicPr>
          <p:nvPr/>
        </p:nvPicPr>
        <p:blipFill>
          <a:blip r:embed="rId4"/>
          <a:srcRect l="43004" t="46419" r="14940" b="555"/>
          <a:stretch>
            <a:fillRect/>
          </a:stretch>
        </p:blipFill>
        <p:spPr bwMode="auto">
          <a:xfrm>
            <a:off x="539750" y="3644900"/>
            <a:ext cx="32400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005263"/>
            <a:ext cx="28797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3429000" y="1643063"/>
            <a:ext cx="1214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00FF"/>
                </a:solidFill>
                <a:latin typeface="Calibri" pitchFamily="34" charset="0"/>
              </a:rPr>
              <a:t>Й</a:t>
            </a:r>
            <a:endParaRPr lang="ru-RU" sz="9600">
              <a:latin typeface="Calibri" pitchFamily="34" charset="0"/>
            </a:endParaRPr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3286125" y="1714500"/>
            <a:ext cx="214313" cy="1143000"/>
          </a:xfrm>
          <a:prstGeom prst="leftBracket">
            <a:avLst/>
          </a:prstGeom>
          <a:ln w="50800">
            <a:solidFill>
              <a:srgbClr val="4618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4143375" y="1071563"/>
            <a:ext cx="330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latin typeface="Calibri" pitchFamily="34" charset="0"/>
              </a:rPr>
              <a:t>,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4429125" y="1714500"/>
            <a:ext cx="285750" cy="1143000"/>
          </a:xfrm>
          <a:prstGeom prst="rightBracket">
            <a:avLst/>
          </a:prstGeom>
          <a:ln w="50800">
            <a:solidFill>
              <a:srgbClr val="4618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979613" y="5589588"/>
            <a:ext cx="7164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2051050" y="4437063"/>
            <a:ext cx="70929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908175" y="5589588"/>
            <a:ext cx="7235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2124075" y="3429000"/>
            <a:ext cx="701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09" name="Arc 9"/>
          <p:cNvSpPr>
            <a:spLocks/>
          </p:cNvSpPr>
          <p:nvPr/>
        </p:nvSpPr>
        <p:spPr bwMode="auto">
          <a:xfrm rot="12963864" flipH="1">
            <a:off x="6278563" y="2698750"/>
            <a:ext cx="420687" cy="387350"/>
          </a:xfrm>
          <a:custGeom>
            <a:avLst/>
            <a:gdLst>
              <a:gd name="T0" fmla="*/ 0 w 26111"/>
              <a:gd name="T1" fmla="*/ 2883355 h 21600"/>
              <a:gd name="T2" fmla="*/ 109201909 w 26111"/>
              <a:gd name="T3" fmla="*/ 111908351 h 21600"/>
              <a:gd name="T4" fmla="*/ 19334301 w 26111"/>
              <a:gd name="T5" fmla="*/ 124567017 h 21600"/>
              <a:gd name="T6" fmla="*/ 0 60000 65536"/>
              <a:gd name="T7" fmla="*/ 0 60000 65536"/>
              <a:gd name="T8" fmla="*/ 0 60000 65536"/>
              <a:gd name="T9" fmla="*/ 0 w 26111"/>
              <a:gd name="T10" fmla="*/ 0 h 21600"/>
              <a:gd name="T11" fmla="*/ 26111 w 261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11" h="21600" fill="none" extrusionOk="0">
                <a:moveTo>
                  <a:pt x="0" y="500"/>
                </a:moveTo>
                <a:cubicBezTo>
                  <a:pt x="1518" y="167"/>
                  <a:pt x="3068" y="-1"/>
                  <a:pt x="4623" y="0"/>
                </a:cubicBezTo>
                <a:cubicBezTo>
                  <a:pt x="15702" y="0"/>
                  <a:pt x="24985" y="8382"/>
                  <a:pt x="26111" y="19404"/>
                </a:cubicBezTo>
              </a:path>
              <a:path w="26111" h="21600" stroke="0" extrusionOk="0">
                <a:moveTo>
                  <a:pt x="0" y="500"/>
                </a:moveTo>
                <a:cubicBezTo>
                  <a:pt x="1518" y="167"/>
                  <a:pt x="3068" y="-1"/>
                  <a:pt x="4623" y="0"/>
                </a:cubicBezTo>
                <a:cubicBezTo>
                  <a:pt x="15702" y="0"/>
                  <a:pt x="24985" y="8382"/>
                  <a:pt x="26111" y="19404"/>
                </a:cubicBezTo>
                <a:lnTo>
                  <a:pt x="4623" y="21600"/>
                </a:lnTo>
                <a:lnTo>
                  <a:pt x="0" y="5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6084888" y="27813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4" name="Oval 14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H="1">
            <a:off x="5562600" y="4419600"/>
            <a:ext cx="1066800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21" name="AutoShape 21"/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Rectangle 25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2484438" y="457200"/>
            <a:ext cx="6659562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66" name="Picture 51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26491" flipV="1">
            <a:off x="-484187" y="2333625"/>
            <a:ext cx="53292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 animBg="1"/>
      <p:bldP spid="102410" grpId="0" animBg="1"/>
      <p:bldP spid="102412" grpId="0" animBg="1"/>
      <p:bldP spid="102413" grpId="0" animBg="1"/>
      <p:bldP spid="102414" grpId="0" animBg="1"/>
      <p:bldP spid="102417" grpId="0" animBg="1"/>
      <p:bldP spid="102418" grpId="0" animBg="1"/>
      <p:bldP spid="102419" grpId="0" animBg="1"/>
      <p:bldP spid="102420" grpId="0" animBg="1"/>
      <p:bldP spid="102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5126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2119 C -0.30556 -0.09159 -0.3158 -0.06175 -0.32518 -0.03169 C -0.33455 -0.00162 -0.34306 0.03237 -0.35122 0.05966 C -0.35938 0.08695 -0.37084 0.11401 -0.37448 0.13251 C -0.37813 0.15101 -0.37552 0.16211 -0.37309 0.1709 C -0.37066 0.17969 -0.3658 0.18223 -0.35938 0.18547 C -0.35295 0.18871 -0.34618 0.19588 -0.33473 0.19102 C -0.32327 0.18617 -0.30417 0.16975 -0.29098 0.15633 C -0.27778 0.14292 -0.26754 0.12974 -0.25539 0.11054 C -0.24323 0.09135 -0.22934 0.06475 -0.21841 0.04139 C -0.20747 0.01804 -0.19809 -0.00555 -0.18959 -0.02984 C -0.18108 -0.05412 -0.17275 -0.09043 -0.16771 -0.10477 C -0.16268 -0.11911 -0.15886 -0.11864 -0.15938 -0.11564 C -0.1599 -0.11263 -0.16545 -0.10292 -0.17049 -0.0865 C -0.17552 -0.07008 -0.17986 -0.04533 -0.18959 -0.01712 C -0.19931 0.0111 -0.21927 0.05504 -0.22934 0.08325 C -0.23941 0.11147 -0.24775 0.13529 -0.24983 0.15263 C -0.25191 0.16998 -0.24549 0.18154 -0.24167 0.18732 C -0.23785 0.1931 -0.23264 0.18917 -0.22657 0.18732 C -0.22049 0.18547 -0.21111 0.18085 -0.20469 0.17645 C -0.19827 0.17206 -0.19479 0.1672 -0.1882 0.16165 C -0.1816 0.1561 -0.17014 0.14731 -0.16493 0.14338 C -0.15973 0.13945 -0.15834 0.13876 -0.15677 0.13806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0.13806 C -0.15677 0.13876 -0.20643 -0.03909 -0.25573 -0.215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21554 C -0.25156 -0.20999 -0.2474 -0.20421 -0.24063 -0.20098 C -0.23386 -0.19774 -0.22327 -0.19381 -0.21459 -0.19566 C -0.20591 -0.19751 -0.19722 -0.20491 -0.18854 -0.2120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86535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Арка 6"/>
          <p:cNvSpPr/>
          <p:nvPr/>
        </p:nvSpPr>
        <p:spPr>
          <a:xfrm rot="10967304">
            <a:off x="4711700" y="673100"/>
            <a:ext cx="969963" cy="517525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2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2531 C -0.38836 -0.43386 -0.37899 -0.44242 -0.37014 -0.45098 C -0.36128 -0.45953 -0.35208 -0.46925 -0.34409 -0.47642 C -0.33611 -0.48358 -0.32951 -0.48914 -0.32222 -0.49469 C -0.31493 -0.50024 -0.30764 -0.50532 -0.30017 -0.50926 C -0.2927 -0.51319 -0.28472 -0.5192 -0.27691 -0.51851 C -0.26909 -0.51781 -0.25868 -0.51388 -0.25364 -0.50579 C -0.24861 -0.49769 -0.24635 -0.48266 -0.24687 -0.46925 C -0.24739 -0.45583 -0.2493 -0.44959 -0.25642 -0.42531 C -0.26354 -0.40102 -0.27621 -0.36333 -0.28923 -0.32332 C -0.30225 -0.28331 -0.31857 -0.23428 -0.33455 -0.18456 C -0.35052 -0.13483 -0.3717 -0.06892 -0.38524 -0.02568 C -0.39878 0.01757 -0.40885 0.05134 -0.41527 0.07469 C -0.4217 0.09805 -0.42239 0.10407 -0.42361 0.1147 C -0.42482 0.12534 -0.42413 0.13274 -0.42222 0.13852 C -0.42031 0.14431 -0.4177 0.14569 -0.4125 0.14939 C -0.40729 0.15309 -0.39895 0.16003 -0.39062 0.16026 C -0.38229 0.16049 -0.37205 0.15679 -0.36198 0.15124 C -0.35191 0.14569 -0.34392 0.14084 -0.33038 0.12742 C -0.31684 0.11401 -0.29583 0.09204 -0.28107 0.07099 C -0.26632 0.04995 -0.25503 0.02728 -0.24132 0.00161 C -0.2276 -0.02406 -0.21371 -0.05158 -0.19895 -0.08234 C -0.1842 -0.11309 -0.16892 -0.14108 -0.15225 -0.18271 C -0.13559 -0.22433 -0.11493 -0.28469 -0.09895 -0.33234 C -0.08298 -0.37998 -0.06649 -0.43756 -0.05642 -0.46925 C -0.04635 -0.50093 -0.0408 -0.51527 -0.03854 -0.52221 C -0.03628 -0.52914 -0.0368 -0.52914 -0.0427 -0.51111 C -0.04861 -0.49307 -0.06267 -0.45098 -0.0743 -0.41444 C -0.08593 -0.3779 -0.09878 -0.33419 -0.1125 -0.2921 C -0.12621 -0.25 -0.1434 -0.20259 -0.15642 -0.16259 C -0.16944 -0.12258 -0.1809 -0.08395 -0.19062 -0.05135 C -0.20034 -0.01874 -0.20711 0.00531 -0.21527 0.0326 C -0.22343 0.05989 -0.23576 0.09528 -0.23993 0.11285 C -0.24409 0.13043 -0.24114 0.13182 -0.23993 0.13852 C -0.23871 0.14523 -0.23732 0.14893 -0.23316 0.15309 C -0.22899 0.15726 -0.22309 0.16512 -0.21527 0.16396 C -0.20746 0.16281 -0.19843 0.15541 -0.18663 0.14569 C -0.17482 0.13598 -0.1533 0.11517 -0.14409 0.10568 C -0.13489 0.0962 -0.13333 0.09273 -0.13177 0.08926 " pathEditMode="relative" rAng="0" ptsTypes="aaaaaaaaaaaaaaaaaaaaaaaaaaaaaaaaaaaaaaA">
                                      <p:cBhvr>
                                        <p:cTn id="10" dur="8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Знак "Пересечение с трамвайной линией":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000375" y="2214563"/>
            <a:ext cx="5757863" cy="3983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Эй, водитель, не зевай!</a:t>
            </a:r>
            <a:br>
              <a:rPr lang="ru-RU" b="1" smtClean="0"/>
            </a:br>
            <a:r>
              <a:rPr lang="ru-RU" b="1" smtClean="0"/>
              <a:t>Ходит впереди трамвай.</a:t>
            </a:r>
            <a:br>
              <a:rPr lang="ru-RU" b="1" smtClean="0"/>
            </a:br>
            <a:r>
              <a:rPr lang="ru-RU" b="1" smtClean="0"/>
              <a:t>Ты притормози немножко,</a:t>
            </a:r>
            <a:br>
              <a:rPr lang="ru-RU" b="1" smtClean="0"/>
            </a:br>
            <a:r>
              <a:rPr lang="ru-RU" b="1" smtClean="0"/>
              <a:t>Уступи ему дорожку.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Picture 2" descr="C:\Users\9\Desktop\dorozhnye_znaki_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214563"/>
            <a:ext cx="27146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Обходи автобус сзади,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трамвай спереди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Говорит Сережа Наде:</a:t>
            </a:r>
            <a:br>
              <a:rPr lang="ru-RU" smtClean="0"/>
            </a:br>
            <a:r>
              <a:rPr lang="ru-RU" smtClean="0"/>
              <a:t>«Обойди автобус сзади!</a:t>
            </a:r>
            <a:br>
              <a:rPr lang="ru-RU" smtClean="0"/>
            </a:br>
            <a:r>
              <a:rPr lang="ru-RU" smtClean="0"/>
              <a:t>И при этом на трамвай</a:t>
            </a:r>
            <a:br>
              <a:rPr lang="ru-RU" smtClean="0"/>
            </a:br>
            <a:r>
              <a:rPr lang="ru-RU" smtClean="0"/>
              <a:t>Тапочкой не наступай!</a:t>
            </a:r>
            <a:br>
              <a:rPr lang="ru-RU" smtClean="0"/>
            </a:br>
            <a:r>
              <a:rPr lang="ru-RU" smtClean="0"/>
              <a:t>Мы ж с тобой учили вроде –</a:t>
            </a:r>
            <a:br>
              <a:rPr lang="ru-RU" smtClean="0"/>
            </a:br>
            <a:r>
              <a:rPr lang="ru-RU" smtClean="0"/>
              <a:t>Спереди трамвай обходят!</a:t>
            </a:r>
            <a:br>
              <a:rPr lang="ru-RU" smtClean="0"/>
            </a:br>
            <a:r>
              <a:rPr lang="ru-RU" smtClean="0"/>
              <a:t>А теперь…» Он сам не знал,</a:t>
            </a:r>
            <a:br>
              <a:rPr lang="ru-RU" smtClean="0"/>
            </a:br>
            <a:r>
              <a:rPr lang="ru-RU" smtClean="0"/>
              <a:t>Как обходят самосвал...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</Words>
  <Application>Microsoft Office PowerPoint</Application>
  <PresentationFormat>Экран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Письмо строчной и заглавной  букв Й, й.</vt:lpstr>
      <vt:lpstr>ТРАМВА</vt:lpstr>
      <vt:lpstr>ТРАМВА</vt:lpstr>
      <vt:lpstr>Презентация PowerPoint</vt:lpstr>
      <vt:lpstr>Презентация PowerPoint</vt:lpstr>
      <vt:lpstr>Презентация PowerPoint</vt:lpstr>
      <vt:lpstr>Презентация PowerPoint</vt:lpstr>
      <vt:lpstr> Знак "Пересечение с трамвайной линией": </vt:lpstr>
      <vt:lpstr>Обходи автобус сзади,  а трамвай спереди</vt:lpstr>
      <vt:lpstr>СКАМЕЙКА</vt:lpstr>
      <vt:lpstr>Презентация PowerPoint</vt:lpstr>
      <vt:lpstr>ЛЕЙ</vt:lpstr>
      <vt:lpstr>Работа в парах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</dc:creator>
  <cp:lastModifiedBy>Елена Михайловна</cp:lastModifiedBy>
  <cp:revision>20</cp:revision>
  <dcterms:created xsi:type="dcterms:W3CDTF">2011-11-29T21:31:04Z</dcterms:created>
  <dcterms:modified xsi:type="dcterms:W3CDTF">2013-01-22T06:19:51Z</dcterms:modified>
</cp:coreProperties>
</file>