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335C25-3887-4E2A-94AF-DF6E9F470209}" type="datetimeFigureOut">
              <a:rPr lang="ru-RU" smtClean="0"/>
              <a:pPr/>
              <a:t>08.05.2013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E749B9-5657-4800-A3E3-319CD610F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2" Type="http://schemas.openxmlformats.org/officeDocument/2006/relationships/image" Target="../media/image7.jpeg"/><Relationship Id="rId16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5" Type="http://schemas.openxmlformats.org/officeDocument/2006/relationships/image" Target="../media/image2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Relationship Id="rId1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844823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Как научиться легко писать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064896" cy="864096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FFFF00"/>
                </a:solidFill>
              </a:rPr>
              <a:t>Прописи для дошколят</a:t>
            </a:r>
            <a:r>
              <a:rPr lang="ru-RU" sz="4000" i="1" dirty="0" smtClean="0">
                <a:solidFill>
                  <a:srgbClr val="FFFF00"/>
                </a:solidFill>
              </a:rPr>
              <a:t>	</a:t>
            </a:r>
            <a:r>
              <a:rPr lang="ru-RU" sz="4000" i="1" dirty="0" smtClean="0">
                <a:solidFill>
                  <a:srgbClr val="FF0000"/>
                </a:solidFill>
              </a:rPr>
              <a:t>		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085184"/>
            <a:ext cx="2808312" cy="17728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0" y="2492896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prstClr val="white">
                    <a:lumMod val="95000"/>
                    <a:lumOff val="5000"/>
                  </a:prstClr>
                </a:solidFill>
              </a:rPr>
              <a:t>Методические рекомендации  </a:t>
            </a:r>
            <a:r>
              <a:rPr lang="ru-RU" sz="3200" dirty="0" smtClean="0">
                <a:solidFill>
                  <a:prstClr val="white">
                    <a:lumMod val="95000"/>
                    <a:lumOff val="5000"/>
                  </a:prstClr>
                </a:solidFill>
              </a:rPr>
              <a:t>по развитию графических навыков письма у детей старшего дошкольного возраста</a:t>
            </a:r>
          </a:p>
          <a:p>
            <a:pPr algn="r"/>
            <a:r>
              <a:rPr lang="ru-RU" sz="3200" dirty="0" smtClean="0">
                <a:solidFill>
                  <a:prstClr val="white">
                    <a:lumMod val="95000"/>
                    <a:lumOff val="5000"/>
                  </a:prstClr>
                </a:solidFill>
              </a:rPr>
              <a:t>Воспитатель: </a:t>
            </a:r>
            <a:r>
              <a:rPr lang="ru-RU" sz="3200" dirty="0" err="1" smtClean="0">
                <a:solidFill>
                  <a:prstClr val="white">
                    <a:lumMod val="95000"/>
                    <a:lumOff val="5000"/>
                  </a:prstClr>
                </a:solidFill>
              </a:rPr>
              <a:t>Зеневич</a:t>
            </a:r>
            <a:r>
              <a:rPr lang="ru-RU" sz="3200" dirty="0" smtClean="0">
                <a:solidFill>
                  <a:prstClr val="white">
                    <a:lumMod val="95000"/>
                    <a:lumOff val="5000"/>
                  </a:prstClr>
                </a:solidFill>
              </a:rPr>
              <a:t> Ирина Владимировна</a:t>
            </a:r>
          </a:p>
          <a:p>
            <a:pPr algn="r"/>
            <a:r>
              <a:rPr lang="ru-RU" sz="3200" dirty="0" smtClean="0">
                <a:solidFill>
                  <a:prstClr val="white">
                    <a:lumMod val="95000"/>
                    <a:lumOff val="5000"/>
                  </a:prstClr>
                </a:solidFill>
              </a:rPr>
              <a:t>ГБДОУ№24 Калининского района </a:t>
            </a:r>
          </a:p>
          <a:p>
            <a:pPr algn="r"/>
            <a:r>
              <a:rPr lang="ru-RU" sz="3200" dirty="0" smtClean="0">
                <a:solidFill>
                  <a:prstClr val="white">
                    <a:lumMod val="95000"/>
                    <a:lumOff val="5000"/>
                  </a:prstClr>
                </a:solidFill>
              </a:rPr>
              <a:t>Г. Санкт-Петербург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4249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Поступив в первый класс, ребёнок часто испытывает трудности с письмом: устаёт рука, теряется рабочая строка, не получается правильное написание букв, не редко встречается «зеркальное письмо», ребёнок не различает такие понятия, как лист, страница, строка, лево, право, не укладывается в общий темп работы класса. 							Эти трудности  обусловлены слабой мелкой моторики пальцев рук, а также недостаточной сформированностью навыков зрительно-двигательной координации, произвольного внимания, аналитического восприятия, зрительной памяти. 	</a:t>
            </a:r>
            <a:r>
              <a:rPr lang="ru-RU" sz="2400" dirty="0"/>
              <a:t>	</a:t>
            </a:r>
            <a:endParaRPr lang="ru-RU" sz="2400" dirty="0" smtClean="0"/>
          </a:p>
        </p:txBody>
      </p:sp>
      <p:pic>
        <p:nvPicPr>
          <p:cNvPr id="3" name="Рисунок 2" descr="20121114_1645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149080"/>
            <a:ext cx="3960440" cy="2492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CA8JP1P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592288" cy="1800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Рисунок 3" descr="iCAB4PLS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260648"/>
            <a:ext cx="2751956" cy="18607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iCA9GV1W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764704"/>
            <a:ext cx="2603500" cy="1905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395536" y="2996952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Система упражнений в значительной степени упростит эти проблемы. И в будущем поможет ребёнку лучше адаптироваться на начальном этапе этой работы.				Наша цель – подготовить руку ребёнка к систематическому письму, сформировать элементарные графические умения. Тренировка мелкой моторики пальцев рук гармонически сочетается с решением различных умственных задач.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CA7OG19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509120"/>
            <a:ext cx="1728192" cy="2076822"/>
          </a:xfrm>
          <a:prstGeom prst="rect">
            <a:avLst/>
          </a:prstGeom>
        </p:spPr>
      </p:pic>
      <p:pic>
        <p:nvPicPr>
          <p:cNvPr id="4" name="Рисунок 3" descr="iCAZGLE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26634">
            <a:off x="1619672" y="4581128"/>
            <a:ext cx="1800200" cy="2049016"/>
          </a:xfrm>
          <a:prstGeom prst="rect">
            <a:avLst/>
          </a:prstGeom>
        </p:spPr>
      </p:pic>
      <p:pic>
        <p:nvPicPr>
          <p:cNvPr id="5" name="Рисунок 4" descr="iCA295V4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148682">
            <a:off x="5577026" y="4562953"/>
            <a:ext cx="1845940" cy="2049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0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Ребёнок знакомится с тетрадью, учится выполнять задания в строго ограниченном пространстве – клетке, закрепляет навыки счёта, измерения условной меркой – клеткой, сравнивает величины, чертит прямые линии, дуги, круги, овалы, обводит контур изображения , дорисовывает, штрихует, раскрашивает, запоминает цвета.						Ребёнок учится анализировать, представлять и запоминать сравнивать объекты, устанавливать их сходства и различия, уточняются знания о простых геометрических фигурах, их признаках.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CA7OG19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0"/>
            <a:ext cx="1527423" cy="1761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iCAAYLI4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60648"/>
            <a:ext cx="2062672" cy="13484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iCAG0O07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256798">
            <a:off x="108074" y="4516826"/>
            <a:ext cx="1784881" cy="2257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CAM5YCR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836345">
            <a:off x="235805" y="1364423"/>
            <a:ext cx="1656184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CAAKNA2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1410602">
            <a:off x="7177472" y="2183654"/>
            <a:ext cx="1906513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iCALCH54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755177">
            <a:off x="6139464" y="4699137"/>
            <a:ext cx="1525169" cy="201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iCAPU8UP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07904" y="0"/>
            <a:ext cx="1368152" cy="16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iCA5SG1V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24328" y="4725144"/>
            <a:ext cx="1619672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 descr="iCA9NL8PD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499992" y="4808984"/>
            <a:ext cx="1688976" cy="2049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 descr="iCA095S71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3140968"/>
            <a:ext cx="2051720" cy="1500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 descr="iCAM4XJ0H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588224" y="1052736"/>
            <a:ext cx="14351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Рисунок 14" descr="iCAN72W4P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315382">
            <a:off x="3049184" y="5343249"/>
            <a:ext cx="194310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Рисунок 15" descr="iCARKSMQ9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763688" y="4953000"/>
            <a:ext cx="13589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Рисунок 16" descr="iCAXZEA0I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1403648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Рисунок 17" descr="iCAUF8ZK5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475656" y="188640"/>
            <a:ext cx="2031876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TextBox 18"/>
          <p:cNvSpPr txBox="1"/>
          <p:nvPr/>
        </p:nvSpPr>
        <p:spPr>
          <a:xfrm>
            <a:off x="2051720" y="1628800"/>
            <a:ext cx="5184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процессе работы в тетради у ребёнка укрепляется мелкая мускулатура пальцев руки, совершенствуются зрительно- двигательная координация и ориентация в микропространстве, развивается произвольное внимание, зрительная память , аналитическое восприятие, речь.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143</TotalTime>
  <Words>196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Как научиться легко писать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научиться легко писать</dc:title>
  <dc:creator>User</dc:creator>
  <cp:lastModifiedBy>User</cp:lastModifiedBy>
  <cp:revision>19</cp:revision>
  <dcterms:created xsi:type="dcterms:W3CDTF">2013-03-02T15:14:50Z</dcterms:created>
  <dcterms:modified xsi:type="dcterms:W3CDTF">2013-05-08T06:01:19Z</dcterms:modified>
</cp:coreProperties>
</file>