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85" r:id="rId3"/>
    <p:sldId id="270" r:id="rId4"/>
    <p:sldId id="271" r:id="rId5"/>
    <p:sldId id="259" r:id="rId6"/>
    <p:sldId id="273" r:id="rId7"/>
    <p:sldId id="274" r:id="rId8"/>
    <p:sldId id="276" r:id="rId9"/>
    <p:sldId id="277" r:id="rId10"/>
    <p:sldId id="275" r:id="rId11"/>
    <p:sldId id="257" r:id="rId12"/>
    <p:sldId id="258" r:id="rId13"/>
    <p:sldId id="278" r:id="rId14"/>
    <p:sldId id="260" r:id="rId15"/>
    <p:sldId id="279" r:id="rId16"/>
    <p:sldId id="261" r:id="rId17"/>
    <p:sldId id="262" r:id="rId18"/>
    <p:sldId id="263" r:id="rId19"/>
    <p:sldId id="280" r:id="rId20"/>
    <p:sldId id="266" r:id="rId21"/>
    <p:sldId id="269" r:id="rId22"/>
    <p:sldId id="281" r:id="rId23"/>
    <p:sldId id="282" r:id="rId24"/>
    <p:sldId id="283" r:id="rId25"/>
    <p:sldId id="286" r:id="rId26"/>
    <p:sldId id="288" r:id="rId27"/>
    <p:sldId id="287" r:id="rId28"/>
  </p:sldIdLst>
  <p:sldSz cx="9144000" cy="6858000" type="screen4x3"/>
  <p:notesSz cx="6816725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914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1233" y="0"/>
            <a:ext cx="2953914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7C3B0-2E6D-46B4-A619-0F6779F8497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673" y="4723448"/>
            <a:ext cx="545338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53914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1233" y="9445169"/>
            <a:ext cx="2953914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F0973-4040-41D0-8EEF-06865BB40F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F0973-4040-41D0-8EEF-06865BB40F9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F0973-4040-41D0-8EEF-06865BB40F9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Admin\&#208;&#156;&#208;&#190;&#208;&#184;%20&#208;&#180;&#208;&#190;&#208;&#186;&#209;&#131;&#208;&#188;&#208;&#181;&#208;&#189;&#209;&#130;&#209;&#139;\Downloads\&#208;&#164;&#208;&#181;&#208;&#180;&#208;&#181;&#209;&#128;&#208;&#176;&#208;&#187;&#209;&#140;&#208;&#189;&#209;&#139;&#208;&#185;%20&#208;&#184;&#208;&#189;&#209;&#129;&#209;&#130;&#208;&#184;&#209;&#130;&#209;&#131;&#209;&#130;%20&#208;&#191;&#208;&#181;&#208;&#180;&#208;&#176;&#208;&#179;&#208;&#190;&#208;&#179;&#208;&#184;&#209;&#135;&#208;&#181;&#209;&#129;&#208;&#186;&#208;&#184;&#209;&#133;%20&#208;&#184;&#208;&#183;&#208;&#188;&#208;&#181;&#209;&#128;&#208;&#181;&#208;&#189;&#208;&#184;&#208;&#185;%20(&#208;&#164;&#208;&#152;&#208;&#159;&#208;&#152;):" TargetMode="External"/><Relationship Id="rId2" Type="http://schemas.openxmlformats.org/officeDocument/2006/relationships/hyperlink" Target="http://center-yf.ru/ege/Pravila-zapolneniya-blankov-EGE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damege.ru/" TargetMode="External"/><Relationship Id="rId5" Type="http://schemas.openxmlformats.org/officeDocument/2006/relationships/hyperlink" Target="http://www.math.mioo.ru/" TargetMode="External"/><Relationship Id="rId4" Type="http://schemas.openxmlformats.org/officeDocument/2006/relationships/hyperlink" Target="http://fipi.ru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МБОУ «Средняя общеобразовательная школа №1 города Анадыря»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052736"/>
            <a:ext cx="68901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Заполнение бланков ЕГЭ 2015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57332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07.04.2015 год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852936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55576" y="602128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Заместитель директора по УВР Ушанова Ирина Николаевна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Не спешите заполнять графы, есть те, которые заполняют </a:t>
            </a:r>
            <a:r>
              <a:rPr lang="ru-RU" b="1" dirty="0" smtClean="0">
                <a:solidFill>
                  <a:srgbClr val="0000FF"/>
                </a:solidFill>
              </a:rPr>
              <a:t>организаторы</a:t>
            </a:r>
            <a:r>
              <a:rPr lang="ru-RU" b="1" dirty="0" smtClean="0">
                <a:solidFill>
                  <a:srgbClr val="FF0000"/>
                </a:solidFill>
              </a:rPr>
              <a:t>. Внимательно слушайте инструкцию по заполнению.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77" t="85529" r="3077" b="3862"/>
          <a:stretch>
            <a:fillRect/>
          </a:stretch>
        </p:blipFill>
        <p:spPr bwMode="auto">
          <a:xfrm>
            <a:off x="179512" y="2780928"/>
            <a:ext cx="87849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35846"/>
            <a:ext cx="88569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 КИМах ЕГЭ убирают разделение на блоки (А, В, С). Остаётся простая порядковая нумерация. Сокращается количество заданий с выбором ответа (бывшая часть А).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Новый формат бланка ответов №1 (теперь здесь задания типа А и В).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HANOVA\Рабочий стол\ege2015blank-otve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896544" cy="6918118"/>
          </a:xfrm>
          <a:prstGeom prst="rect">
            <a:avLst/>
          </a:prstGeom>
          <a:noFill/>
        </p:spPr>
      </p:pic>
      <p:pic>
        <p:nvPicPr>
          <p:cNvPr id="7" name="Picture 2" descr="C:\Documents and Settings\USHANOVA\Рабочий стол\ege2015blank-otvet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683" t="24227" r="49392" b="32925"/>
          <a:stretch>
            <a:fillRect/>
          </a:stretch>
        </p:blipFill>
        <p:spPr bwMode="auto">
          <a:xfrm>
            <a:off x="1187624" y="1772816"/>
            <a:ext cx="3456384" cy="4556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Не забудь проставить подпись и заполнить пустые графы как в бланке ответов №1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USHANOVA\Рабочий стол\ege2015blank-otveta.jpg"/>
          <p:cNvPicPr>
            <a:picLocks noChangeAspect="1" noChangeArrowheads="1"/>
          </p:cNvPicPr>
          <p:nvPr/>
        </p:nvPicPr>
        <p:blipFill>
          <a:blip r:embed="rId2" cstate="print"/>
          <a:srcRect l="13033" t="5019" r="7642" b="78728"/>
          <a:stretch>
            <a:fillRect/>
          </a:stretch>
        </p:blipFill>
        <p:spPr bwMode="auto">
          <a:xfrm>
            <a:off x="0" y="2132856"/>
            <a:ext cx="8706422" cy="252028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97152"/>
            <a:ext cx="2418606" cy="186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580112" y="3645024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v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752528" cy="689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933056"/>
            <a:ext cx="7467600" cy="1143000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забудь проставить подпись и заполнить пустые графы как в бланке ответов №1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752528" cy="689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933056"/>
            <a:ext cx="7467600" cy="1143000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cap="small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Отступите от края поля в бланке по 1 см (сантиметру). Иначе текст может не полностью верифицироваться. 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700808"/>
            <a:ext cx="3888432" cy="452431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3" y="0"/>
            <a:ext cx="4729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339752" y="548680"/>
            <a:ext cx="3888432" cy="535531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-1"/>
            <a:ext cx="4752528" cy="690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23728" y="1700808"/>
            <a:ext cx="3888432" cy="452431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3933056"/>
            <a:ext cx="7467600" cy="1143000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забудь проставить подпись и заполнить пустые графы как в бланке ответов №1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752528" cy="690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339752" y="548680"/>
            <a:ext cx="3888432" cy="535531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HANOVA\Рабочий стол\ege2015blank-otve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896544" cy="6918118"/>
          </a:xfrm>
          <a:prstGeom prst="rect">
            <a:avLst/>
          </a:prstGeom>
          <a:noFill/>
        </p:spPr>
      </p:pic>
      <p:pic>
        <p:nvPicPr>
          <p:cNvPr id="7" name="Picture 2" descr="C:\Documents and Settings\USHANOVA\Рабочий стол\ege2015blank-otvet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683" t="24227" r="49392" b="32925"/>
          <a:stretch>
            <a:fillRect/>
          </a:stretch>
        </p:blipFill>
        <p:spPr bwMode="auto">
          <a:xfrm>
            <a:off x="683568" y="836712"/>
            <a:ext cx="4192272" cy="55261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12474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112474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112474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14847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59632" y="14847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47664" y="14847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23728" y="14847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835696" y="14847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9168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403648" y="19168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187624" y="19168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619672" y="19168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6444208" y="4509120"/>
            <a:ext cx="1584176" cy="1656184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7020272" y="3573016"/>
            <a:ext cx="158417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ЗАМЕНА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96952"/>
            <a:ext cx="7672923" cy="331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764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Желаю удачи на экзаменах!!!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980728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Главное!</a:t>
            </a:r>
          </a:p>
          <a:p>
            <a:pPr marL="457200" indent="-457200">
              <a:buAutoNum type="arabicPeriod"/>
            </a:pPr>
            <a:r>
              <a:rPr lang="ru-RU" dirty="0" smtClean="0"/>
              <a:t>Собраться и стараться не волноваться.</a:t>
            </a:r>
          </a:p>
          <a:p>
            <a:pPr marL="457200" indent="-457200">
              <a:buAutoNum type="arabicPeriod"/>
            </a:pPr>
            <a:r>
              <a:rPr lang="ru-RU" dirty="0" smtClean="0"/>
              <a:t> Быть внимательным при заполнении бланков и чтении заданий </a:t>
            </a:r>
            <a:r>
              <a:rPr lang="ru-RU" b="1" dirty="0" smtClean="0">
                <a:solidFill>
                  <a:srgbClr val="FF0000"/>
                </a:solidFill>
              </a:rPr>
              <a:t>(например, какой вариант НЕ правильный!!!)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Перечитать задание, если не понятно. Попробовать провести аналогию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Быть аккуратными при заполнении бланков. </a:t>
            </a:r>
            <a:r>
              <a:rPr lang="ru-RU" b="1" dirty="0" smtClean="0">
                <a:solidFill>
                  <a:srgbClr val="FF0000"/>
                </a:solidFill>
              </a:rPr>
              <a:t>Если ошиблись аккуратно исправить!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797152"/>
            <a:ext cx="2418606" cy="186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Напоминаю сайты для подготовки к ЕГЭ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  <a:hlinkClick r:id="rId2"/>
              </a:rPr>
              <a:t>http://center-yf.ru/ege/Pravila-zapolneniya-blankov-EGE.php</a:t>
            </a:r>
            <a:endParaRPr lang="ru-RU" b="1" dirty="0" smtClean="0">
              <a:solidFill>
                <a:srgbClr val="0000FF"/>
              </a:solidFill>
            </a:endParaRPr>
          </a:p>
          <a:p>
            <a:pPr lvl="0"/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/>
              <a:t>Министерство образования и науки Российской Федерации: </a:t>
            </a:r>
            <a:r>
              <a:rPr lang="ru-RU" b="1" u="sng" dirty="0" smtClean="0"/>
              <a:t>http://mon.gov.ru/</a:t>
            </a:r>
            <a:endParaRPr lang="ru-RU" b="1" dirty="0" smtClean="0"/>
          </a:p>
          <a:p>
            <a:pPr lvl="0"/>
            <a:r>
              <a:rPr lang="ru-RU" b="1" dirty="0" smtClean="0">
                <a:hlinkClick r:id="rId3"/>
              </a:rPr>
              <a:t>Федеральный институт педагогических измерений (ФИПИ): </a:t>
            </a:r>
            <a:r>
              <a:rPr lang="ru-RU" b="1" dirty="0" smtClean="0"/>
              <a:t> </a:t>
            </a:r>
            <a:r>
              <a:rPr lang="ru-RU" b="1" u="sng" dirty="0" smtClean="0">
                <a:hlinkClick r:id="rId4"/>
              </a:rPr>
              <a:t>http://fipi.ru/</a:t>
            </a:r>
            <a:endParaRPr lang="ru-RU" b="1" dirty="0" smtClean="0"/>
          </a:p>
          <a:p>
            <a:pPr lvl="0"/>
            <a:r>
              <a:rPr lang="ru-RU" b="1" dirty="0" smtClean="0"/>
              <a:t>МИОО, МЦНМО: </a:t>
            </a:r>
            <a:r>
              <a:rPr lang="ru-RU" b="1" u="sng" dirty="0" smtClean="0">
                <a:hlinkClick r:id="rId5"/>
              </a:rPr>
              <a:t>www.</a:t>
            </a:r>
            <a:r>
              <a:rPr lang="en-US" b="1" u="sng" dirty="0" smtClean="0">
                <a:hlinkClick r:id="rId5"/>
              </a:rPr>
              <a:t>math</a:t>
            </a:r>
            <a:r>
              <a:rPr lang="ru-RU" b="1" u="sng" dirty="0" smtClean="0">
                <a:hlinkClick r:id="rId5"/>
              </a:rPr>
              <a:t>.</a:t>
            </a:r>
            <a:r>
              <a:rPr lang="en-US" b="1" u="sng" dirty="0" err="1" smtClean="0">
                <a:hlinkClick r:id="rId5"/>
              </a:rPr>
              <a:t>mioo</a:t>
            </a:r>
            <a:r>
              <a:rPr lang="ru-RU" b="1" u="sng" dirty="0" smtClean="0">
                <a:hlinkClick r:id="rId5"/>
              </a:rPr>
              <a:t>.ru</a:t>
            </a:r>
            <a:endParaRPr lang="ru-RU" b="1" dirty="0" smtClean="0"/>
          </a:p>
          <a:p>
            <a:pPr lvl="0"/>
            <a:r>
              <a:rPr lang="ru-RU" b="1" u="sng" dirty="0" smtClean="0">
                <a:hlinkClick r:id="rId6"/>
              </a:rPr>
              <a:t>http://sdam</a:t>
            </a:r>
            <a:r>
              <a:rPr lang="en-US" b="1" u="sng" dirty="0" err="1" smtClean="0">
                <a:hlinkClick r:id="rId6"/>
              </a:rPr>
              <a:t>ege</a:t>
            </a:r>
            <a:r>
              <a:rPr lang="ru-RU" b="1" u="sng" dirty="0" smtClean="0">
                <a:hlinkClick r:id="rId6"/>
              </a:rPr>
              <a:t>.ru/</a:t>
            </a:r>
            <a:endParaRPr lang="ru-RU" b="1" dirty="0" smtClean="0"/>
          </a:p>
          <a:p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Зам.дир. по УВР 2014-15\ГИА 2015\ЕГЭ 2015\29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" y="247650"/>
            <a:ext cx="8255000" cy="636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Зам.дир. по УВР 2014-15\ГИА 2015\ЕГЭ 2015\16f94b935257bc6e3511d62138792f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97834"/>
            <a:ext cx="8307831" cy="4811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E:\Зам.дир. по УВР 2014-15\ГИА 2015\ЕГЭ 2015\894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2656"/>
            <a:ext cx="4688942" cy="6120680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20663" r="21456"/>
          <a:stretch>
            <a:fillRect/>
          </a:stretch>
        </p:blipFill>
        <p:spPr bwMode="auto">
          <a:xfrm>
            <a:off x="0" y="404664"/>
            <a:ext cx="444571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80920" cy="656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4510764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501008"/>
            <a:ext cx="2880320" cy="308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423167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0648"/>
            <a:ext cx="39940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Вот теперь ВСЁ!!!!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Цель: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научить учащихся работать с бланками ЕГЭ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Рассмотреть виды и формы бланков ЕГЭ;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Указать главные особенности заполнения;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Обратить внимание на правила исправления в бланках ЕГЭ;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Осуществить тренинг по заполнению бланков ЕГЭ.</a:t>
            </a:r>
          </a:p>
          <a:p>
            <a:pPr marL="457200" indent="-45720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653136"/>
            <a:ext cx="2076822" cy="207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23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64896" cy="86409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Виды и формы бланков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4680520" cy="6787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5385" t="10206" r="4615" b="74942"/>
          <a:stretch>
            <a:fillRect/>
          </a:stretch>
        </p:blipFill>
        <p:spPr bwMode="auto">
          <a:xfrm>
            <a:off x="179512" y="4365104"/>
            <a:ext cx="855866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0"/>
          <a:ext cx="8496944" cy="4201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320480"/>
              </a:tblGrid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Код региона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Код ОУ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0008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Класс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12</a:t>
                      </a:r>
                      <a:r>
                        <a:rPr lang="ru-RU" sz="2400" b="1" baseline="0" dirty="0" smtClean="0"/>
                        <a:t> (11Г)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Код ППЭ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0008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Номер аудитории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Например, кабинет 215 - 0215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Дата проведения ЕГЭ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01.06</a:t>
                      </a:r>
                      <a:r>
                        <a:rPr lang="ru-RU" sz="2400" b="1" dirty="0" smtClean="0"/>
                        <a:t>.2015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Код предмета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Биология - 06</a:t>
                      </a:r>
                      <a:endParaRPr lang="ru-RU" sz="2400" b="1" dirty="0"/>
                    </a:p>
                  </a:txBody>
                  <a:tcPr/>
                </a:tc>
              </a:tr>
              <a:tr h="48263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Название предмета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БИОЛОГИЯ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77" t="21875" r="4615" b="57968"/>
          <a:stretch>
            <a:fillRect/>
          </a:stretch>
        </p:blipFill>
        <p:spPr bwMode="auto">
          <a:xfrm>
            <a:off x="179512" y="3789040"/>
            <a:ext cx="8676456" cy="274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548680"/>
          <a:ext cx="8424936" cy="27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6192688"/>
              </a:tblGrid>
              <a:tr h="68407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Фамилия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ИВАНОВ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Имя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МИХАИЛ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Отчество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СЕМЁНОВИЧ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Паспорт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77 15</a:t>
                      </a:r>
                      <a:r>
                        <a:rPr lang="ru-RU" sz="2800" b="1" baseline="0" dirty="0" smtClean="0"/>
                        <a:t>       № 666666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424936" cy="15121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Внимательно работайте с </a:t>
            </a:r>
            <a:r>
              <a:rPr lang="ru-RU" sz="2800" b="1" dirty="0" err="1" smtClean="0">
                <a:solidFill>
                  <a:srgbClr val="FF0000"/>
                </a:solidFill>
              </a:rPr>
              <a:t>ИК-ами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(индивидуальными комплектами), </a:t>
            </a:r>
            <a:r>
              <a:rPr lang="ru-RU" sz="2800" b="1" dirty="0" err="1" smtClean="0">
                <a:solidFill>
                  <a:srgbClr val="FF0000"/>
                </a:solidFill>
              </a:rPr>
              <a:t>КИМами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77" t="45215" r="3077" b="26141"/>
          <a:stretch>
            <a:fillRect/>
          </a:stretch>
        </p:blipFill>
        <p:spPr bwMode="auto">
          <a:xfrm>
            <a:off x="179512" y="2492896"/>
            <a:ext cx="862229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96752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Подпись как в паспорте!!!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77" t="77042" r="3077" b="15532"/>
          <a:stretch>
            <a:fillRect/>
          </a:stretch>
        </p:blipFill>
        <p:spPr bwMode="auto">
          <a:xfrm>
            <a:off x="179512" y="2564904"/>
            <a:ext cx="878497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807042"/>
            <a:ext cx="3705200" cy="277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</TotalTime>
  <Words>336</Words>
  <Application>Microsoft Office PowerPoint</Application>
  <PresentationFormat>Экран (4:3)</PresentationFormat>
  <Paragraphs>137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Слайд 1</vt:lpstr>
      <vt:lpstr>Слайд 2</vt:lpstr>
      <vt:lpstr>Цель: научить учащихся работать с бланками ЕГЭ </vt:lpstr>
      <vt:lpstr>Виды и формы бланков</vt:lpstr>
      <vt:lpstr>Слайд 5</vt:lpstr>
      <vt:lpstr>Слайд 6</vt:lpstr>
      <vt:lpstr>Слайд 7</vt:lpstr>
      <vt:lpstr>Внимательно работайте с ИК-ами (индивидуальными комплектами), КИМами.</vt:lpstr>
      <vt:lpstr>Подпись как в паспорте!!!</vt:lpstr>
      <vt:lpstr>Не спешите заполнять графы, есть те, которые заполняют организаторы. Внимательно слушайте инструкцию по заполнению.</vt:lpstr>
      <vt:lpstr>Слайд 11</vt:lpstr>
      <vt:lpstr>Слайд 12</vt:lpstr>
      <vt:lpstr>Не забудь проставить подпись и заполнить пустые графы как в бланке ответов №1</vt:lpstr>
      <vt:lpstr>Слайд 14</vt:lpstr>
      <vt:lpstr>Слайд 15</vt:lpstr>
      <vt:lpstr>Слайд 16</vt:lpstr>
      <vt:lpstr>Слайд 17</vt:lpstr>
      <vt:lpstr>Слайд 18</vt:lpstr>
      <vt:lpstr>Слайд 19</vt:lpstr>
      <vt:lpstr>Желаю удачи на экзаменах!!!</vt:lpstr>
      <vt:lpstr>Напоминаю сайты для подготовки к ЕГЭ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Ушанова</cp:lastModifiedBy>
  <cp:revision>15</cp:revision>
  <dcterms:modified xsi:type="dcterms:W3CDTF">2015-04-07T23:40:04Z</dcterms:modified>
</cp:coreProperties>
</file>