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</p:showPr>
  <p:clrMru>
    <a:srgbClr val="FFFFFF"/>
    <a:srgbClr val="C0D0EE"/>
    <a:srgbClr val="660066"/>
    <a:srgbClr val="FF0066"/>
    <a:srgbClr val="14056B"/>
    <a:srgbClr val="BBECF3"/>
    <a:srgbClr val="08A8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6AB9D-D682-4AB4-8A64-5541FD96B62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E20556-371F-4F1F-B9C9-4AF1C95E57B0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rgbClr val="FF0066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Состав участников</a:t>
          </a:r>
          <a:endParaRPr lang="ru-RU" sz="2800" b="1" dirty="0">
            <a:solidFill>
              <a:schemeClr val="tx1"/>
            </a:solidFill>
          </a:endParaRPr>
        </a:p>
      </dgm:t>
    </dgm:pt>
    <dgm:pt modelId="{D888637F-553C-4342-B24D-95045826A02A}" type="parTrans" cxnId="{CCDFB1DB-A54A-4444-AF6B-062587B522CA}">
      <dgm:prSet/>
      <dgm:spPr/>
      <dgm:t>
        <a:bodyPr/>
        <a:lstStyle/>
        <a:p>
          <a:endParaRPr lang="ru-RU"/>
        </a:p>
      </dgm:t>
    </dgm:pt>
    <dgm:pt modelId="{AB97E025-C012-4CFF-9594-D4251900DA6B}" type="sibTrans" cxnId="{CCDFB1DB-A54A-4444-AF6B-062587B522CA}">
      <dgm:prSet/>
      <dgm:spPr/>
      <dgm:t>
        <a:bodyPr/>
        <a:lstStyle/>
        <a:p>
          <a:endParaRPr lang="ru-RU"/>
        </a:p>
      </dgm:t>
    </dgm:pt>
    <dgm:pt modelId="{CA05B43D-E5F4-4887-90FB-E4F70900AEA7}">
      <dgm:prSet phldrT="[Текст]" custT="1"/>
      <dgm:spPr>
        <a:solidFill>
          <a:srgbClr val="C0D0EE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Педагоги </a:t>
          </a:r>
          <a:endParaRPr lang="ru-RU" sz="2000" b="1" dirty="0">
            <a:solidFill>
              <a:schemeClr val="tx1"/>
            </a:solidFill>
          </a:endParaRPr>
        </a:p>
      </dgm:t>
    </dgm:pt>
    <dgm:pt modelId="{E84A4DF0-CAA9-4E0C-ABC9-6AFDB6FD70C7}" type="parTrans" cxnId="{DD3135D9-CB0C-4F2C-953B-185C47CD3A52}">
      <dgm:prSet/>
      <dgm:spPr/>
      <dgm:t>
        <a:bodyPr/>
        <a:lstStyle/>
        <a:p>
          <a:endParaRPr lang="ru-RU"/>
        </a:p>
      </dgm:t>
    </dgm:pt>
    <dgm:pt modelId="{8FFF461A-0600-422F-8585-6C53C411A171}" type="sibTrans" cxnId="{DD3135D9-CB0C-4F2C-953B-185C47CD3A52}">
      <dgm:prSet/>
      <dgm:spPr/>
      <dgm:t>
        <a:bodyPr/>
        <a:lstStyle/>
        <a:p>
          <a:endParaRPr lang="ru-RU"/>
        </a:p>
      </dgm:t>
    </dgm:pt>
    <dgm:pt modelId="{F22617EB-8EA3-41E2-9B77-0D3748044095}">
      <dgm:prSet phldrT="[Текст]" custT="1"/>
      <dgm:spPr>
        <a:solidFill>
          <a:srgbClr val="C0D0EE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Родители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endParaRPr lang="ru-RU" sz="2000" dirty="0">
            <a:solidFill>
              <a:schemeClr val="tx1"/>
            </a:solidFill>
          </a:endParaRPr>
        </a:p>
      </dgm:t>
    </dgm:pt>
    <dgm:pt modelId="{C56FDE65-4FFA-4F7A-931A-03FC74974336}" type="parTrans" cxnId="{A0F16026-94DA-4F40-8D15-99A727FCA984}">
      <dgm:prSet/>
      <dgm:spPr/>
      <dgm:t>
        <a:bodyPr/>
        <a:lstStyle/>
        <a:p>
          <a:endParaRPr lang="ru-RU"/>
        </a:p>
      </dgm:t>
    </dgm:pt>
    <dgm:pt modelId="{4F5C9A88-986D-4062-9BD6-9E8A6554C677}" type="sibTrans" cxnId="{A0F16026-94DA-4F40-8D15-99A727FCA984}">
      <dgm:prSet/>
      <dgm:spPr/>
      <dgm:t>
        <a:bodyPr/>
        <a:lstStyle/>
        <a:p>
          <a:endParaRPr lang="ru-RU"/>
        </a:p>
      </dgm:t>
    </dgm:pt>
    <dgm:pt modelId="{C818CD3F-4A00-4A44-94C6-D848AA32D3DA}">
      <dgm:prSet phldrT="[Текст]" custT="1"/>
      <dgm:spPr>
        <a:solidFill>
          <a:srgbClr val="C0D0EE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Приглашён-</a:t>
          </a:r>
        </a:p>
        <a:p>
          <a:r>
            <a:rPr lang="ru-RU" sz="2000" b="1" dirty="0" smtClean="0">
              <a:solidFill>
                <a:schemeClr val="tx1"/>
              </a:solidFill>
            </a:rPr>
            <a:t>ные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r>
            <a:rPr lang="ru-RU" sz="2000" b="1" dirty="0" smtClean="0">
              <a:solidFill>
                <a:schemeClr val="tx1"/>
              </a:solidFill>
            </a:rPr>
            <a:t>гости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993CDEDD-AC55-4FD1-8AC4-7F67BCAC1C2F}" type="parTrans" cxnId="{CAE93F7B-3CE4-43E2-B915-2C147B54774B}">
      <dgm:prSet/>
      <dgm:spPr/>
      <dgm:t>
        <a:bodyPr/>
        <a:lstStyle/>
        <a:p>
          <a:endParaRPr lang="ru-RU"/>
        </a:p>
      </dgm:t>
    </dgm:pt>
    <dgm:pt modelId="{475610A1-7134-4E40-B9F3-97340FCAC5BB}" type="sibTrans" cxnId="{CAE93F7B-3CE4-43E2-B915-2C147B54774B}">
      <dgm:prSet/>
      <dgm:spPr/>
      <dgm:t>
        <a:bodyPr/>
        <a:lstStyle/>
        <a:p>
          <a:endParaRPr lang="ru-RU"/>
        </a:p>
      </dgm:t>
    </dgm:pt>
    <dgm:pt modelId="{E921BC35-D8F7-41FF-B42B-CF13C976FE6F}">
      <dgm:prSet phldrT="[Текст]" custT="1"/>
      <dgm:spPr>
        <a:solidFill>
          <a:srgbClr val="C0D0EE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Дети </a:t>
          </a:r>
          <a:endParaRPr lang="ru-RU" sz="2000" b="1" dirty="0">
            <a:solidFill>
              <a:schemeClr val="tx1"/>
            </a:solidFill>
          </a:endParaRPr>
        </a:p>
      </dgm:t>
    </dgm:pt>
    <dgm:pt modelId="{82616D45-5271-494F-B29A-7C9D61C20FC4}" type="parTrans" cxnId="{9A85FC17-F35E-4C95-AD83-534A364A4714}">
      <dgm:prSet/>
      <dgm:spPr/>
      <dgm:t>
        <a:bodyPr/>
        <a:lstStyle/>
        <a:p>
          <a:endParaRPr lang="ru-RU"/>
        </a:p>
      </dgm:t>
    </dgm:pt>
    <dgm:pt modelId="{F9784E4E-F51B-448A-BF5B-4A31250B691A}" type="sibTrans" cxnId="{9A85FC17-F35E-4C95-AD83-534A364A4714}">
      <dgm:prSet/>
      <dgm:spPr/>
      <dgm:t>
        <a:bodyPr/>
        <a:lstStyle/>
        <a:p>
          <a:endParaRPr lang="ru-RU"/>
        </a:p>
      </dgm:t>
    </dgm:pt>
    <dgm:pt modelId="{F5668F7C-A2C5-4A41-83C3-688B0B869F38}">
      <dgm:prSet custT="1"/>
      <dgm:spPr>
        <a:solidFill>
          <a:srgbClr val="C0D0EE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Специалисты</a:t>
          </a:r>
          <a:r>
            <a:rPr lang="ru-RU" sz="2000" dirty="0" smtClean="0">
              <a:solidFill>
                <a:schemeClr val="tx1"/>
              </a:solidFill>
            </a:rPr>
            <a:t> </a:t>
          </a:r>
          <a:endParaRPr lang="ru-RU" sz="2000" dirty="0">
            <a:solidFill>
              <a:schemeClr val="tx1"/>
            </a:solidFill>
          </a:endParaRPr>
        </a:p>
      </dgm:t>
    </dgm:pt>
    <dgm:pt modelId="{86C5DBB8-0AF6-416F-9ED1-930B1E59D217}" type="parTrans" cxnId="{3F3938E5-056F-4D43-A280-8E49BDD5BF1E}">
      <dgm:prSet/>
      <dgm:spPr/>
      <dgm:t>
        <a:bodyPr/>
        <a:lstStyle/>
        <a:p>
          <a:endParaRPr lang="ru-RU"/>
        </a:p>
      </dgm:t>
    </dgm:pt>
    <dgm:pt modelId="{3FBEC339-10F7-4407-93BF-7E10164ABD9B}" type="sibTrans" cxnId="{3F3938E5-056F-4D43-A280-8E49BDD5BF1E}">
      <dgm:prSet/>
      <dgm:spPr/>
      <dgm:t>
        <a:bodyPr/>
        <a:lstStyle/>
        <a:p>
          <a:endParaRPr lang="ru-RU"/>
        </a:p>
      </dgm:t>
    </dgm:pt>
    <dgm:pt modelId="{E6CA6176-03E2-4110-AE5B-688AD786A00B}" type="pres">
      <dgm:prSet presAssocID="{B916AB9D-D682-4AB4-8A64-5541FD96B6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14489F-F532-4207-B629-865EA3C4D427}" type="pres">
      <dgm:prSet presAssocID="{24E20556-371F-4F1F-B9C9-4AF1C95E57B0}" presName="centerShape" presStyleLbl="node0" presStyleIdx="0" presStyleCnt="1" custScaleX="248607" custScaleY="145360"/>
      <dgm:spPr/>
      <dgm:t>
        <a:bodyPr/>
        <a:lstStyle/>
        <a:p>
          <a:endParaRPr lang="ru-RU"/>
        </a:p>
      </dgm:t>
    </dgm:pt>
    <dgm:pt modelId="{EBD6B6E0-A69B-4B69-B90D-02B55597285F}" type="pres">
      <dgm:prSet presAssocID="{E84A4DF0-CAA9-4E0C-ABC9-6AFDB6FD70C7}" presName="parTrans" presStyleLbl="sibTrans2D1" presStyleIdx="0" presStyleCnt="5"/>
      <dgm:spPr/>
      <dgm:t>
        <a:bodyPr/>
        <a:lstStyle/>
        <a:p>
          <a:endParaRPr lang="ru-RU"/>
        </a:p>
      </dgm:t>
    </dgm:pt>
    <dgm:pt modelId="{0C5B581F-DD4D-4888-B499-7312EACE2EF7}" type="pres">
      <dgm:prSet presAssocID="{E84A4DF0-CAA9-4E0C-ABC9-6AFDB6FD70C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570CD8B-B6AE-4D43-BC96-5C0518056159}" type="pres">
      <dgm:prSet presAssocID="{CA05B43D-E5F4-4887-90FB-E4F70900AEA7}" presName="node" presStyleLbl="node1" presStyleIdx="0" presStyleCnt="5" custScaleX="126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EEAB4-C08C-4989-85C1-BC54C2968840}" type="pres">
      <dgm:prSet presAssocID="{C56FDE65-4FFA-4F7A-931A-03FC74974336}" presName="parTrans" presStyleLbl="sibTrans2D1" presStyleIdx="1" presStyleCnt="5"/>
      <dgm:spPr/>
      <dgm:t>
        <a:bodyPr/>
        <a:lstStyle/>
        <a:p>
          <a:endParaRPr lang="ru-RU"/>
        </a:p>
      </dgm:t>
    </dgm:pt>
    <dgm:pt modelId="{A29CCCED-6570-428B-B977-207D0EE2E98D}" type="pres">
      <dgm:prSet presAssocID="{C56FDE65-4FFA-4F7A-931A-03FC7497433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A12B115-8663-4C8C-A04E-B21FC1BB6CAD}" type="pres">
      <dgm:prSet presAssocID="{F22617EB-8EA3-41E2-9B77-0D3748044095}" presName="node" presStyleLbl="node1" presStyleIdx="1" presStyleCnt="5" custScaleX="130052" custScaleY="106196" custRadScaleRad="149322" custRadScaleInc="-24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C1921-1D29-4596-AF15-AA40FA38E533}" type="pres">
      <dgm:prSet presAssocID="{86C5DBB8-0AF6-416F-9ED1-930B1E59D217}" presName="parTrans" presStyleLbl="sibTrans2D1" presStyleIdx="2" presStyleCnt="5"/>
      <dgm:spPr/>
      <dgm:t>
        <a:bodyPr/>
        <a:lstStyle/>
        <a:p>
          <a:endParaRPr lang="ru-RU"/>
        </a:p>
      </dgm:t>
    </dgm:pt>
    <dgm:pt modelId="{44AF8148-D30E-4415-B652-550B4909577E}" type="pres">
      <dgm:prSet presAssocID="{86C5DBB8-0AF6-416F-9ED1-930B1E59D21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450933C-0CE3-4D4E-A5C5-239A01DCCE3D}" type="pres">
      <dgm:prSet presAssocID="{F5668F7C-A2C5-4A41-83C3-688B0B869F38}" presName="node" presStyleLbl="node1" presStyleIdx="2" presStyleCnt="5" custScaleX="160518" custRadScaleRad="136487" custRadScaleInc="-51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2D359-3334-4C19-9BF4-D0D37FC311BE}" type="pres">
      <dgm:prSet presAssocID="{993CDEDD-AC55-4FD1-8AC4-7F67BCAC1C2F}" presName="parTrans" presStyleLbl="sibTrans2D1" presStyleIdx="3" presStyleCnt="5"/>
      <dgm:spPr/>
      <dgm:t>
        <a:bodyPr/>
        <a:lstStyle/>
        <a:p>
          <a:endParaRPr lang="ru-RU"/>
        </a:p>
      </dgm:t>
    </dgm:pt>
    <dgm:pt modelId="{FAF0F059-2990-4453-8160-BA553EA1366F}" type="pres">
      <dgm:prSet presAssocID="{993CDEDD-AC55-4FD1-8AC4-7F67BCAC1C2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4A4A7D9-B529-4AA3-9F50-2CC9BE6DD01C}" type="pres">
      <dgm:prSet presAssocID="{C818CD3F-4A00-4A44-94C6-D848AA32D3DA}" presName="node" presStyleLbl="node1" presStyleIdx="3" presStyleCnt="5" custScaleX="168383" custScaleY="96567" custRadScaleRad="138554" custRadScaleInc="52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2791F-402F-410E-A715-1740E1CD1772}" type="pres">
      <dgm:prSet presAssocID="{82616D45-5271-494F-B29A-7C9D61C20FC4}" presName="parTrans" presStyleLbl="sibTrans2D1" presStyleIdx="4" presStyleCnt="5"/>
      <dgm:spPr/>
      <dgm:t>
        <a:bodyPr/>
        <a:lstStyle/>
        <a:p>
          <a:endParaRPr lang="ru-RU"/>
        </a:p>
      </dgm:t>
    </dgm:pt>
    <dgm:pt modelId="{F702DEC0-E38E-4549-B2C8-C29A43141FB1}" type="pres">
      <dgm:prSet presAssocID="{82616D45-5271-494F-B29A-7C9D61C20FC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F2E585A-843F-44A3-B6BD-D7EB3DC11526}" type="pres">
      <dgm:prSet presAssocID="{E921BC35-D8F7-41FF-B42B-CF13C976FE6F}" presName="node" presStyleLbl="node1" presStyleIdx="4" presStyleCnt="5" custScaleX="135182" custRadScaleRad="141227" custRadScaleInc="35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DFB1DB-A54A-4444-AF6B-062587B522CA}" srcId="{B916AB9D-D682-4AB4-8A64-5541FD96B62D}" destId="{24E20556-371F-4F1F-B9C9-4AF1C95E57B0}" srcOrd="0" destOrd="0" parTransId="{D888637F-553C-4342-B24D-95045826A02A}" sibTransId="{AB97E025-C012-4CFF-9594-D4251900DA6B}"/>
    <dgm:cxn modelId="{D7F4DBE7-6D62-4309-8EC2-8CC667D2DC95}" type="presOf" srcId="{82616D45-5271-494F-B29A-7C9D61C20FC4}" destId="{F702DEC0-E38E-4549-B2C8-C29A43141FB1}" srcOrd="1" destOrd="0" presId="urn:microsoft.com/office/officeart/2005/8/layout/radial5"/>
    <dgm:cxn modelId="{C49241E8-2977-4856-A4F7-86C4BFC1A71C}" type="presOf" srcId="{C56FDE65-4FFA-4F7A-931A-03FC74974336}" destId="{238EEAB4-C08C-4989-85C1-BC54C2968840}" srcOrd="0" destOrd="0" presId="urn:microsoft.com/office/officeart/2005/8/layout/radial5"/>
    <dgm:cxn modelId="{7C27B41D-F561-48C9-96E8-BA9E2386D947}" type="presOf" srcId="{CA05B43D-E5F4-4887-90FB-E4F70900AEA7}" destId="{F570CD8B-B6AE-4D43-BC96-5C0518056159}" srcOrd="0" destOrd="0" presId="urn:microsoft.com/office/officeart/2005/8/layout/radial5"/>
    <dgm:cxn modelId="{05E6E6FA-8975-4CB5-926D-B1F1EB7291EA}" type="presOf" srcId="{B916AB9D-D682-4AB4-8A64-5541FD96B62D}" destId="{E6CA6176-03E2-4110-AE5B-688AD786A00B}" srcOrd="0" destOrd="0" presId="urn:microsoft.com/office/officeart/2005/8/layout/radial5"/>
    <dgm:cxn modelId="{CF626029-C3A4-4686-81A8-17D56D461458}" type="presOf" srcId="{E921BC35-D8F7-41FF-B42B-CF13C976FE6F}" destId="{AF2E585A-843F-44A3-B6BD-D7EB3DC11526}" srcOrd="0" destOrd="0" presId="urn:microsoft.com/office/officeart/2005/8/layout/radial5"/>
    <dgm:cxn modelId="{B1EA84AF-80A9-46A2-99B0-5E76A300F204}" type="presOf" srcId="{E84A4DF0-CAA9-4E0C-ABC9-6AFDB6FD70C7}" destId="{0C5B581F-DD4D-4888-B499-7312EACE2EF7}" srcOrd="1" destOrd="0" presId="urn:microsoft.com/office/officeart/2005/8/layout/radial5"/>
    <dgm:cxn modelId="{7137217E-E78A-45AF-90D0-B01FB1787DEF}" type="presOf" srcId="{86C5DBB8-0AF6-416F-9ED1-930B1E59D217}" destId="{44AF8148-D30E-4415-B652-550B4909577E}" srcOrd="1" destOrd="0" presId="urn:microsoft.com/office/officeart/2005/8/layout/radial5"/>
    <dgm:cxn modelId="{67F94F6C-9949-4553-B0C3-F5ADD07CCD03}" type="presOf" srcId="{C818CD3F-4A00-4A44-94C6-D848AA32D3DA}" destId="{84A4A7D9-B529-4AA3-9F50-2CC9BE6DD01C}" srcOrd="0" destOrd="0" presId="urn:microsoft.com/office/officeart/2005/8/layout/radial5"/>
    <dgm:cxn modelId="{BE0142C5-FA21-4FD7-8E0F-117F2393FA66}" type="presOf" srcId="{24E20556-371F-4F1F-B9C9-4AF1C95E57B0}" destId="{B714489F-F532-4207-B629-865EA3C4D427}" srcOrd="0" destOrd="0" presId="urn:microsoft.com/office/officeart/2005/8/layout/radial5"/>
    <dgm:cxn modelId="{CAE93F7B-3CE4-43E2-B915-2C147B54774B}" srcId="{24E20556-371F-4F1F-B9C9-4AF1C95E57B0}" destId="{C818CD3F-4A00-4A44-94C6-D848AA32D3DA}" srcOrd="3" destOrd="0" parTransId="{993CDEDD-AC55-4FD1-8AC4-7F67BCAC1C2F}" sibTransId="{475610A1-7134-4E40-B9F3-97340FCAC5BB}"/>
    <dgm:cxn modelId="{9A85FC17-F35E-4C95-AD83-534A364A4714}" srcId="{24E20556-371F-4F1F-B9C9-4AF1C95E57B0}" destId="{E921BC35-D8F7-41FF-B42B-CF13C976FE6F}" srcOrd="4" destOrd="0" parTransId="{82616D45-5271-494F-B29A-7C9D61C20FC4}" sibTransId="{F9784E4E-F51B-448A-BF5B-4A31250B691A}"/>
    <dgm:cxn modelId="{892EB0F5-3BBE-4C2D-96C8-53F4E51F24FB}" type="presOf" srcId="{993CDEDD-AC55-4FD1-8AC4-7F67BCAC1C2F}" destId="{FAF0F059-2990-4453-8160-BA553EA1366F}" srcOrd="1" destOrd="0" presId="urn:microsoft.com/office/officeart/2005/8/layout/radial5"/>
    <dgm:cxn modelId="{1E69EDF4-B52C-4A6E-B554-43D725A7526C}" type="presOf" srcId="{82616D45-5271-494F-B29A-7C9D61C20FC4}" destId="{F042791F-402F-410E-A715-1740E1CD1772}" srcOrd="0" destOrd="0" presId="urn:microsoft.com/office/officeart/2005/8/layout/radial5"/>
    <dgm:cxn modelId="{A0F16026-94DA-4F40-8D15-99A727FCA984}" srcId="{24E20556-371F-4F1F-B9C9-4AF1C95E57B0}" destId="{F22617EB-8EA3-41E2-9B77-0D3748044095}" srcOrd="1" destOrd="0" parTransId="{C56FDE65-4FFA-4F7A-931A-03FC74974336}" sibTransId="{4F5C9A88-986D-4062-9BD6-9E8A6554C677}"/>
    <dgm:cxn modelId="{9A18627D-209E-4990-9E04-62669CE7243B}" type="presOf" srcId="{C56FDE65-4FFA-4F7A-931A-03FC74974336}" destId="{A29CCCED-6570-428B-B977-207D0EE2E98D}" srcOrd="1" destOrd="0" presId="urn:microsoft.com/office/officeart/2005/8/layout/radial5"/>
    <dgm:cxn modelId="{127F0356-CB0C-449E-901C-4FC405B67F3E}" type="presOf" srcId="{E84A4DF0-CAA9-4E0C-ABC9-6AFDB6FD70C7}" destId="{EBD6B6E0-A69B-4B69-B90D-02B55597285F}" srcOrd="0" destOrd="0" presId="urn:microsoft.com/office/officeart/2005/8/layout/radial5"/>
    <dgm:cxn modelId="{A99D5102-7B9F-466F-96C9-D887E842F73A}" type="presOf" srcId="{86C5DBB8-0AF6-416F-9ED1-930B1E59D217}" destId="{5D9C1921-1D29-4596-AF15-AA40FA38E533}" srcOrd="0" destOrd="0" presId="urn:microsoft.com/office/officeart/2005/8/layout/radial5"/>
    <dgm:cxn modelId="{FDF92F83-5800-4C9C-B02A-5A27455FD868}" type="presOf" srcId="{993CDEDD-AC55-4FD1-8AC4-7F67BCAC1C2F}" destId="{6592D359-3334-4C19-9BF4-D0D37FC311BE}" srcOrd="0" destOrd="0" presId="urn:microsoft.com/office/officeart/2005/8/layout/radial5"/>
    <dgm:cxn modelId="{90A0B7C1-C2F2-4DC7-9944-B7314B641E14}" type="presOf" srcId="{F5668F7C-A2C5-4A41-83C3-688B0B869F38}" destId="{0450933C-0CE3-4D4E-A5C5-239A01DCCE3D}" srcOrd="0" destOrd="0" presId="urn:microsoft.com/office/officeart/2005/8/layout/radial5"/>
    <dgm:cxn modelId="{3F3938E5-056F-4D43-A280-8E49BDD5BF1E}" srcId="{24E20556-371F-4F1F-B9C9-4AF1C95E57B0}" destId="{F5668F7C-A2C5-4A41-83C3-688B0B869F38}" srcOrd="2" destOrd="0" parTransId="{86C5DBB8-0AF6-416F-9ED1-930B1E59D217}" sibTransId="{3FBEC339-10F7-4407-93BF-7E10164ABD9B}"/>
    <dgm:cxn modelId="{3B9A8C82-08F2-4A5D-8887-C41ADC70E68A}" type="presOf" srcId="{F22617EB-8EA3-41E2-9B77-0D3748044095}" destId="{7A12B115-8663-4C8C-A04E-B21FC1BB6CAD}" srcOrd="0" destOrd="0" presId="urn:microsoft.com/office/officeart/2005/8/layout/radial5"/>
    <dgm:cxn modelId="{DD3135D9-CB0C-4F2C-953B-185C47CD3A52}" srcId="{24E20556-371F-4F1F-B9C9-4AF1C95E57B0}" destId="{CA05B43D-E5F4-4887-90FB-E4F70900AEA7}" srcOrd="0" destOrd="0" parTransId="{E84A4DF0-CAA9-4E0C-ABC9-6AFDB6FD70C7}" sibTransId="{8FFF461A-0600-422F-8585-6C53C411A171}"/>
    <dgm:cxn modelId="{1E66C532-3F0F-4FE6-B88D-8766355D6805}" type="presParOf" srcId="{E6CA6176-03E2-4110-AE5B-688AD786A00B}" destId="{B714489F-F532-4207-B629-865EA3C4D427}" srcOrd="0" destOrd="0" presId="urn:microsoft.com/office/officeart/2005/8/layout/radial5"/>
    <dgm:cxn modelId="{199335AD-707C-4694-A106-CC385628B296}" type="presParOf" srcId="{E6CA6176-03E2-4110-AE5B-688AD786A00B}" destId="{EBD6B6E0-A69B-4B69-B90D-02B55597285F}" srcOrd="1" destOrd="0" presId="urn:microsoft.com/office/officeart/2005/8/layout/radial5"/>
    <dgm:cxn modelId="{DC5A522D-CBEF-4958-B2B4-6998A2AF6635}" type="presParOf" srcId="{EBD6B6E0-A69B-4B69-B90D-02B55597285F}" destId="{0C5B581F-DD4D-4888-B499-7312EACE2EF7}" srcOrd="0" destOrd="0" presId="urn:microsoft.com/office/officeart/2005/8/layout/radial5"/>
    <dgm:cxn modelId="{26C321E6-AC17-4CBE-BB1A-FFD7A5FCA930}" type="presParOf" srcId="{E6CA6176-03E2-4110-AE5B-688AD786A00B}" destId="{F570CD8B-B6AE-4D43-BC96-5C0518056159}" srcOrd="2" destOrd="0" presId="urn:microsoft.com/office/officeart/2005/8/layout/radial5"/>
    <dgm:cxn modelId="{B72B2BAD-CF5A-4785-9C14-5774AC5312FC}" type="presParOf" srcId="{E6CA6176-03E2-4110-AE5B-688AD786A00B}" destId="{238EEAB4-C08C-4989-85C1-BC54C2968840}" srcOrd="3" destOrd="0" presId="urn:microsoft.com/office/officeart/2005/8/layout/radial5"/>
    <dgm:cxn modelId="{E142721C-0882-41D3-BE8E-9A03BA8749F3}" type="presParOf" srcId="{238EEAB4-C08C-4989-85C1-BC54C2968840}" destId="{A29CCCED-6570-428B-B977-207D0EE2E98D}" srcOrd="0" destOrd="0" presId="urn:microsoft.com/office/officeart/2005/8/layout/radial5"/>
    <dgm:cxn modelId="{DFD44961-6D71-4720-A384-AAE395FFB4E9}" type="presParOf" srcId="{E6CA6176-03E2-4110-AE5B-688AD786A00B}" destId="{7A12B115-8663-4C8C-A04E-B21FC1BB6CAD}" srcOrd="4" destOrd="0" presId="urn:microsoft.com/office/officeart/2005/8/layout/radial5"/>
    <dgm:cxn modelId="{4B86FEF2-01F8-4F7D-9BCE-3A4D3816D716}" type="presParOf" srcId="{E6CA6176-03E2-4110-AE5B-688AD786A00B}" destId="{5D9C1921-1D29-4596-AF15-AA40FA38E533}" srcOrd="5" destOrd="0" presId="urn:microsoft.com/office/officeart/2005/8/layout/radial5"/>
    <dgm:cxn modelId="{9F3FAB75-5D12-4715-B328-0D0D307E76FE}" type="presParOf" srcId="{5D9C1921-1D29-4596-AF15-AA40FA38E533}" destId="{44AF8148-D30E-4415-B652-550B4909577E}" srcOrd="0" destOrd="0" presId="urn:microsoft.com/office/officeart/2005/8/layout/radial5"/>
    <dgm:cxn modelId="{1C06277E-E945-43CF-99B4-6B2D0BA4A89A}" type="presParOf" srcId="{E6CA6176-03E2-4110-AE5B-688AD786A00B}" destId="{0450933C-0CE3-4D4E-A5C5-239A01DCCE3D}" srcOrd="6" destOrd="0" presId="urn:microsoft.com/office/officeart/2005/8/layout/radial5"/>
    <dgm:cxn modelId="{2B0BCD00-E194-42C5-A951-9E171DC75B72}" type="presParOf" srcId="{E6CA6176-03E2-4110-AE5B-688AD786A00B}" destId="{6592D359-3334-4C19-9BF4-D0D37FC311BE}" srcOrd="7" destOrd="0" presId="urn:microsoft.com/office/officeart/2005/8/layout/radial5"/>
    <dgm:cxn modelId="{35992F73-6A52-42A9-8497-048035CA12F6}" type="presParOf" srcId="{6592D359-3334-4C19-9BF4-D0D37FC311BE}" destId="{FAF0F059-2990-4453-8160-BA553EA1366F}" srcOrd="0" destOrd="0" presId="urn:microsoft.com/office/officeart/2005/8/layout/radial5"/>
    <dgm:cxn modelId="{8C6CE112-C34A-4B2D-9686-18E7F8B3255B}" type="presParOf" srcId="{E6CA6176-03E2-4110-AE5B-688AD786A00B}" destId="{84A4A7D9-B529-4AA3-9F50-2CC9BE6DD01C}" srcOrd="8" destOrd="0" presId="urn:microsoft.com/office/officeart/2005/8/layout/radial5"/>
    <dgm:cxn modelId="{C78ECDC5-E5F4-448A-80C0-0C8BDF11F0FE}" type="presParOf" srcId="{E6CA6176-03E2-4110-AE5B-688AD786A00B}" destId="{F042791F-402F-410E-A715-1740E1CD1772}" srcOrd="9" destOrd="0" presId="urn:microsoft.com/office/officeart/2005/8/layout/radial5"/>
    <dgm:cxn modelId="{DF82C20E-A195-4222-9395-6DCD71BF0147}" type="presParOf" srcId="{F042791F-402F-410E-A715-1740E1CD1772}" destId="{F702DEC0-E38E-4549-B2C8-C29A43141FB1}" srcOrd="0" destOrd="0" presId="urn:microsoft.com/office/officeart/2005/8/layout/radial5"/>
    <dgm:cxn modelId="{61BF9DC9-EDDF-4AE2-8712-344830A87635}" type="presParOf" srcId="{E6CA6176-03E2-4110-AE5B-688AD786A00B}" destId="{AF2E585A-843F-44A3-B6BD-D7EB3DC11526}" srcOrd="1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4489F-F532-4207-B629-865EA3C4D427}">
      <dsp:nvSpPr>
        <dsp:cNvPr id="0" name=""/>
        <dsp:cNvSpPr/>
      </dsp:nvSpPr>
      <dsp:spPr>
        <a:xfrm>
          <a:off x="2122261" y="2137123"/>
          <a:ext cx="4517523" cy="264138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rgbClr val="FF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Состав участников</a:t>
          </a:r>
          <a:endParaRPr lang="ru-RU" sz="4000" b="1" kern="1200" dirty="0">
            <a:solidFill>
              <a:schemeClr val="tx1"/>
            </a:solidFill>
          </a:endParaRPr>
        </a:p>
      </dsp:txBody>
      <dsp:txXfrm>
        <a:off x="2783837" y="2523945"/>
        <a:ext cx="3194371" cy="1867742"/>
      </dsp:txXfrm>
    </dsp:sp>
    <dsp:sp modelId="{EBD6B6E0-A69B-4B69-B90D-02B55597285F}">
      <dsp:nvSpPr>
        <dsp:cNvPr id="0" name=""/>
        <dsp:cNvSpPr/>
      </dsp:nvSpPr>
      <dsp:spPr>
        <a:xfrm rot="16200000">
          <a:off x="4297128" y="1674667"/>
          <a:ext cx="167788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322296" y="1823400"/>
        <a:ext cx="117452" cy="370695"/>
      </dsp:txXfrm>
    </dsp:sp>
    <dsp:sp modelId="{F570CD8B-B6AE-4D43-BC96-5C0518056159}">
      <dsp:nvSpPr>
        <dsp:cNvPr id="0" name=""/>
        <dsp:cNvSpPr/>
      </dsp:nvSpPr>
      <dsp:spPr>
        <a:xfrm>
          <a:off x="3231658" y="3405"/>
          <a:ext cx="2298729" cy="1817134"/>
        </a:xfrm>
        <a:prstGeom prst="ellipse">
          <a:avLst/>
        </a:prstGeom>
        <a:solidFill>
          <a:srgbClr val="C0D0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Педагоги</a:t>
          </a:r>
          <a:r>
            <a:rPr lang="ru-RU" sz="1500" b="1" kern="1200" dirty="0" smtClean="0">
              <a:solidFill>
                <a:schemeClr val="tx1"/>
              </a:solidFill>
            </a:rPr>
            <a:t> 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3568299" y="269518"/>
        <a:ext cx="1625447" cy="1284908"/>
      </dsp:txXfrm>
    </dsp:sp>
    <dsp:sp modelId="{238EEAB4-C08C-4989-85C1-BC54C2968840}">
      <dsp:nvSpPr>
        <dsp:cNvPr id="0" name=""/>
        <dsp:cNvSpPr/>
      </dsp:nvSpPr>
      <dsp:spPr>
        <a:xfrm rot="19893203">
          <a:off x="6131781" y="2116944"/>
          <a:ext cx="308205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137363" y="2262530"/>
        <a:ext cx="215744" cy="370695"/>
      </dsp:txXfrm>
    </dsp:sp>
    <dsp:sp modelId="{7A12B115-8663-4C8C-A04E-B21FC1BB6CAD}">
      <dsp:nvSpPr>
        <dsp:cNvPr id="0" name=""/>
        <dsp:cNvSpPr/>
      </dsp:nvSpPr>
      <dsp:spPr>
        <a:xfrm>
          <a:off x="6352216" y="784923"/>
          <a:ext cx="2363219" cy="1929724"/>
        </a:xfrm>
        <a:prstGeom prst="ellipse">
          <a:avLst/>
        </a:prstGeom>
        <a:solidFill>
          <a:srgbClr val="C0D0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Родители</a:t>
          </a:r>
          <a:r>
            <a:rPr lang="ru-RU" sz="1500" kern="1200" dirty="0" smtClean="0">
              <a:solidFill>
                <a:schemeClr val="tx1"/>
              </a:solidFill>
            </a:rPr>
            <a:t> 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6698301" y="1067525"/>
        <a:ext cx="1671049" cy="1364520"/>
      </dsp:txXfrm>
    </dsp:sp>
    <dsp:sp modelId="{5D9C1921-1D29-4596-AF15-AA40FA38E533}">
      <dsp:nvSpPr>
        <dsp:cNvPr id="0" name=""/>
        <dsp:cNvSpPr/>
      </dsp:nvSpPr>
      <dsp:spPr>
        <a:xfrm rot="2136067">
          <a:off x="5879633" y="4324331"/>
          <a:ext cx="286284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887659" y="4422898"/>
        <a:ext cx="200399" cy="370695"/>
      </dsp:txXfrm>
    </dsp:sp>
    <dsp:sp modelId="{0450933C-0CE3-4D4E-A5C5-239A01DCCE3D}">
      <dsp:nvSpPr>
        <dsp:cNvPr id="0" name=""/>
        <dsp:cNvSpPr/>
      </dsp:nvSpPr>
      <dsp:spPr>
        <a:xfrm>
          <a:off x="5747887" y="4572033"/>
          <a:ext cx="2916827" cy="1817134"/>
        </a:xfrm>
        <a:prstGeom prst="ellipse">
          <a:avLst/>
        </a:prstGeom>
        <a:solidFill>
          <a:srgbClr val="C0D0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Специалисты</a:t>
          </a:r>
          <a:r>
            <a:rPr lang="ru-RU" sz="1500" kern="1200" dirty="0" smtClean="0">
              <a:solidFill>
                <a:schemeClr val="tx1"/>
              </a:solidFill>
            </a:rPr>
            <a:t> 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6175046" y="4838146"/>
        <a:ext cx="2062509" cy="1284908"/>
      </dsp:txXfrm>
    </dsp:sp>
    <dsp:sp modelId="{6592D359-3334-4C19-9BF4-D0D37FC311BE}">
      <dsp:nvSpPr>
        <dsp:cNvPr id="0" name=""/>
        <dsp:cNvSpPr/>
      </dsp:nvSpPr>
      <dsp:spPr>
        <a:xfrm rot="8678736">
          <a:off x="2577701" y="4323906"/>
          <a:ext cx="294283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2657846" y="4421929"/>
        <a:ext cx="205998" cy="370695"/>
      </dsp:txXfrm>
    </dsp:sp>
    <dsp:sp modelId="{84A4A7D9-B529-4AA3-9F50-2CC9BE6DD01C}">
      <dsp:nvSpPr>
        <dsp:cNvPr id="0" name=""/>
        <dsp:cNvSpPr/>
      </dsp:nvSpPr>
      <dsp:spPr>
        <a:xfrm>
          <a:off x="0" y="4603233"/>
          <a:ext cx="3059745" cy="1754752"/>
        </a:xfrm>
        <a:prstGeom prst="ellipse">
          <a:avLst/>
        </a:prstGeom>
        <a:solidFill>
          <a:srgbClr val="C0D0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Приглашённые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b="1" kern="1200" dirty="0" smtClean="0">
              <a:solidFill>
                <a:schemeClr val="tx1"/>
              </a:solidFill>
            </a:rPr>
            <a:t>гости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48089" y="4860210"/>
        <a:ext cx="2163567" cy="1240798"/>
      </dsp:txXfrm>
    </dsp:sp>
    <dsp:sp modelId="{F042791F-402F-410E-A715-1740E1CD1772}">
      <dsp:nvSpPr>
        <dsp:cNvPr id="0" name=""/>
        <dsp:cNvSpPr/>
      </dsp:nvSpPr>
      <dsp:spPr>
        <a:xfrm rot="12641184">
          <a:off x="2360583" y="2050228"/>
          <a:ext cx="338117" cy="6178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2454916" y="2199676"/>
        <a:ext cx="236682" cy="370695"/>
      </dsp:txXfrm>
    </dsp:sp>
    <dsp:sp modelId="{AF2E585A-843F-44A3-B6BD-D7EB3DC11526}">
      <dsp:nvSpPr>
        <dsp:cNvPr id="0" name=""/>
        <dsp:cNvSpPr/>
      </dsp:nvSpPr>
      <dsp:spPr>
        <a:xfrm>
          <a:off x="60839" y="714367"/>
          <a:ext cx="2456438" cy="1817134"/>
        </a:xfrm>
        <a:prstGeom prst="ellipse">
          <a:avLst/>
        </a:prstGeom>
        <a:solidFill>
          <a:srgbClr val="C0D0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Дети 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420576" y="980480"/>
        <a:ext cx="1736964" cy="1284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229600" cy="9890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ТЕМА  ПРОЕКТА: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6000" b="1" dirty="0" smtClean="0">
                <a:solidFill>
                  <a:srgbClr val="660066"/>
                </a:solidFill>
              </a:rPr>
              <a:t>«Внимание! Дорога».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286248" y="1500174"/>
            <a:ext cx="4357718" cy="4664075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r>
              <a:rPr lang="ru-RU" b="1" i="1" dirty="0" smtClean="0"/>
              <a:t>Составила:</a:t>
            </a:r>
          </a:p>
          <a:p>
            <a:pPr algn="r">
              <a:buNone/>
            </a:pPr>
            <a:r>
              <a:rPr lang="ru-RU" b="1" dirty="0" smtClean="0"/>
              <a:t>Ильясова Р. Р. </a:t>
            </a:r>
          </a:p>
          <a:p>
            <a:pPr algn="r">
              <a:buNone/>
            </a:pPr>
            <a:r>
              <a:rPr lang="ru-RU" b="1" dirty="0" smtClean="0"/>
              <a:t> МКДОУ «</a:t>
            </a:r>
            <a:r>
              <a:rPr lang="ru-RU" b="1" dirty="0" err="1" smtClean="0"/>
              <a:t>ЦРР-д</a:t>
            </a:r>
            <a:r>
              <a:rPr lang="ru-RU" b="1" dirty="0" smtClean="0"/>
              <a:t>/с «Теремок»</a:t>
            </a:r>
          </a:p>
          <a:p>
            <a:pPr lvl="4" algn="r"/>
            <a:endParaRPr lang="ru-RU" b="1" dirty="0" smtClean="0"/>
          </a:p>
          <a:p>
            <a:endParaRPr lang="ru-RU" dirty="0"/>
          </a:p>
        </p:txBody>
      </p:sp>
      <p:pic>
        <p:nvPicPr>
          <p:cNvPr id="28674" name="Picture 2" descr="http://teremok387.ucoz.ru/_nw/0/s58499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3321866" cy="44291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slow" advClick="0" advTm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14290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0066"/>
                </a:solidFill>
              </a:rPr>
              <a:t>Дополнительная   информация</a:t>
            </a:r>
            <a:endParaRPr lang="ru-RU" sz="4400" b="1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1500174"/>
            <a:ext cx="64294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600" b="1" dirty="0" smtClean="0"/>
          </a:p>
          <a:p>
            <a:r>
              <a:rPr lang="ru-RU" sz="2600" b="1" dirty="0" smtClean="0"/>
              <a:t>1. </a:t>
            </a:r>
            <a:r>
              <a:rPr lang="ru-RU" sz="2600" b="1" dirty="0" err="1" smtClean="0"/>
              <a:t>Саулина</a:t>
            </a:r>
            <a:r>
              <a:rPr lang="ru-RU" sz="2600" b="1" dirty="0" smtClean="0"/>
              <a:t> Т.Ф. Три сигнала светофора.- М.: МОЗАИКА-СИНТЕЗ, 2010.</a:t>
            </a:r>
          </a:p>
          <a:p>
            <a:r>
              <a:rPr lang="ru-RU" sz="2600" b="1" dirty="0" smtClean="0"/>
              <a:t>2. Методическое пособие для педагогов ДОУ. Г. И. Киселёва, Г. В. Яковлева. 2007 г.</a:t>
            </a:r>
          </a:p>
          <a:p>
            <a:r>
              <a:rPr lang="ru-RU" sz="2600" b="1" dirty="0" smtClean="0"/>
              <a:t>4. Г. Н. </a:t>
            </a:r>
            <a:r>
              <a:rPr lang="ru-RU" sz="2600" b="1" dirty="0" err="1" smtClean="0"/>
              <a:t>Элькин</a:t>
            </a:r>
            <a:r>
              <a:rPr lang="ru-RU" sz="2600" b="1" dirty="0" smtClean="0"/>
              <a:t>. Правила безопасного поведения на дороге.- Санкт-Петербург. Изд. Дом. «Литера», 2009 г. </a:t>
            </a:r>
          </a:p>
        </p:txBody>
      </p:sp>
      <p:pic>
        <p:nvPicPr>
          <p:cNvPr id="8" name="Рисунок 7" descr="P1100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26735">
            <a:off x="323018" y="1128933"/>
            <a:ext cx="1576068" cy="2201765"/>
          </a:xfrm>
          <a:prstGeom prst="rect">
            <a:avLst/>
          </a:prstGeom>
        </p:spPr>
      </p:pic>
      <p:pic>
        <p:nvPicPr>
          <p:cNvPr id="10" name="Рисунок 9" descr="P1100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17166">
            <a:off x="699958" y="2541032"/>
            <a:ext cx="1571636" cy="2095515"/>
          </a:xfrm>
          <a:prstGeom prst="rect">
            <a:avLst/>
          </a:prstGeom>
        </p:spPr>
      </p:pic>
      <p:pic>
        <p:nvPicPr>
          <p:cNvPr id="11" name="Рисунок 10" descr="P11006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73821">
            <a:off x="665423" y="4500670"/>
            <a:ext cx="1444370" cy="2026075"/>
          </a:xfrm>
          <a:prstGeom prst="rect">
            <a:avLst/>
          </a:prstGeom>
        </p:spPr>
      </p:pic>
    </p:spTree>
  </p:cSld>
  <p:clrMapOvr>
    <a:masterClrMapping/>
  </p:clrMapOvr>
  <p:transition spd="slow" advClick="0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0066"/>
                </a:solidFill>
              </a:rPr>
              <a:t>Материально-технические ресурсы</a:t>
            </a:r>
            <a:endParaRPr lang="ru-RU" sz="4400" b="1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857364"/>
            <a:ext cx="6643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1</a:t>
            </a:r>
            <a:r>
              <a:rPr lang="ru-RU" sz="2400" dirty="0" smtClean="0"/>
              <a:t>. </a:t>
            </a:r>
            <a:r>
              <a:rPr lang="ru-RU" sz="2400" b="1" dirty="0" err="1" smtClean="0"/>
              <a:t>Мультимедийная</a:t>
            </a:r>
            <a:r>
              <a:rPr lang="ru-RU" sz="2400" b="1" dirty="0" smtClean="0"/>
              <a:t> установка.</a:t>
            </a:r>
          </a:p>
          <a:p>
            <a:r>
              <a:rPr lang="ru-RU" sz="2400" b="1" dirty="0" smtClean="0"/>
              <a:t>2. Интернет ресурсы.</a:t>
            </a:r>
          </a:p>
          <a:p>
            <a:r>
              <a:rPr lang="ru-RU" sz="2400" b="1" dirty="0" smtClean="0"/>
              <a:t>3. Видео и мультфильмы.</a:t>
            </a:r>
          </a:p>
          <a:p>
            <a:r>
              <a:rPr lang="ru-RU" sz="2400" b="1" dirty="0" smtClean="0"/>
              <a:t>4. Музыкальный центр.</a:t>
            </a:r>
          </a:p>
          <a:p>
            <a:r>
              <a:rPr lang="ru-RU" sz="2400" b="1" dirty="0" smtClean="0"/>
              <a:t>5. Электронная викторина.</a:t>
            </a:r>
          </a:p>
          <a:p>
            <a:r>
              <a:rPr lang="ru-RU" sz="2400" b="1" dirty="0" smtClean="0"/>
              <a:t>6. Дорожные знаки, светофоры, </a:t>
            </a:r>
          </a:p>
          <a:p>
            <a:r>
              <a:rPr lang="ru-RU" sz="2400" b="1" dirty="0" smtClean="0"/>
              <a:t>детские виды транспорта.</a:t>
            </a:r>
          </a:p>
          <a:p>
            <a:r>
              <a:rPr lang="ru-RU" sz="2400" b="1" dirty="0" smtClean="0"/>
              <a:t>7. Атрибуты для сюжетно-ролевых игр </a:t>
            </a:r>
          </a:p>
          <a:p>
            <a:r>
              <a:rPr lang="ru-RU" sz="2400" b="1" dirty="0" smtClean="0"/>
              <a:t>и праздников.</a:t>
            </a:r>
            <a:endParaRPr lang="ru-RU" sz="2400" b="1" dirty="0"/>
          </a:p>
        </p:txBody>
      </p:sp>
      <p:pic>
        <p:nvPicPr>
          <p:cNvPr id="1026" name="Picture 2" descr="C:\Documents and Settings\Admin.MICROSOF-4535EC\Рабочий стол\фотки\SAM_1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714488"/>
            <a:ext cx="3379797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1480"/>
            <a:ext cx="8786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0066"/>
                </a:solidFill>
              </a:rPr>
              <a:t>Планируемое время</a:t>
            </a:r>
          </a:p>
          <a:p>
            <a:pPr algn="ctr"/>
            <a:r>
              <a:rPr lang="ru-RU" sz="4400" b="1" dirty="0" smtClean="0">
                <a:solidFill>
                  <a:srgbClr val="660066"/>
                </a:solidFill>
              </a:rPr>
              <a:t> на реализацию проекта: Сентябрь-Май</a:t>
            </a:r>
          </a:p>
        </p:txBody>
      </p:sp>
      <p:pic>
        <p:nvPicPr>
          <p:cNvPr id="6" name="Рисунок 5" descr="s640x480.jpg"/>
          <p:cNvPicPr>
            <a:picLocks noChangeAspect="1"/>
          </p:cNvPicPr>
          <p:nvPr/>
        </p:nvPicPr>
        <p:blipFill>
          <a:blip r:embed="rId2"/>
          <a:srcRect l="3921" t="30469" r="3921" b="9310"/>
          <a:stretch>
            <a:fillRect/>
          </a:stretch>
        </p:blipFill>
        <p:spPr>
          <a:xfrm>
            <a:off x="2428860" y="2857496"/>
            <a:ext cx="4508318" cy="3791085"/>
          </a:xfrm>
          <a:prstGeom prst="snip2DiagRect">
            <a:avLst>
              <a:gd name="adj1" fmla="val 3093"/>
              <a:gd name="adj2" fmla="val 16667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0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0066"/>
                </a:solidFill>
              </a:rPr>
              <a:t>Формы проведения презентации</a:t>
            </a:r>
            <a:endParaRPr lang="ru-RU" sz="4400" b="1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1. Выставка рисунков</a:t>
            </a:r>
            <a:r>
              <a:rPr lang="ru-RU" sz="2400" dirty="0" smtClean="0"/>
              <a:t> </a:t>
            </a:r>
            <a:r>
              <a:rPr lang="ru-RU" sz="2400" b="1" dirty="0" smtClean="0"/>
              <a:t>совместного творчества родителей и детей: «Внимание – дорога!»</a:t>
            </a:r>
            <a:endParaRPr lang="ru-RU" sz="2400" dirty="0" smtClean="0"/>
          </a:p>
          <a:p>
            <a:pPr lvl="0"/>
            <a:r>
              <a:rPr lang="ru-RU" sz="2400" b="1" dirty="0" smtClean="0"/>
              <a:t>2. Викторина: «Это нужно знать: тебе и мне!»</a:t>
            </a:r>
            <a:endParaRPr lang="ru-RU" sz="2400" dirty="0" smtClean="0"/>
          </a:p>
          <a:p>
            <a:pPr lvl="0"/>
            <a:r>
              <a:rPr lang="ru-RU" sz="2400" b="1" dirty="0" smtClean="0"/>
              <a:t>3. Праздник по правилам дорожного движения: «Правила дорожные – детям »</a:t>
            </a:r>
            <a:endParaRPr lang="ru-RU" sz="2400" dirty="0" smtClean="0"/>
          </a:p>
        </p:txBody>
      </p:sp>
      <p:pic>
        <p:nvPicPr>
          <p:cNvPr id="7" name="Содержимое 3" descr="F:\Фото ПДД\SAM_1577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86256"/>
            <a:ext cx="2857488" cy="214314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1" name="Рисунок 10" descr="F:\Фото ПДД\SAM_156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143380"/>
            <a:ext cx="2714644" cy="231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F:\Фото ПДД\DSCF311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" t="7524" r="704"/>
          <a:stretch/>
        </p:blipFill>
        <p:spPr bwMode="auto">
          <a:xfrm>
            <a:off x="5929322" y="4286256"/>
            <a:ext cx="2857520" cy="221457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 rot="21103075">
            <a:off x="717453" y="812125"/>
            <a:ext cx="6425450" cy="150018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Берегите своих детей  !</a:t>
            </a:r>
            <a:endParaRPr lang="ru-RU" sz="3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2" name="Рисунок 11" descr="300px-Kidz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357430"/>
            <a:ext cx="2928958" cy="4041962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 rot="21423813">
            <a:off x="424595" y="2277694"/>
            <a:ext cx="8242989" cy="2078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Благодарим за внимание!</a:t>
            </a:r>
            <a:endParaRPr lang="ru-RU" sz="3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07156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60066"/>
                </a:solidFill>
              </a:rPr>
              <a:t>Тематическое поле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85786" y="1857364"/>
            <a:ext cx="7858180" cy="3781436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Wingdings" pitchFamily="2" charset="2"/>
              <a:buChar char="v"/>
            </a:pPr>
            <a:endParaRPr lang="ru-RU" b="1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Wingdings" pitchFamily="2" charset="2"/>
              <a:buChar char="v"/>
            </a:pPr>
            <a:endParaRPr lang="ru-RU" b="1" dirty="0" smtClean="0">
              <a:solidFill>
                <a:schemeClr val="tx1"/>
              </a:solidFill>
            </a:endParaRP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 Правила дорожного движения.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 Безопасность поведения </a:t>
            </a:r>
          </a:p>
          <a:p>
            <a:pPr marL="514350" indent="-514350" algn="just"/>
            <a:r>
              <a:rPr lang="ru-RU" b="1" dirty="0" smtClean="0">
                <a:solidFill>
                  <a:schemeClr val="tx1"/>
                </a:solidFill>
              </a:rPr>
              <a:t>       на улице и в транспорте.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 Участники движения: </a:t>
            </a:r>
          </a:p>
          <a:p>
            <a:pPr marL="514350" indent="-514350" algn="just"/>
            <a:r>
              <a:rPr lang="ru-RU" b="1" dirty="0" smtClean="0">
                <a:solidFill>
                  <a:schemeClr val="tx1"/>
                </a:solidFill>
              </a:rPr>
              <a:t>       пешеход, пассажир,</a:t>
            </a:r>
          </a:p>
          <a:p>
            <a:pPr marL="514350" indent="-514350" algn="just"/>
            <a:r>
              <a:rPr lang="ru-RU" b="1" dirty="0" smtClean="0">
                <a:solidFill>
                  <a:schemeClr val="tx1"/>
                </a:solidFill>
              </a:rPr>
              <a:t>       водитель. 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Инспектор ГИБДД.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Улицы родного села. 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Работа светофора.</a:t>
            </a:r>
          </a:p>
          <a:p>
            <a:pPr marL="514350" indent="-51435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F:\Фото ПДД\SAM_071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500174"/>
            <a:ext cx="3143240" cy="3714776"/>
          </a:xfrm>
          <a:prstGeom prst="roundRect">
            <a:avLst/>
          </a:prstGeom>
          <a:ln w="88900" cap="sq">
            <a:solidFill>
              <a:srgbClr val="92D050"/>
            </a:solidFill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Актуальность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Соблюдение </a:t>
            </a:r>
            <a:r>
              <a:rPr lang="ru-RU" b="1" dirty="0"/>
              <a:t>правил безопасной жизни, в том числе и культуры на дороге, должно стать </a:t>
            </a:r>
            <a:r>
              <a:rPr lang="ru-RU" b="1" dirty="0" smtClean="0"/>
              <a:t>осознанной необходимостью дошкольников.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660066"/>
                </a:solidFill>
              </a:rPr>
              <a:t>Проблема</a:t>
            </a:r>
          </a:p>
          <a:p>
            <a:pPr algn="just">
              <a:buNone/>
            </a:pPr>
            <a:r>
              <a:rPr lang="ru-RU" b="1" dirty="0" smtClean="0"/>
              <a:t>        Участие в месячнике безопасности по профилактике дорожно-транспортного травматизма «Внимание! Дети!»</a:t>
            </a:r>
          </a:p>
          <a:p>
            <a:pPr algn="just">
              <a:buNone/>
            </a:pPr>
            <a:endParaRPr lang="ru-RU" sz="4400" b="1" dirty="0" smtClean="0">
              <a:solidFill>
                <a:srgbClr val="660066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Цель проекта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Совершенствовать </a:t>
            </a:r>
            <a:r>
              <a:rPr lang="ru-RU" b="1" dirty="0"/>
              <a:t>знания детей о правилах дорожного движения в качестве пешехода и пассажира транспортного средства.</a:t>
            </a:r>
            <a:endParaRPr lang="ru-RU" dirty="0"/>
          </a:p>
          <a:p>
            <a:endParaRPr lang="ru-RU" dirty="0"/>
          </a:p>
        </p:txBody>
      </p:sp>
      <p:pic>
        <p:nvPicPr>
          <p:cNvPr id="25602" name="Picture 2" descr="L:\Фото ПДД\SAM_1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929066"/>
            <a:ext cx="2905171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5" descr="F:\Фото ПДД\SAM_155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929066"/>
            <a:ext cx="285752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4" descr="F:\Фото ПДД\SAM_1549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929066"/>
            <a:ext cx="278608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Задачи проекта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Tx/>
              <a:buAutoNum type="arabicPeriod"/>
            </a:pPr>
            <a:r>
              <a:rPr lang="ru-RU" b="1" dirty="0" smtClean="0"/>
              <a:t>Уточнение </a:t>
            </a:r>
            <a:r>
              <a:rPr lang="ru-RU" b="1" dirty="0"/>
              <a:t>знаний детей об элементах дороги, движении транспорта, о работе светофора</a:t>
            </a:r>
            <a:r>
              <a:rPr lang="ru-RU" b="1" dirty="0" smtClean="0"/>
              <a:t>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b="1" dirty="0" smtClean="0"/>
              <a:t>Знакомство </a:t>
            </a:r>
            <a:r>
              <a:rPr lang="ru-RU" b="1" dirty="0" smtClean="0"/>
              <a:t>с правилами дорожного движения, передвижения пешеходов и велосипедистов.</a:t>
            </a:r>
            <a:endParaRPr lang="ru-RU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ru-RU" b="1" dirty="0" smtClean="0"/>
              <a:t>Совершенствование уровня    накопленных практических навыков в     разных видах деятельности.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 advTm="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Реализация проекта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331807"/>
          <a:ext cx="8643997" cy="511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097"/>
                <a:gridCol w="2258342"/>
                <a:gridCol w="459455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ная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детской деятельности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 деятельности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Безопасность 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Коммуникативная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Решение проблемной ситуации: «Как избежать опасности на улицах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?»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Социализация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Игровая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1. Дидактические игры: «Слушай - запоминай», «Дорога и  дорожные знаки», «Направо - налево», «Внимание! Сигнал светофора!»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2. Сюжетно-ролевая игра в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Автогородке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Продуктивная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Мастерская по изготовлению автомобилей, макетов улиц города, дорожных знаков.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2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Коммуникация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Речевая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1. Загадки: отгадывание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2. Ситуативный разговор: «Какие опасные ситуации нас подстерегают на улице»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3. Активизация словаря по теме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857232"/>
          <a:ext cx="8643997" cy="574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097"/>
                <a:gridCol w="2258342"/>
                <a:gridCol w="4594558"/>
              </a:tblGrid>
              <a:tr h="663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ная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детской деятельности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 деятельности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8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Познание 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Познавательно-исследовательская, расширение кругозора, коммуникативная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1. Экскурсия по близлежащим к детскому саду улицам, к перекрестку, светофору.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2. Моделирование проблемных ситуаций: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 правила для пешеходов;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 правила для пассажиров транспорта;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 Я – велосипедист.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3. Беседы: «О ступеньках под землю и полосатой зебре», «Мостовая для машин», «Азы дороги детям!»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4. Речевая ситуация: «Посмотри налево – посмотри направо»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5. Наблюдение: работа светофора, движение транспорта и пешеходов.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6. Просмотр  мультфильмов «Азы безопасности»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7. Встречи с инспектором ГИБДД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85852" y="21429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Продолжение </a:t>
            </a:r>
            <a:endParaRPr lang="ru-RU" sz="28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spd="slow" advClick="0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</a:rPr>
              <a:t>Продолжение 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944901"/>
          <a:ext cx="8643997" cy="543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1906299"/>
                <a:gridCol w="4594558"/>
              </a:tblGrid>
              <a:tr h="558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детской деятельности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 деятельности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2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художественная литература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литературы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Чтение стихов  С. Михалкова «Скверная история», «Моя улица»;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Н.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Кончаловской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«Самокат», Н.Мигунова «Друг светофор»,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О. Ярёменко 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«Твой друг автомобиль»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Двигательная активность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1. Подвижные игры: «Собери светофор», «Ловкий пешеход», «Перекресток»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2. Игры-эстафеты по теме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Музыка 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Пение, слушание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Песни: «Мы правила дорожные не будем нарушать»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музыка и слова О.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Крайниковой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,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«Переход»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муз.В.Запольской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сл.Я.Пишумова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«Как по улице идти» сл.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Я.Пишумова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муз.В.Запольской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</a:rPr>
              <a:t>Продолжение 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1285859"/>
          <a:ext cx="8358246" cy="259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987"/>
                <a:gridCol w="2119587"/>
                <a:gridCol w="4442672"/>
              </a:tblGrid>
              <a:tr h="681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ная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детской деятельности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 деятельности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3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Художествен-ное</a:t>
                      </a:r>
                      <a:r>
                        <a:rPr lang="ru-RU" sz="1800" b="1" dirty="0" smtClean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творчество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Рисование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Рисование на тему: «На улицах города»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7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4056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Совместная работа с родителями</a:t>
                      </a:r>
                      <a:endParaRPr lang="ru-RU" sz="1800" dirty="0">
                        <a:solidFill>
                          <a:srgbClr val="14056B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Коммуникативная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продуктивная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Изготовление атрибутов к празднику.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Рисование на тему «Внимание – дорога».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Родительское собрание с приглашением инспектора ГИБДД.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deti-19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213218"/>
            <a:ext cx="3786214" cy="2644782"/>
          </a:xfrm>
          <a:prstGeom prst="rect">
            <a:avLst/>
          </a:prstGeom>
        </p:spPr>
      </p:pic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647</TotalTime>
  <Words>699</Words>
  <Application>Microsoft Office PowerPoint</Application>
  <PresentationFormat>Экран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 ТЕМА  ПРОЕКТА:  «Внимание! Дорога».     </vt:lpstr>
      <vt:lpstr>Тематическое поле</vt:lpstr>
      <vt:lpstr>Актуальность</vt:lpstr>
      <vt:lpstr>Цель проекта</vt:lpstr>
      <vt:lpstr>Задачи проекта</vt:lpstr>
      <vt:lpstr>Реализация проекта</vt:lpstr>
      <vt:lpstr>Слайд 7</vt:lpstr>
      <vt:lpstr>Продолжение </vt:lpstr>
      <vt:lpstr>Продолжение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Татьяна</dc:creator>
  <cp:lastModifiedBy>Admin</cp:lastModifiedBy>
  <cp:revision>93</cp:revision>
  <dcterms:created xsi:type="dcterms:W3CDTF">2011-11-18T12:59:49Z</dcterms:created>
  <dcterms:modified xsi:type="dcterms:W3CDTF">2014-06-15T17:40:55Z</dcterms:modified>
</cp:coreProperties>
</file>