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275" r:id="rId4"/>
    <p:sldId id="286" r:id="rId5"/>
    <p:sldId id="289" r:id="rId6"/>
    <p:sldId id="300" r:id="rId7"/>
    <p:sldId id="280" r:id="rId8"/>
    <p:sldId id="293" r:id="rId9"/>
    <p:sldId id="292" r:id="rId10"/>
    <p:sldId id="276" r:id="rId11"/>
    <p:sldId id="284" r:id="rId12"/>
    <p:sldId id="294" r:id="rId13"/>
    <p:sldId id="295" r:id="rId14"/>
    <p:sldId id="297" r:id="rId15"/>
    <p:sldId id="29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обследовано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 норме</c:v>
                </c:pt>
                <c:pt idx="1">
                  <c:v>нуждающ-ся в лог. помощи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68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речи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ФИД</c:v>
                </c:pt>
                <c:pt idx="1">
                  <c:v>ФФНР</c:v>
                </c:pt>
                <c:pt idx="2">
                  <c:v>ТНР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35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зачислены на л\п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ФИД</c:v>
                </c:pt>
                <c:pt idx="1">
                  <c:v>ФФНР</c:v>
                </c:pt>
                <c:pt idx="2">
                  <c:v>ТНР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13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обследовано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 норме</c:v>
                </c:pt>
                <c:pt idx="1">
                  <c:v>нуждающ-ся в лог. помощи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56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речи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ФИД</c:v>
                </c:pt>
                <c:pt idx="1">
                  <c:v>ФФНР</c:v>
                </c:pt>
                <c:pt idx="2">
                  <c:v>ТНР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28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зачислены на л\п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ФИД</c:v>
                </c:pt>
                <c:pt idx="1">
                  <c:v>ФФНР</c:v>
                </c:pt>
                <c:pt idx="2">
                  <c:v>ТНР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13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ФФР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ТНР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shape val="cylinder"/>
        <c:axId val="103116800"/>
        <c:axId val="103118336"/>
        <c:axId val="0"/>
      </c:bar3DChart>
      <c:catAx>
        <c:axId val="103116800"/>
        <c:scaling>
          <c:orientation val="minMax"/>
        </c:scaling>
        <c:axPos val="b"/>
        <c:tickLblPos val="nextTo"/>
        <c:crossAx val="103118336"/>
        <c:crosses val="autoZero"/>
        <c:auto val="1"/>
        <c:lblAlgn val="ctr"/>
        <c:lblOffset val="100"/>
      </c:catAx>
      <c:valAx>
        <c:axId val="103118336"/>
        <c:scaling>
          <c:orientation val="minMax"/>
        </c:scaling>
        <c:axPos val="l"/>
        <c:majorGridlines/>
        <c:numFmt formatCode="General" sourceLinked="1"/>
        <c:tickLblPos val="nextTo"/>
        <c:crossAx val="10311680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ФФР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ТНР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shape val="cylinder"/>
        <c:axId val="103239040"/>
        <c:axId val="103240832"/>
        <c:axId val="0"/>
      </c:bar3DChart>
      <c:catAx>
        <c:axId val="103239040"/>
        <c:scaling>
          <c:orientation val="minMax"/>
        </c:scaling>
        <c:axPos val="b"/>
        <c:tickLblPos val="nextTo"/>
        <c:crossAx val="103240832"/>
        <c:crosses val="autoZero"/>
        <c:auto val="1"/>
        <c:lblAlgn val="ctr"/>
        <c:lblOffset val="100"/>
      </c:catAx>
      <c:valAx>
        <c:axId val="103240832"/>
        <c:scaling>
          <c:orientation val="minMax"/>
        </c:scaling>
        <c:axPos val="l"/>
        <c:majorGridlines/>
        <c:numFmt formatCode="General" sourceLinked="1"/>
        <c:tickLblPos val="nextTo"/>
        <c:crossAx val="1032390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65F1C-FD2F-4B76-8FDD-8E22CC324C2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6B8A-8AB9-4EE7-8855-AD467CE6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D135-B2DC-4273-B91E-4230ECC89AC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B8A-8AB9-4EE7-8855-AD467CE661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2000" y="304800"/>
            <a:ext cx="7467600" cy="1209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коррекционно-развивающей работы с детьми дошкольного возраста,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имеющими различные отклонения в речевой сфере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Учитель-логопед МДОУ Детский сад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Падюкина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Ирина Викторовна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Учитель-логопед МДОУ Детский сад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«Колокольчик»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Кудашева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Елена Викторовна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0"/>
            <a:ext cx="73914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логопедических занятий</a:t>
            </a:r>
          </a:p>
          <a:p>
            <a:pPr marL="342900" indent="-342900">
              <a:lnSpc>
                <a:spcPct val="80000"/>
              </a:lnSpc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indent="-342900"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коррекция нарушений звукопроизношения у детей дошкольного возраста;</a:t>
            </a:r>
          </a:p>
          <a:p>
            <a:pPr indent="-342900"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формирование и развитие фонематического слуха у детей с нарушениями речи;</a:t>
            </a:r>
          </a:p>
          <a:p>
            <a:pPr indent="-342900"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своевременное   предупреждение   и   преодоление    трудностей   речевого развития;</a:t>
            </a:r>
          </a:p>
          <a:p>
            <a:pPr indent="-342900"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воспитание    стремления    детей    к    преодолению    недостатков    речи,</a:t>
            </a:r>
          </a:p>
          <a:p>
            <a:pPr indent="-342900"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развитие у детей произвольного внимания к звуковой стороне речи;</a:t>
            </a:r>
          </a:p>
          <a:p>
            <a:pPr indent="-342900"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взаимодействие с педагогами образовательного учреждения и родителями по формированию речевого развития детей.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P1010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124200"/>
            <a:ext cx="3505200" cy="1905000"/>
          </a:xfrm>
          <a:prstGeom prst="rect">
            <a:avLst/>
          </a:prstGeom>
        </p:spPr>
      </p:pic>
      <p:pic>
        <p:nvPicPr>
          <p:cNvPr id="7" name="Рисунок 6" descr="P1010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124200"/>
            <a:ext cx="3505200" cy="1981200"/>
          </a:xfrm>
          <a:prstGeom prst="rect">
            <a:avLst/>
          </a:prstGeom>
        </p:spPr>
      </p:pic>
      <p:pic>
        <p:nvPicPr>
          <p:cNvPr id="8" name="Рисунок 7" descr="P10101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4648200"/>
            <a:ext cx="46482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612845"/>
            <a:ext cx="739140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Апосредованная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работа учителя-логопеда</a:t>
            </a:r>
          </a:p>
          <a:p>
            <a:pPr marL="342900" indent="-342900"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наиболее эффективной работы по речевому развитию учитель-логопед осуществляет информационно-просветительскую и методическую работу. 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Разрабатывает план информационно-просветительской работы.</a:t>
            </a:r>
          </a:p>
          <a:p>
            <a:pPr marL="342900" indent="-342900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1.Родительские собрания.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2.Оформление информационных стендов.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3.семинар-практикум.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4.Индивидуальные консультации.</a:t>
            </a:r>
          </a:p>
          <a:p>
            <a:pPr marL="342900" indent="-342900">
              <a:lnSpc>
                <a:spcPct val="80000"/>
              </a:lnSpc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DSC07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114800"/>
            <a:ext cx="3505200" cy="2209800"/>
          </a:xfrm>
          <a:prstGeom prst="rect">
            <a:avLst/>
          </a:prstGeom>
        </p:spPr>
      </p:pic>
      <p:pic>
        <p:nvPicPr>
          <p:cNvPr id="7" name="Рисунок 6" descr="DSC072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14800"/>
            <a:ext cx="35052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612845"/>
            <a:ext cx="7391400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Апосредованная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работа учителя-логопеда</a:t>
            </a:r>
          </a:p>
          <a:p>
            <a:pPr marL="342900" indent="-342900">
              <a:lnSpc>
                <a:spcPct val="80000"/>
              </a:lnSpc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методической работы</a:t>
            </a:r>
          </a:p>
          <a:p>
            <a:pPr marL="342900" indent="-342900">
              <a:lnSpc>
                <a:spcPct val="80000"/>
              </a:lnSpc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1.Педагогический совет.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2.Методический час.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3.Заседание методического объединения.</a:t>
            </a:r>
          </a:p>
          <a:p>
            <a:pPr marL="342900" indent="-342900"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DSC07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124200"/>
            <a:ext cx="51054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0"/>
            <a:ext cx="7391400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</a:pP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уровня речевого развития дошкольников с нарушениями речи, зачисленных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ДОУ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0"/>
            <a:ext cx="7391400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</a:pP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уровня речевого развития дошкольников с нарушениями речи, зачисленных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ДОУ «Колокольчик»</a:t>
            </a:r>
          </a:p>
          <a:p>
            <a:pPr marL="342900" indent="-342900"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524000" y="1397000"/>
          <a:ext cx="60960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612845"/>
            <a:ext cx="7391400" cy="447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при дошкольном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логопункте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прошедший период была активной и продуктивной, что подтверждается результатами диагностики. По всем направлениям велась кропотливая работа, была оказана реальная помощь детям и взрослым.</a:t>
            </a:r>
          </a:p>
          <a:p>
            <a:pPr marL="342900" indent="-342900" algn="just">
              <a:lnSpc>
                <a:spcPct val="80000"/>
              </a:lnSpc>
              <a:buFont typeface="Arial" pitchFamily="34" charset="0"/>
              <a:buChar char="•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тесной взаимосвязи учителя-логопеда, всех педагогов ДОУ </a:t>
            </a:r>
            <a:r>
              <a:rPr lang="ru-RU" sz="2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родителей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достигаются высокие результаты в коррекции речевых недостатков у детей, а также их профилактики.</a:t>
            </a:r>
          </a:p>
          <a:p>
            <a:pPr marL="342900" indent="-342900" algn="just">
              <a:lnSpc>
                <a:spcPct val="80000"/>
              </a:lnSpc>
              <a:buFont typeface="Arial" pitchFamily="34" charset="0"/>
              <a:buChar char="•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выстроенная в технологии алгоритма система по коррекции и развитию речи дошкольников дает положительный результат.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098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Спасибо за внимание! </a:t>
            </a:r>
            <a:r>
              <a:rPr lang="ru-RU" sz="8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ru-RU" sz="8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5400" y="2133600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 подготовлены: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Учителями-логопедами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МДОУ МО «Город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Новоульяновск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</a:p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Падюкиной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И.В.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Кудашевой Е.В.  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для гм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133600"/>
            <a:ext cx="4114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1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304800"/>
            <a:ext cx="739140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lnSpc>
                <a:spcPct val="80000"/>
              </a:lnSpc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последнее время особую актуальность приобрели различные аспекты коррекционной педагогики, одним из важнейших направлений которой является организация логопедической службы. </a:t>
            </a:r>
          </a:p>
          <a:p>
            <a:pPr marL="342900" indent="-342900" algn="just"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исследованиям специалистов, в последнее время значительно увеличивается количество детей, имеющих нарушения речи, при этом наблюдается количественные и качественные изменения в их развитии.. </a:t>
            </a:r>
          </a:p>
          <a:p>
            <a:pPr marL="342900" indent="-342900" algn="just"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 возрастания такого количества детей много: неврологические, психологические, социальные, экономические, политические и т.д. Мы можем повлиять на устранение внутренних причин, а именно – правильно и своевременно организовать воспитательную, коррекционную и образовательную работу с детьми.</a:t>
            </a:r>
          </a:p>
          <a:p>
            <a:pPr marL="342900" indent="-342900" algn="just"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осуществления коррекционной работы на базе ДОУ МО «Город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Новоульяновск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функционируют логопедические пункты, которые обеспечивают индивидуализированный и системный подход к коррекции речевых нарушений. </a:t>
            </a:r>
          </a:p>
          <a:p>
            <a:pPr marL="342900" indent="-342900" algn="just">
              <a:lnSpc>
                <a:spcPct val="80000"/>
              </a:lnSpc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Логопункты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работают в соответствии с требованиями основных нормативных документов.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381000"/>
            <a:ext cx="7391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 algn="ctr"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ru-RU" b="1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Нормативно-правовое обеспечение</a:t>
            </a: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Трудовой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Кодекс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РФ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от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30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декабря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2001 г. № 197-ФЗ (в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редакции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Федерального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закона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от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30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июня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2006 г. № 90-ФЗ) </a:t>
            </a: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Закон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РФ «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Об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образовании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»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Положение о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логопункте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 в МДОУ.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Инструктивное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письмо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Министерства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образования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РФ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от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14.12.2000 №2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 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«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Об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организации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работы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логопедического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пункта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общеобразовательного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учреждения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»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Инструктивно-методическое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письмо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b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</a:b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«О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работе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учителя-логопеда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при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общеобразовательно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м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учреждени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и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». </a:t>
            </a:r>
            <a:b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</a:b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Ястребова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А.В.,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Бессонова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Т.П., М.,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Когито-Центр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, 1996 (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По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заказу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Министерства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образования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РФ).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Методические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рекомендации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«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Содержание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и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организация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логопедической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работы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учителя-логопеда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общеобразовательного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учреждения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».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Т.П.Бессонова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. - М., </a:t>
            </a:r>
            <a:r>
              <a:rPr lang="en-GB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АПКиППРО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РФ, 2008</a:t>
            </a:r>
            <a:r>
              <a:rPr lang="en-GB" sz="1600" b="1" dirty="0" smtClean="0">
                <a:solidFill>
                  <a:srgbClr val="000000"/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  <a:p>
            <a:pPr marL="798513" lvl="1" indent="-341313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ФГОС дошкольного образования.</a:t>
            </a:r>
            <a:endParaRPr lang="en-GB" sz="1600" b="1" dirty="0" smtClean="0">
              <a:solidFill>
                <a:srgbClr val="000000"/>
              </a:solidFill>
              <a:latin typeface="Times New Roman" pitchFamily="18" charset="0"/>
              <a:ea typeface="MS Gothic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228601"/>
            <a:ext cx="7391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 в логопедической работе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2014 года был введен ФГОС дошкольного образования, который отразился и в логопедической службе.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ФГТ к структуре основной общеобразовательной программы дошкольного образования определили новые направления в организации речевого развития детей 3-7 лет. К 7 годам речевое развитие ребенка должно характеризоваться умениями задавать вопросы взрослому, в случаях затруднений обращаться к нему за помощью, адекватно использовать вербальные средства общения, а также владеть диалогической речью.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дошкольного образования определяет целевые ориентиры – социальные и психологические характеристики личности ребенка на этапе завершения дошкольного образования, среди которых речь занимает одно из центральных мест как самостоятельно формируемая функция, а именно: к завершению дошкольного образования ребенок хорошо понимает устную речь и может выражать свои мысли и желания.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228601"/>
            <a:ext cx="73914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 в логопедической работе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речь включается в качестве важного компонента, в качестве средства общения, познания, творчества в следующие целевые ориентиры:</a:t>
            </a:r>
          </a:p>
          <a:p>
            <a:pPr marL="457200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-активно взаимодействует со сверстниками и взрослыми, участвует в совместных играх;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  <a:p>
            <a:pPr marL="457200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-может фантазировать вслух, играть звуками и словами;</a:t>
            </a:r>
          </a:p>
          <a:p>
            <a:pPr marL="457200" indent="-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-проявляет любознательность, задает вопросы, касающиеся близких и далеких предметов и явлений, интересуется причинно-следственными связями, пытается самостоятельно придумывать объяснения явлениям природы и поступкам людей;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-обладает начальными знаниями о себе, о предметном, природном, социальном и культурном мире, в котором он живет.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сути, ни один из целевых ориентиров дошкольного образования не может быть достигнут без освоения речевой культуры.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идет разработка Федерального образовательного специального стандарта, а также Всероссийского Положения о ПМПК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228601"/>
            <a:ext cx="7391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учителя-логопеда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Непосредственная деятельность: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 речевого развития детей;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Коррекция речи и звукопроизношения через подгрупповые и индивидуальные занятия)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Апосредованная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деятельность: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Информационно-просветительская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Методическая.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0"/>
            <a:ext cx="7391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Непосредственная деятельность логопеда</a:t>
            </a:r>
          </a:p>
          <a:p>
            <a:pPr marL="342900" indent="-342900"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Диагностика речевого развития детей в МДОУ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д\с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АБВГДейка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».</a:t>
            </a:r>
          </a:p>
          <a:p>
            <a:pPr marL="342900" indent="-342900">
              <a:lnSpc>
                <a:spcPct val="80000"/>
              </a:lnSpc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38200" y="1447800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953000" y="1295400"/>
          <a:ext cx="327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524000" y="4267200"/>
          <a:ext cx="6096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0"/>
            <a:ext cx="7391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Непосредственная деятельность логопеда</a:t>
            </a:r>
          </a:p>
          <a:p>
            <a:pPr marL="342900" indent="-342900" algn="ctr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Диагностика речевого развития детей в МДОУ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д\с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«Колокольчик».</a:t>
            </a:r>
          </a:p>
          <a:p>
            <a:pPr marL="342900" indent="-342900">
              <a:lnSpc>
                <a:spcPct val="80000"/>
              </a:lnSpc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38200" y="1447800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953000" y="1295400"/>
          <a:ext cx="327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524000" y="4267200"/>
          <a:ext cx="6096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ERGEJ\Desktop\идеи\1get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612845"/>
            <a:ext cx="7391400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Непосредственная деятельность логопеда</a:t>
            </a:r>
          </a:p>
          <a:p>
            <a:pPr marL="342900" indent="-342900">
              <a:lnSpc>
                <a:spcPct val="80000"/>
              </a:lnSpc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2.Коррекция речи и звуков (через групповые и индивидуальные занятия). Мониторинг уровня разных аспектов речевого развития – особенностей фонетических, лексических, грамматических навыков связной речи – необходим для определения содержания и методов обучения, для осуществления индивидуального подхода к детям, для контроля за развитием их речи в соответствии с возрастными нормами, для выявления степени готовности к школьному обучению. С этой целью в начале учебного года у детей обследовалось:</a:t>
            </a:r>
          </a:p>
          <a:p>
            <a:pPr marL="342900" indent="-342900">
              <a:lnSpc>
                <a:spcPct val="8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      а)владение связной речью;</a:t>
            </a:r>
          </a:p>
          <a:p>
            <a:pPr marL="342900" indent="-342900">
              <a:lnSpc>
                <a:spcPct val="8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      б)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сформированность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грамматических систем;</a:t>
            </a:r>
          </a:p>
          <a:p>
            <a:pPr marL="342900" indent="-342900">
              <a:lnSpc>
                <a:spcPct val="8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      в)правильность произношения звуков;</a:t>
            </a:r>
          </a:p>
          <a:p>
            <a:pPr marL="342900" indent="-342900">
              <a:lnSpc>
                <a:spcPct val="8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      г)умение различать звуки речи на слух, т.е. фонематическое восприятие .</a:t>
            </a:r>
          </a:p>
          <a:p>
            <a:pPr marL="342900" indent="-342900">
              <a:lnSpc>
                <a:spcPct val="8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Результаты обследования обобщены в виде карты, что позволило более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обеъктивно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сформировать группы,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микрогруппы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и выявить детей, нуждающихся в занятиях с логопедом.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663</Words>
  <Application>Microsoft Office PowerPoint</Application>
  <PresentationFormat>Экран (4:3)</PresentationFormat>
  <Paragraphs>186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Дмитрий</cp:lastModifiedBy>
  <cp:revision>44</cp:revision>
  <dcterms:created xsi:type="dcterms:W3CDTF">2014-04-22T11:20:08Z</dcterms:created>
  <dcterms:modified xsi:type="dcterms:W3CDTF">2014-05-03T11:39:50Z</dcterms:modified>
</cp:coreProperties>
</file>