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7" r:id="rId2"/>
    <p:sldId id="259" r:id="rId3"/>
    <p:sldId id="258" r:id="rId4"/>
    <p:sldId id="260" r:id="rId5"/>
    <p:sldId id="269" r:id="rId6"/>
    <p:sldId id="263" r:id="rId7"/>
    <p:sldId id="264" r:id="rId8"/>
    <p:sldId id="261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1C74"/>
    <a:srgbClr val="003399"/>
    <a:srgbClr val="000000"/>
    <a:srgbClr val="000099"/>
    <a:srgbClr val="990000"/>
    <a:srgbClr val="045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5146" autoAdjust="0"/>
  </p:normalViewPr>
  <p:slideViewPr>
    <p:cSldViewPr>
      <p:cViewPr varScale="1">
        <p:scale>
          <a:sx n="69" d="100"/>
          <a:sy n="69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41269841269912E-2"/>
          <c:y val="6.2350119904076851E-2"/>
          <c:w val="0.58730158730158799"/>
          <c:h val="0.7242206235012003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 высокий уровень</c:v>
                </c:pt>
              </c:strCache>
            </c:strRef>
          </c:tx>
          <c:spPr>
            <a:solidFill>
              <a:schemeClr val="accent1"/>
            </a:solidFill>
            <a:ln w="830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2010-2011гг.</c:v>
                </c:pt>
                <c:pt idx="2">
                  <c:v>2011-2012гг.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51</c:v>
                </c:pt>
                <c:pt idx="2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 w="830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2010-2011гг.</c:v>
                </c:pt>
                <c:pt idx="2">
                  <c:v>2011-2012гг.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68</c:v>
                </c:pt>
                <c:pt idx="2">
                  <c:v>59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hlink"/>
            </a:solidFill>
            <a:ln w="830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2010-2011гг.</c:v>
                </c:pt>
                <c:pt idx="2">
                  <c:v>2011-2012гг.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2">
                  <c:v>0</c:v>
                </c:pt>
              </c:numCache>
            </c:numRef>
          </c:val>
        </c:ser>
        <c:gapDepth val="0"/>
        <c:shape val="box"/>
        <c:axId val="117997952"/>
        <c:axId val="117999488"/>
        <c:axId val="0"/>
      </c:bar3DChart>
      <c:catAx>
        <c:axId val="117997952"/>
        <c:scaling>
          <c:orientation val="minMax"/>
        </c:scaling>
        <c:delete val="1"/>
        <c:axPos val="b"/>
        <c:numFmt formatCode="General" sourceLinked="1"/>
        <c:tickLblPos val="none"/>
        <c:crossAx val="117999488"/>
        <c:crosses val="autoZero"/>
        <c:auto val="1"/>
        <c:lblAlgn val="ctr"/>
        <c:lblOffset val="100"/>
        <c:tickLblSkip val="2"/>
        <c:tickMarkSkip val="1"/>
      </c:catAx>
      <c:valAx>
        <c:axId val="117999488"/>
        <c:scaling>
          <c:orientation val="minMax"/>
        </c:scaling>
        <c:axPos val="l"/>
        <c:majorGridlines>
          <c:spPr>
            <a:ln w="2076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0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7" b="1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7997952"/>
        <c:crosses val="autoZero"/>
        <c:crossBetween val="between"/>
      </c:valAx>
      <c:spPr>
        <a:noFill/>
        <a:ln w="1660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82" b="1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82" b="1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82" b="1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60317460317654"/>
          <c:y val="0.27338129496402913"/>
          <c:w val="0.22855591223156491"/>
          <c:h val="0.27328358646770928"/>
        </c:manualLayout>
      </c:layout>
      <c:spPr>
        <a:noFill/>
        <a:ln w="2076">
          <a:solidFill>
            <a:schemeClr val="tx1"/>
          </a:solidFill>
          <a:prstDash val="solid"/>
        </a:ln>
      </c:spPr>
      <c:txPr>
        <a:bodyPr/>
        <a:lstStyle/>
        <a:p>
          <a:pPr>
            <a:defRPr sz="108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B45DF-6AB6-4370-80AF-D8773B6F28F6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BD2AA-D8DC-41E1-9D3B-549B0A677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8C2E5-DCE0-468E-AD34-5DF3BCA035D2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8815-F74F-4FAD-B2A8-AD84C3D7A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4094C-D64A-4092-AF9C-61042151B9F9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423AE-21D5-4312-B4C2-037FAE3AE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783A68D-6333-4C5E-86A5-0D27C2E74626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DC5C1B-BB08-4EFF-ABDC-4ECF65E68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0A2E6-30AE-4C97-ABBE-FE9D7794D69E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53B00-DC5E-444F-8532-7AE0A8B1B8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C0D48-211C-4FA1-8DBC-5EEDA756D6DE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497CC-BA0C-4CF5-8D37-5B05D60CC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11634-3AA6-4B81-A347-CC2A4EA61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496AA-CB4A-483D-93AD-AD12C069B8D3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253F7-D68D-4CC9-BCAF-77845849E8C6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55A1E-D991-451B-8CDC-925B840BFD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DE335-7297-4348-AF91-48138C186511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266-839E-407E-8417-5437ADBE8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A421749-9DEE-4263-A89D-E3872561BCA5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1585578-3303-4F07-9AE7-5061C529F4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877E5-4140-44C7-8426-AA6C797212BF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928F14-ED8F-4959-86D5-1D3CBF64A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 smtClean="0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518829-53DF-4DFF-A4A8-6B9004AC0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3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Портфолио</a:t>
            </a:r>
            <a:endParaRPr lang="ru-RU" sz="53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450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50825" y="1700213"/>
            <a:ext cx="8532813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Воспитателя </a:t>
            </a:r>
            <a:endParaRPr lang="ru-RU" sz="32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Мухановой</a:t>
            </a:r>
            <a:endParaRPr lang="ru-RU" sz="4400" b="1" i="1" dirty="0">
              <a:solidFill>
                <a:srgbClr val="045C04"/>
              </a:solidFill>
              <a:latin typeface="Monotype Corsiva" pitchFamily="66" charset="0"/>
            </a:endParaRP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Алины Куспановны</a:t>
            </a:r>
            <a:endParaRPr lang="ru-RU" sz="2800" b="1" i="1" dirty="0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</a:rPr>
              <a:t>МБОУ « Черемухинская ООШ»</a:t>
            </a:r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382862" y="1111053"/>
            <a:ext cx="580526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3689648" y="1070992"/>
            <a:ext cx="5832648" cy="4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Desktop\DSCN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556792"/>
            <a:ext cx="3448908" cy="4752527"/>
          </a:xfrm>
          <a:prstGeom prst="rect">
            <a:avLst/>
          </a:prstGeom>
          <a:noFill/>
        </p:spPr>
      </p:pic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itchFamily="34" charset="0"/>
                <a:cs typeface="Calibri" pitchFamily="34" charset="0"/>
              </a:rPr>
              <a:t>Общие сведения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356100" y="1916113"/>
            <a:ext cx="39592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Муханова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Алина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Куспановна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u="sng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Monotype Corsiva" pitchFamily="66" charset="0"/>
              </a:rPr>
              <a:t>Образование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средне-специальное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i="1" u="sng" dirty="0">
                <a:solidFill>
                  <a:srgbClr val="002060"/>
                </a:solidFill>
                <a:latin typeface="Monotype Corsiva" pitchFamily="66" charset="0"/>
              </a:rPr>
              <a:t>Специальность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воспитатель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i="1" u="sng" dirty="0">
                <a:solidFill>
                  <a:srgbClr val="002060"/>
                </a:solidFill>
                <a:latin typeface="Monotype Corsiva" pitchFamily="66" charset="0"/>
              </a:rPr>
              <a:t>Окончила</a:t>
            </a:r>
            <a:r>
              <a:rPr lang="ru-RU" sz="2400" i="1" dirty="0">
                <a:solidFill>
                  <a:srgbClr val="002060"/>
                </a:solidFill>
                <a:latin typeface="Monotype Corsiva" pitchFamily="66" charset="0"/>
              </a:rPr>
              <a:t> -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Астраханское педагогическое училище №2  в 1987г.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684568" cy="7009804"/>
          </a:xfrm>
          <a:noFill/>
        </p:spPr>
      </p:pic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Мое педагогическое кредо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6408737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 dirty="0">
              <a:solidFill>
                <a:srgbClr val="990000"/>
              </a:solidFill>
            </a:endParaRPr>
          </a:p>
          <a:p>
            <a:pPr algn="r"/>
            <a:endParaRPr lang="ru-RU" sz="1400" i="1" dirty="0" smtClean="0"/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Воспитатель - что это за слово, почему так названо оно?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На слух кажется такое простое, но сколько смысла вложено в него!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Для начала Воспитатель - это, прежде всего, просто человек,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Любовь к детям – вот его дорога и не свернёт он с неё вовек!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Воспитатель - человек от Бога, всё уже заложено в нём :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Доброта, чистота, вера в каждого и ещё забота обо всём!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Воспитатель - человек-профессионал, ему знакомы и теория, и практика,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Своё сердце он детям отдал – для него это и реальность, и романтика!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Воспитатель… всего не перечесть, говорить об этом можно много: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Здесь и личные, и профессиональные качества есть,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Но главное из них – о детях забота!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опия DSCN0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284984"/>
            <a:ext cx="3871479" cy="2786082"/>
          </a:xfrm>
          <a:prstGeom prst="rect">
            <a:avLst/>
          </a:prstGeom>
          <a:noFill/>
        </p:spPr>
      </p:pic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27584" y="44625"/>
            <a:ext cx="7859216" cy="8367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itchFamily="34" charset="0"/>
                <a:cs typeface="Calibri" pitchFamily="34" charset="0"/>
              </a:rPr>
              <a:t>Мой девиз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8" y="4792663"/>
            <a:ext cx="678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043608" y="908720"/>
            <a:ext cx="70881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«… как прошло детство, кто вел ребенка за руку в детские годы, что вошло в разум и сердце из окружающего мира – от этого в решающей степени зависит, каким человеком станет сегодняшний малыш» (Сухомлинский В.А)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Documents and Settings\Admin\Рабочий стол\Копия DSCN08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286124"/>
            <a:ext cx="3825897" cy="28694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5830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Профессиональная деятельность</a:t>
            </a: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/>
        </p:nvGraphicFramePr>
        <p:xfrm>
          <a:off x="1187450" y="981075"/>
          <a:ext cx="7127875" cy="5132705"/>
        </p:xfrm>
        <a:graphic>
          <a:graphicData uri="http://schemas.openxmlformats.org/drawingml/2006/table">
            <a:tbl>
              <a:tblPr/>
              <a:tblGrid>
                <a:gridCol w="2447925"/>
                <a:gridCol w="467995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технология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Непосредственная образовательная деятельность, утренняя гимнастика, развлечения, труд, прогулка, повседневная бытовая деятельность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 технологии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 гимнастики, ароматерапия,      игровой и точечный массаж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динамические паузы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игровой обучающей ситуации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Предполагает наличие сюжета по ходу которого дети решают проблемные задачи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проектного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метода проектов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недельное тематическое планирование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проблемного обучения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проблемных ситуаций в результате чего ребенок получает знания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Совокупность методов, приемов и средств различных видов искусств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ТСО и мультимедийных презентаций в образовательной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DSCN0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220072" y="3573016"/>
            <a:ext cx="3312368" cy="2376264"/>
          </a:xfrm>
          <a:prstGeom prst="rect">
            <a:avLst/>
          </a:prstGeom>
          <a:noFill/>
        </p:spPr>
      </p:pic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1187450" y="2781300"/>
            <a:ext cx="309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Здоровьесберегающая</a:t>
            </a:r>
          </a:p>
          <a:p>
            <a:pPr algn="ctr"/>
            <a:r>
              <a:rPr lang="ru-RU" sz="1600" b="1">
                <a:solidFill>
                  <a:srgbClr val="000099"/>
                </a:solidFill>
              </a:rPr>
              <a:t> технология</a:t>
            </a:r>
          </a:p>
        </p:txBody>
      </p:sp>
      <p:sp>
        <p:nvSpPr>
          <p:cNvPr id="18439" name="Rectangle 76"/>
          <p:cNvSpPr>
            <a:spLocks noChangeArrowheads="1"/>
          </p:cNvSpPr>
          <p:nvPr/>
        </p:nvSpPr>
        <p:spPr bwMode="auto">
          <a:xfrm>
            <a:off x="4859338" y="2852738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        </a:t>
            </a:r>
            <a:r>
              <a:rPr lang="ru-RU" sz="1600" b="1" dirty="0" err="1" smtClean="0">
                <a:solidFill>
                  <a:srgbClr val="000099"/>
                </a:solidFill>
              </a:rPr>
              <a:t>Арт</a:t>
            </a:r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r>
              <a:rPr lang="ru-RU" sz="1600" b="1" dirty="0">
                <a:solidFill>
                  <a:srgbClr val="000099"/>
                </a:solidFill>
              </a:rPr>
              <a:t>-  технология</a:t>
            </a:r>
          </a:p>
        </p:txBody>
      </p:sp>
      <p:sp>
        <p:nvSpPr>
          <p:cNvPr id="18440" name="Rectangle 77"/>
          <p:cNvSpPr>
            <a:spLocks noChangeArrowheads="1"/>
          </p:cNvSpPr>
          <p:nvPr/>
        </p:nvSpPr>
        <p:spPr bwMode="auto">
          <a:xfrm>
            <a:off x="827088" y="6092825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Игровая  технология</a:t>
            </a:r>
          </a:p>
        </p:txBody>
      </p:sp>
      <p:sp>
        <p:nvSpPr>
          <p:cNvPr id="18442" name="Rectangle 77"/>
          <p:cNvSpPr>
            <a:spLocks noChangeArrowheads="1"/>
          </p:cNvSpPr>
          <p:nvPr/>
        </p:nvSpPr>
        <p:spPr bwMode="auto">
          <a:xfrm>
            <a:off x="4787900" y="6021388"/>
            <a:ext cx="3744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Технология игровой обучающей ситуации</a:t>
            </a:r>
          </a:p>
        </p:txBody>
      </p:sp>
      <p:pic>
        <p:nvPicPr>
          <p:cNvPr id="1029" name="Picture 5" descr="C:\Documents and Settings\Admin\Рабочий стол\Копия (2) DSCN01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88640"/>
            <a:ext cx="3816424" cy="2501897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DSCN02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188640"/>
            <a:ext cx="3425034" cy="2592288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фото группы\DSCN069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571876"/>
            <a:ext cx="3998248" cy="237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Инновационные технологии</a:t>
            </a: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1043608" y="2060848"/>
            <a:ext cx="352742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 детском саду в своей группе я реализовала инновационную презентацию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« </a:t>
            </a:r>
            <a:r>
              <a:rPr lang="ru-RU" sz="1600" dirty="0" err="1" smtClean="0">
                <a:solidFill>
                  <a:srgbClr val="002060"/>
                </a:solidFill>
              </a:rPr>
              <a:t>здоровьесберегающие</a:t>
            </a:r>
            <a:r>
              <a:rPr lang="ru-RU" sz="1600" dirty="0" smtClean="0">
                <a:solidFill>
                  <a:srgbClr val="002060"/>
                </a:solidFill>
              </a:rPr>
              <a:t> технологии»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Я </a:t>
            </a:r>
            <a:r>
              <a:rPr lang="ru-RU" sz="1600" dirty="0">
                <a:solidFill>
                  <a:srgbClr val="002060"/>
                </a:solidFill>
              </a:rPr>
              <a:t>считаю, что реализация программы позволила создать эмоционально-комфортные условия для развития позитивных личностных качеств, расширила представления детей о себе, наполнила жизнь детей интересными делами, проблемами, идеями, обогатился личный опыт детей положительным, гуманным общением с природой.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00628" y="2071678"/>
          <a:ext cx="2876550" cy="4064000"/>
        </p:xfrm>
        <a:graphic>
          <a:graphicData uri="http://schemas.openxmlformats.org/presentationml/2006/ole">
            <p:oleObj spid="_x0000_s3074" name="Acrobat Document" r:id="rId4" imgW="5355000" imgH="7104240" progId="AcroExch.Document.7">
              <p:embed/>
            </p:oleObj>
          </a:graphicData>
        </a:graphic>
      </p:graphicFrame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8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Результаты освоения воспитанниками образовательной программы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0" name="Прямоугольник 4"/>
          <p:cNvSpPr>
            <a:spLocks noChangeArrowheads="1"/>
          </p:cNvSpPr>
          <p:nvPr/>
        </p:nvSpPr>
        <p:spPr bwMode="auto">
          <a:xfrm>
            <a:off x="1285875" y="714375"/>
            <a:ext cx="657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643042" y="2214554"/>
          <a:ext cx="5688013" cy="265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62" name="Прямоугольник 5"/>
          <p:cNvSpPr>
            <a:spLocks noChangeArrowheads="1"/>
          </p:cNvSpPr>
          <p:nvPr/>
        </p:nvSpPr>
        <p:spPr bwMode="auto">
          <a:xfrm>
            <a:off x="1403350" y="4941888"/>
            <a:ext cx="6408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Вывод: в результате, успешность освоения воспитанниками образовательной программы за период </a:t>
            </a:r>
          </a:p>
          <a:p>
            <a:r>
              <a:rPr lang="ru-RU" dirty="0">
                <a:solidFill>
                  <a:srgbClr val="002060"/>
                </a:solidFill>
              </a:rPr>
              <a:t>с </a:t>
            </a:r>
            <a:r>
              <a:rPr lang="ru-RU" dirty="0" smtClean="0">
                <a:solidFill>
                  <a:srgbClr val="002060"/>
                </a:solidFill>
              </a:rPr>
              <a:t>2011 по2012 </a:t>
            </a:r>
            <a:r>
              <a:rPr lang="ru-RU" dirty="0">
                <a:solidFill>
                  <a:srgbClr val="002060"/>
                </a:solidFill>
              </a:rPr>
              <a:t>годы  составляет: </a:t>
            </a:r>
            <a:r>
              <a:rPr lang="ru-RU" dirty="0" smtClean="0">
                <a:solidFill>
                  <a:srgbClr val="002060"/>
                </a:solidFill>
              </a:rPr>
              <a:t>51% </a:t>
            </a:r>
            <a:r>
              <a:rPr lang="ru-RU" dirty="0">
                <a:solidFill>
                  <a:srgbClr val="002060"/>
                </a:solidFill>
              </a:rPr>
              <a:t>детей с высоким уровнем развития, </a:t>
            </a:r>
            <a:r>
              <a:rPr lang="ru-RU" dirty="0" smtClean="0">
                <a:solidFill>
                  <a:srgbClr val="002060"/>
                </a:solidFill>
              </a:rPr>
              <a:t>68</a:t>
            </a:r>
            <a:r>
              <a:rPr lang="ru-RU" dirty="0">
                <a:solidFill>
                  <a:srgbClr val="002060"/>
                </a:solidFill>
              </a:rPr>
              <a:t>% со средним уровнем.</a:t>
            </a:r>
          </a:p>
        </p:txBody>
      </p:sp>
      <p:sp>
        <p:nvSpPr>
          <p:cNvPr id="23563" name="Прямоугольник 5"/>
          <p:cNvSpPr>
            <a:spLocks noChangeArrowheads="1"/>
          </p:cNvSpPr>
          <p:nvPr/>
        </p:nvSpPr>
        <p:spPr bwMode="auto">
          <a:xfrm>
            <a:off x="1258888" y="1341438"/>
            <a:ext cx="6553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Работала </a:t>
            </a:r>
            <a:r>
              <a:rPr lang="ru-RU" sz="1600" dirty="0">
                <a:solidFill>
                  <a:srgbClr val="002060"/>
                </a:solidFill>
              </a:rPr>
              <a:t>по программе «Воспитания и обучения в детском саду»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под ред. М.А. Васильевой, В.В Гербовой, Т.С. Комаровой.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Отзыв о работе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воспитателя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0" y="-154690"/>
            <a:ext cx="6264275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Алина </a:t>
            </a:r>
            <a:r>
              <a:rPr lang="ru-RU" sz="2000" dirty="0" err="1" smtClean="0">
                <a:solidFill>
                  <a:srgbClr val="002060"/>
                </a:solidFill>
              </a:rPr>
              <a:t>Куспановна</a:t>
            </a:r>
            <a:r>
              <a:rPr lang="ru-RU" sz="2000" dirty="0">
                <a:solidFill>
                  <a:srgbClr val="002060"/>
                </a:solidFill>
              </a:rPr>
              <a:t> работает с детьми старшей группы. Она - творчески работающий, хорошо знающий психологию детей дошкольного возраста воспитатель. В ней сочетается огромное трудолюбие, любовь к своей профессии, детям, стремление к творчеству. Она умело использует свой богатый опыт и знания в работе с детьми.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    желаю </a:t>
            </a:r>
            <a:r>
              <a:rPr lang="ru-RU" sz="2000" dirty="0" smtClean="0">
                <a:solidFill>
                  <a:srgbClr val="002060"/>
                </a:solidFill>
              </a:rPr>
              <a:t>Алине </a:t>
            </a:r>
            <a:r>
              <a:rPr lang="ru-RU" sz="2000" dirty="0" err="1" smtClean="0">
                <a:solidFill>
                  <a:srgbClr val="002060"/>
                </a:solidFill>
              </a:rPr>
              <a:t>Куспановне</a:t>
            </a:r>
            <a:r>
              <a:rPr lang="ru-RU" sz="2000" dirty="0" smtClean="0">
                <a:solidFill>
                  <a:srgbClr val="002060"/>
                </a:solidFill>
              </a:rPr>
              <a:t>  </a:t>
            </a:r>
            <a:r>
              <a:rPr lang="ru-RU" sz="2000" dirty="0">
                <a:solidFill>
                  <a:srgbClr val="002060"/>
                </a:solidFill>
              </a:rPr>
              <a:t>дальнейшего профессионального и творческого роста, оптимизма, </a:t>
            </a:r>
            <a:r>
              <a:rPr lang="ru-RU" sz="2000" dirty="0" smtClean="0">
                <a:solidFill>
                  <a:srgbClr val="002060"/>
                </a:solidFill>
              </a:rPr>
              <a:t>благополучия.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Родители старшей группы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705</TotalTime>
  <Words>451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Бумажная</vt:lpstr>
      <vt:lpstr>Acrobat Document</vt:lpstr>
      <vt:lpstr> Портфолио</vt:lpstr>
      <vt:lpstr>Общие сведения</vt:lpstr>
      <vt:lpstr>Мое педагогическое кредо</vt:lpstr>
      <vt:lpstr>Мой девиз</vt:lpstr>
      <vt:lpstr>Слайд 5</vt:lpstr>
      <vt:lpstr>Слайд 6</vt:lpstr>
      <vt:lpstr>Инновационные технологии</vt:lpstr>
      <vt:lpstr>                 Результаты освоения воспитанниками образовательной программы</vt:lpstr>
      <vt:lpstr>Отзыв о работе воспитателя</vt:lpstr>
      <vt:lpstr>Слайд 10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2011-07-28T08:26:20Z</dcterms:created>
  <dcterms:modified xsi:type="dcterms:W3CDTF">2012-06-21T07:12:57Z</dcterms:modified>
</cp:coreProperties>
</file>