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8" r:id="rId25"/>
    <p:sldId id="289" r:id="rId26"/>
    <p:sldId id="290" r:id="rId27"/>
    <p:sldId id="291" r:id="rId28"/>
    <p:sldId id="294" r:id="rId29"/>
    <p:sldId id="293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801" autoAdjust="0"/>
    <p:restoredTop sz="94660"/>
  </p:normalViewPr>
  <p:slideViewPr>
    <p:cSldViewPr>
      <p:cViewPr varScale="1">
        <p:scale>
          <a:sx n="97" d="100"/>
          <a:sy n="97" d="100"/>
        </p:scale>
        <p:origin x="-11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A7EF-5D8C-4C75-8F87-A7C3FC12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EA05-2555-4222-AE96-06D2E11AA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2970-32CD-47A0-97F2-41763895719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2A23-FB6D-4361-8F94-32EE1028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b58601e01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0425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403350" y="6278563"/>
            <a:ext cx="6443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</a:rPr>
              <a:t>ГБДОУ </a:t>
            </a:r>
            <a:r>
              <a:rPr lang="ru-RU" sz="3200" i="1" dirty="0">
                <a:latin typeface="Times New Roman" pitchFamily="18" charset="0"/>
              </a:rPr>
              <a:t>Детский сад </a:t>
            </a:r>
            <a:r>
              <a:rPr lang="ru-RU" sz="3200" i="1" dirty="0" smtClean="0">
                <a:latin typeface="Times New Roman" pitchFamily="18" charset="0"/>
              </a:rPr>
              <a:t>№ 58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6985000" cy="1739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</a:rPr>
              <a:t>Оценка готовности </a:t>
            </a:r>
          </a:p>
          <a:p>
            <a:pPr algn="ctr"/>
            <a:r>
              <a:rPr lang="ru-RU" sz="3600">
                <a:latin typeface="Times New Roman" pitchFamily="18" charset="0"/>
              </a:rPr>
              <a:t>детей дошкольного возраста </a:t>
            </a:r>
          </a:p>
          <a:p>
            <a:pPr algn="ctr"/>
            <a:r>
              <a:rPr lang="ru-RU" sz="3600">
                <a:latin typeface="Times New Roman" pitchFamily="18" charset="0"/>
              </a:rPr>
              <a:t>к обучению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6480175" cy="184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u="sng" smtClean="0">
                <a:solidFill>
                  <a:srgbClr val="1F4DE1"/>
                </a:solidFill>
              </a:rPr>
              <a:t>Социально</a:t>
            </a:r>
            <a:r>
              <a:rPr lang="ru-RU" sz="4000" u="sng" smtClean="0">
                <a:solidFill>
                  <a:srgbClr val="1F4DE1"/>
                </a:solidFill>
              </a:rPr>
              <a:t>-</a:t>
            </a:r>
            <a:r>
              <a:rPr lang="ru-RU" sz="4000" b="1" u="sng" smtClean="0">
                <a:solidFill>
                  <a:srgbClr val="1F4DE1"/>
                </a:solidFill>
              </a:rPr>
              <a:t> личностная готовность к обучению в школе</a:t>
            </a:r>
            <a:r>
              <a:rPr lang="ru-RU" sz="4000" u="sng" smtClean="0">
                <a:solidFill>
                  <a:srgbClr val="1F4DE1"/>
                </a:solidFill>
              </a:rPr>
              <a:t>.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endParaRPr lang="ru-RU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8524875" cy="536100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Она включает в себя следующие направления:</a:t>
            </a:r>
            <a:endParaRPr lang="ru-RU" b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/>
              <a:t>  1</a:t>
            </a:r>
            <a:r>
              <a:rPr lang="ru-RU" sz="2800" b="1" dirty="0" smtClean="0"/>
              <a:t>. Опыт общения ребенка со взрослыми;</a:t>
            </a:r>
            <a:br>
              <a:rPr lang="ru-RU" sz="2800" b="1" dirty="0" smtClean="0"/>
            </a:br>
            <a:r>
              <a:rPr lang="ru-RU" sz="2800" b="1" dirty="0" smtClean="0"/>
              <a:t>2. Опыт общения со сверстниками;</a:t>
            </a:r>
            <a:br>
              <a:rPr lang="ru-RU" sz="2800" b="1" dirty="0" smtClean="0"/>
            </a:br>
            <a:r>
              <a:rPr lang="ru-RU" sz="2800" b="1" dirty="0" smtClean="0"/>
              <a:t>3. Самооценка</a:t>
            </a:r>
            <a:r>
              <a:rPr lang="ru-RU" sz="2800" dirty="0" smtClean="0"/>
              <a:t> </a:t>
            </a:r>
          </a:p>
        </p:txBody>
      </p:sp>
      <p:pic>
        <p:nvPicPr>
          <p:cNvPr id="4" name="rg_hi" descr="https://encrypted-tbn0.gstatic.com/images?q=tbn:ANd9GcQ1tbCbEnnZVAmfcGOmOf86MRB4YSbv7HKYWeuFO1Lr9NV7USX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3.gstatic.com/images?q=tbn:ANd9GcQHIxWTUgl43_aOKLfh4JtcH-Qd0VShYQL81GNUeVMa65DWmuY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14818"/>
            <a:ext cx="2928958" cy="213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6870700" cy="1038225"/>
          </a:xfrm>
        </p:spPr>
        <p:txBody>
          <a:bodyPr/>
          <a:lstStyle/>
          <a:p>
            <a:r>
              <a:rPr lang="ru-RU" b="1" u="sng" smtClean="0">
                <a:solidFill>
                  <a:srgbClr val="1F4DE1"/>
                </a:solidFill>
              </a:rPr>
              <a:t>Роль семьи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714375" y="2071688"/>
            <a:ext cx="7696200" cy="3657600"/>
          </a:xfrm>
        </p:spPr>
        <p:txBody>
          <a:bodyPr/>
          <a:lstStyle/>
          <a:p>
            <a:r>
              <a:rPr lang="ru-RU" sz="2000" b="1" smtClean="0"/>
              <a:t>Сообщение ребенку сведений о его качестве и возможностях;</a:t>
            </a:r>
          </a:p>
          <a:p>
            <a:r>
              <a:rPr lang="ru-RU" sz="2000" b="1" smtClean="0"/>
              <a:t>Оценка его деятельности и поведения;</a:t>
            </a:r>
          </a:p>
          <a:p>
            <a:r>
              <a:rPr lang="ru-RU" sz="2000" b="1" smtClean="0"/>
              <a:t>Формирование личностных ценностей, эталонов, с помощью которых ребенок впоследствии будет оценивать себя сам;</a:t>
            </a:r>
          </a:p>
          <a:p>
            <a:r>
              <a:rPr lang="ru-RU" sz="2000" b="1" smtClean="0"/>
              <a:t>Побуждение ребенка к анализу своих действий и поступков и сравнению их с действиями и поступками других людей.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5000625" cy="1181100"/>
          </a:xfrm>
        </p:spPr>
        <p:txBody>
          <a:bodyPr/>
          <a:lstStyle/>
          <a:p>
            <a:r>
              <a:rPr lang="ru-RU" b="1" u="sng" smtClean="0">
                <a:solidFill>
                  <a:srgbClr val="1F4DE1"/>
                </a:solidFill>
              </a:rPr>
              <a:t>Игры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900113" y="1268413"/>
            <a:ext cx="7697787" cy="3713162"/>
          </a:xfrm>
        </p:spPr>
        <p:txBody>
          <a:bodyPr>
            <a:normAutofit lnSpcReduction="10000"/>
          </a:bodyPr>
          <a:lstStyle/>
          <a:p>
            <a:r>
              <a:rPr lang="ru-RU" sz="2000" b="1" i="1" smtClean="0"/>
              <a:t>Именно в игре первоначально проявляется способность добровольно, по собственной инициативе соблюдать правила и законы. </a:t>
            </a:r>
            <a:endParaRPr lang="ru-RU" sz="2000" b="1" smtClean="0"/>
          </a:p>
          <a:p>
            <a:r>
              <a:rPr lang="ru-RU" sz="2000" b="1" i="1" smtClean="0"/>
              <a:t>В игре развивается память. Ребенок учится целенаправленно запоминать и припоминать. </a:t>
            </a:r>
            <a:endParaRPr lang="ru-RU" sz="2000" b="1" smtClean="0"/>
          </a:p>
          <a:p>
            <a:r>
              <a:rPr lang="ru-RU" sz="2000" b="1" i="1" smtClean="0"/>
              <a:t>В процессе игры развивается воображение (дети строят дома из стульев, проектируют и мастерят из коробок ракеты). Воображение – важная основа творчества. </a:t>
            </a:r>
            <a:endParaRPr lang="ru-RU" sz="2000" b="1" smtClean="0"/>
          </a:p>
          <a:p>
            <a:r>
              <a:rPr lang="ru-RU" sz="2000" b="1" i="1" smtClean="0"/>
              <a:t>В игре развиваются и </a:t>
            </a:r>
            <a:endParaRPr lang="ru-RU" sz="2000" b="1" i="1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2000" b="1" i="1" smtClean="0"/>
              <a:t>усовершенствуются новые </a:t>
            </a:r>
            <a:endParaRPr lang="ru-RU" sz="2000" b="1" i="1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2000" b="1" i="1" smtClean="0"/>
              <a:t>движения, развивается моторика. </a:t>
            </a:r>
            <a:endParaRPr lang="ru-RU" sz="2000" b="1" smtClean="0"/>
          </a:p>
          <a:p>
            <a:endParaRPr lang="ru-RU" smtClean="0"/>
          </a:p>
        </p:txBody>
      </p:sp>
      <p:pic>
        <p:nvPicPr>
          <p:cNvPr id="29700" name="Picture 5" descr="DSC01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581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52400"/>
            <a:ext cx="6369050" cy="1116013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1F4DE1"/>
                </a:solidFill>
              </a:rPr>
              <a:t>Самооценка  ребенка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0723" name="Picture 5" descr="Горчаков Павел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4149">
            <a:off x="468313" y="1773238"/>
            <a:ext cx="381158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Documents and Settings\Admin\Рабочий стол\Фотографии выпускников\8 группа\IMG_3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5512">
            <a:off x="4787900" y="18446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IMG_0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226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714375" y="714375"/>
            <a:ext cx="7667625" cy="4772025"/>
          </a:xfrm>
        </p:spPr>
        <p:txBody>
          <a:bodyPr/>
          <a:lstStyle/>
          <a:p>
            <a:r>
              <a:rPr lang="ru-RU" sz="2400" b="1" smtClean="0"/>
              <a:t>Самосознание и самооценка </a:t>
            </a:r>
            <a:r>
              <a:rPr lang="ru-RU" sz="2400" smtClean="0"/>
              <a:t>проявляются и формируются в деятельности, под непосредственным воздействием факторов, в первую очередь – общения ребенка с окружающими. Широко известно высказывание Маркса:</a:t>
            </a:r>
          </a:p>
          <a:p>
            <a:r>
              <a:rPr lang="ru-RU" sz="2400" smtClean="0"/>
              <a:t> “…</a:t>
            </a:r>
            <a:r>
              <a:rPr lang="ru-RU" sz="2400" b="1" i="1" smtClean="0">
                <a:solidFill>
                  <a:srgbClr val="1F4DE1"/>
                </a:solidFill>
              </a:rPr>
              <a:t>Человек сначала смотрится, как в зеркало, в другого человека. Лишь отнесясь к человеку Павлу как к себе подобному, человек Петр начинает относиться к самому себе как к человеку”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800" b="1" u="sng" smtClean="0">
                <a:solidFill>
                  <a:srgbClr val="1F4DE1"/>
                </a:solidFill>
              </a:rPr>
              <a:t>Мониторинг определения готовности дошкольника к школьному обучению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</a:t>
            </a:r>
            <a:r>
              <a:rPr lang="ru-RU" sz="2800" b="1" i="1" u="sng" smtClean="0"/>
              <a:t>Мониторинг образовательного процесса </a:t>
            </a:r>
            <a:r>
              <a:rPr lang="ru-RU" sz="2800" smtClean="0"/>
              <a:t>осуществляется через отслеживание результатов освоения образовательной программы, а мониторинг детского развития проводится на основе оценки развития интегративных качеств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ph type="tbl" idx="1"/>
          </p:nvPr>
        </p:nvGraphicFramePr>
        <p:xfrm>
          <a:off x="684213" y="785813"/>
          <a:ext cx="8024812" cy="3888614"/>
        </p:xfrm>
        <a:graphic>
          <a:graphicData uri="http://schemas.openxmlformats.org/drawingml/2006/table">
            <a:tbl>
              <a:tblPr/>
              <a:tblGrid>
                <a:gridCol w="1590675"/>
                <a:gridCol w="554037"/>
                <a:gridCol w="414338"/>
                <a:gridCol w="484187"/>
                <a:gridCol w="414338"/>
                <a:gridCol w="485775"/>
                <a:gridCol w="484187"/>
                <a:gridCol w="484188"/>
                <a:gridCol w="900112"/>
                <a:gridCol w="830263"/>
                <a:gridCol w="760412"/>
                <a:gridCol w="622300"/>
              </a:tblGrid>
              <a:tr h="463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МОНИТОРИНГ ОБРАЗОВАТЕЛЬНОГО ПРОЦЕССА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38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Группа детского сада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Дата проведения мониторинга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Имя,фамилия ребенка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Уровень овладения необходимыми навыками и умениями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 образовательным областям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Здоровье </a:t>
                      </a:r>
                    </a:p>
                  </a:txBody>
                  <a:tcPr marL="72000" marR="18000" marT="36000" marB="360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Физическая культура </a:t>
                      </a:r>
                    </a:p>
                  </a:txBody>
                  <a:tcPr marL="18000" marR="18000" marT="36000" marB="36000" vert="eaVert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Социализация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Труд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Безопасность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Познание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Коммуникация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Чтение художественной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литературы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Художественное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творчество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Музыка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Итоговый результат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1" name="Rectangle 42"/>
          <p:cNvSpPr>
            <a:spLocks noChangeArrowheads="1"/>
          </p:cNvSpPr>
          <p:nvPr/>
        </p:nvSpPr>
        <p:spPr bwMode="auto">
          <a:xfrm>
            <a:off x="2051050" y="4941888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балл — большинство компонентов недостаточно развиты;</a:t>
            </a:r>
          </a:p>
          <a:p>
            <a:r>
              <a:rPr lang="ru-RU"/>
              <a:t>2 балла—отдельные компоненты не развиты;</a:t>
            </a:r>
          </a:p>
          <a:p>
            <a:r>
              <a:rPr lang="ru-RU"/>
              <a:t>3 балла—соответствует возрасту;</a:t>
            </a:r>
          </a:p>
          <a:p>
            <a:r>
              <a:rPr lang="ru-RU"/>
              <a:t>4 балла—высокий.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71500" y="785813"/>
            <a:ext cx="7696200" cy="458628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u="sng" smtClean="0">
                <a:solidFill>
                  <a:srgbClr val="1F4DE1"/>
                </a:solidFill>
              </a:rPr>
              <a:t>Мониторинг детского развития</a:t>
            </a:r>
            <a:r>
              <a:rPr lang="ru-RU" sz="2800" b="1" i="1" u="sng" smtClean="0"/>
              <a:t> </a:t>
            </a:r>
            <a:r>
              <a:rPr lang="ru-RU" sz="2800" b="1" smtClean="0"/>
              <a:t>включает в себя оценку физического развития ребенка, состояния его здоровья, а также развития общих способ­ностей: познавательных, коммуникативных и регуляторных.</a:t>
            </a:r>
          </a:p>
          <a:p>
            <a:pPr>
              <a:buFontTx/>
              <a:buNone/>
            </a:pPr>
            <a:r>
              <a:rPr lang="ru-RU" sz="2800" b="1" smtClean="0"/>
              <a:t>  Диагностика познавательных способностей включает диагностику перцептивного развития, интеллектуального развития и творческих способностей детей.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33"/>
          <p:cNvGraphicFramePr>
            <a:graphicFrameLocks/>
          </p:cNvGraphicFramePr>
          <p:nvPr/>
        </p:nvGraphicFramePr>
        <p:xfrm>
          <a:off x="321019" y="472055"/>
          <a:ext cx="8351838" cy="4489466"/>
        </p:xfrm>
        <a:graphic>
          <a:graphicData uri="http://schemas.openxmlformats.org/drawingml/2006/table">
            <a:tbl>
              <a:tblPr/>
              <a:tblGrid>
                <a:gridCol w="1655763"/>
                <a:gridCol w="773129"/>
                <a:gridCol w="571504"/>
                <a:gridCol w="642942"/>
                <a:gridCol w="965175"/>
                <a:gridCol w="892213"/>
                <a:gridCol w="714380"/>
                <a:gridCol w="1071570"/>
                <a:gridCol w="642942"/>
                <a:gridCol w="422220"/>
              </a:tblGrid>
              <a:tr h="5508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ДЕТСКОГО РАЗВИТИЯ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8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Группа детского сада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1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Дата проведения мониторинга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Имя,фамилия ребенка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indent="45021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+mn-lt"/>
                        <a:ea typeface="Times New Roman"/>
                        <a:cs typeface="Century Schoolbook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Century Schoolbook"/>
                        </a:rPr>
                        <a:t>Уровень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Century Schoolbook"/>
                        </a:rPr>
                        <a:t>развития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Century Schoolbook"/>
                        </a:rPr>
                        <a:t>интегративных</a:t>
                      </a:r>
                      <a:r>
                        <a:rPr lang="en-US" sz="1600" b="1" baseline="0" dirty="0" smtClean="0">
                          <a:latin typeface="+mn-lt"/>
                          <a:ea typeface="Times New Roman"/>
                          <a:cs typeface="Century Schoolbook"/>
                        </a:rPr>
                        <a:t> </a:t>
                      </a:r>
                      <a:r>
                        <a:rPr lang="ru-RU" sz="1600" b="1" baseline="0" dirty="0" smtClean="0">
                          <a:latin typeface="+mn-lt"/>
                          <a:ea typeface="Times New Roman"/>
                          <a:cs typeface="Century Schoolbook"/>
                        </a:rPr>
                        <a:t>качеств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</a:tr>
              <a:tr h="220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Физическое развитие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18000" marT="36000" marB="360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Любознательность, активность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36000" marB="36000" vert="eaVert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Эмоциональность, отзывчивость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Microsoft Sans Serif"/>
                        </a:rPr>
                        <a:t>Овладение средствами общения и способами взаимодействия со взрослыми</a:t>
                      </a:r>
                      <a:endParaRPr lang="ru-RU" sz="1200" b="1" dirty="0">
                        <a:latin typeface="+mj-lt"/>
                        <a:ea typeface="Times New Roman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Способность управлять своим поведением  и планировать свои действия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Microsoft Sans Serif"/>
                        </a:rPr>
                        <a:t>    Способность решать                          интеллектуальные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+mj-lt"/>
                        <a:ea typeface="Times New Roman"/>
                      </a:endParaRPr>
                    </a:p>
                  </a:txBody>
                  <a:tcPr marL="114300" marR="1143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ts val="1310"/>
                        </a:lnSpc>
                        <a:spcAft>
                          <a:spcPts val="0"/>
                        </a:spcAft>
                        <a:tabLst>
                          <a:tab pos="-1990725" algn="l"/>
                        </a:tabLs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entury Schoolbook"/>
                        </a:rPr>
                        <a:t>Представление о себе , семье, обществе, государстве, мире и природе. </a:t>
                      </a:r>
                      <a:endParaRPr lang="ru-RU" sz="1200" b="1" dirty="0">
                        <a:latin typeface="+mj-lt"/>
                        <a:ea typeface="Times New Roman"/>
                      </a:endParaRPr>
                    </a:p>
                  </a:txBody>
                  <a:tcPr marL="114300" marR="11430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Овладение предпосылками учебной деятельности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Итоговый результат 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195513" y="4941888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балл — большинство компонентов недостаточно развиты;</a:t>
            </a:r>
          </a:p>
          <a:p>
            <a:r>
              <a:rPr lang="ru-RU"/>
              <a:t>2 балла—отдельные компоненты не развиты;</a:t>
            </a:r>
          </a:p>
          <a:p>
            <a:r>
              <a:rPr lang="ru-RU"/>
              <a:t>3 балла—соответствует возрасту;</a:t>
            </a:r>
          </a:p>
          <a:p>
            <a:r>
              <a:rPr lang="ru-RU"/>
              <a:t>4 балла—высокий.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971550" y="365125"/>
            <a:ext cx="73453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u="sng" dirty="0">
              <a:solidFill>
                <a:srgbClr val="1F4DE1"/>
              </a:solidFill>
            </a:endParaRPr>
          </a:p>
          <a:p>
            <a:pPr algn="ctr"/>
            <a:r>
              <a:rPr lang="ru-RU" sz="2400" u="sng" dirty="0" smtClean="0"/>
              <a:t>Участие в мониторинге приняли дети подготовительной группы</a:t>
            </a:r>
            <a:endParaRPr lang="ru-RU" sz="2000" dirty="0"/>
          </a:p>
          <a:p>
            <a:pPr>
              <a:buFont typeface="Wingdings" pitchFamily="2" charset="2"/>
              <a:buChar char="Ш"/>
            </a:pPr>
            <a:r>
              <a:rPr lang="ru-RU" sz="2000" dirty="0"/>
              <a:t> </a:t>
            </a:r>
          </a:p>
          <a:p>
            <a:endParaRPr lang="ru-RU" sz="20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6867" name="Picture 4" descr="68937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00213"/>
            <a:ext cx="25542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696200" cy="4305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  </a:t>
            </a:r>
            <a:r>
              <a:rPr lang="ru-RU" sz="2800" b="1" smtClean="0"/>
              <a:t>Одной из важнейших задач модернизации образования является формирование  качественного процесса в воспитательно–образовательной деятельности. Направленное на развитие самостоятельной, ответственной и социально мобильной личности, способной к успешной социализации в обществе, что предполагает обеспечение готовности дошкольников к школе.</a:t>
            </a:r>
          </a:p>
        </p:txBody>
      </p:sp>
      <p:pic>
        <p:nvPicPr>
          <p:cNvPr id="17411" name="Рисунок 5" descr="1 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smtClean="0"/>
              <a:t>Диагностика особенностей отношений со взрослыми.</a:t>
            </a:r>
            <a:r>
              <a:rPr lang="ru-RU" smtClean="0"/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-468313" y="1844675"/>
          <a:ext cx="9288463" cy="3614738"/>
        </p:xfrm>
        <a:graphic>
          <a:graphicData uri="http://schemas.openxmlformats.org/presentationml/2006/ole">
            <p:oleObj spid="_x0000_s2050" name="Диаграмма" r:id="rId3" imgW="5838825" imgH="23241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smtClean="0"/>
              <a:t>Диагностика особенностей отношений со сверстниками.</a:t>
            </a:r>
            <a:r>
              <a:rPr lang="ru-RU" smtClean="0"/>
              <a:t>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611188" y="1628775"/>
          <a:ext cx="7704137" cy="4240213"/>
        </p:xfrm>
        <a:graphic>
          <a:graphicData uri="http://schemas.openxmlformats.org/presentationml/2006/ole">
            <p:oleObj spid="_x0000_s3074" name="Диаграмма" r:id="rId3" imgW="4924425" imgH="2714625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Диагностика самооценки ребенка.</a:t>
            </a:r>
            <a:r>
              <a:rPr lang="ru-RU" smtClean="0"/>
              <a:t>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0" y="1857364"/>
          <a:ext cx="9144000" cy="3749675"/>
        </p:xfrm>
        <a:graphic>
          <a:graphicData uri="http://schemas.openxmlformats.org/presentationml/2006/ole">
            <p:oleObj spid="_x0000_s4098" name="Диаграмма" r:id="rId3" imgW="5838825" imgH="240030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6962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u="sng" smtClean="0">
                <a:solidFill>
                  <a:srgbClr val="1F4DE1"/>
                </a:solidFill>
              </a:rPr>
              <a:t>Результаты мониторинга в обследуемых группах</a:t>
            </a:r>
            <a:r>
              <a:rPr lang="ru-RU" sz="3600" b="1" smtClean="0">
                <a:solidFill>
                  <a:srgbClr val="1F4DE1"/>
                </a:solidFill>
              </a:rPr>
              <a:t>:</a:t>
            </a:r>
          </a:p>
        </p:txBody>
      </p:sp>
      <p:pic>
        <p:nvPicPr>
          <p:cNvPr id="38915" name="Рисунок 5" descr="1 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39bec16b3a7b608f62dd633d511736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068638"/>
            <a:ext cx="374491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7" name="Group 53"/>
          <p:cNvGraphicFramePr>
            <a:graphicFrameLocks noGrp="1"/>
          </p:cNvGraphicFramePr>
          <p:nvPr/>
        </p:nvGraphicFramePr>
        <p:xfrm>
          <a:off x="611188" y="404813"/>
          <a:ext cx="7345362" cy="2776539"/>
        </p:xfrm>
        <a:graphic>
          <a:graphicData uri="http://schemas.openxmlformats.org/drawingml/2006/table">
            <a:tbl>
              <a:tblPr/>
              <a:tblGrid>
                <a:gridCol w="2087562"/>
                <a:gridCol w="1584325"/>
                <a:gridCol w="1800225"/>
                <a:gridCol w="1873250"/>
              </a:tblGrid>
              <a:tr h="4889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ДЕТСКОГО РАЗВИТИЯ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Уровень развития интегративных качеств в подготовительной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 групп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2010-2011 учебный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62,4%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85,4%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42" name="Object 54"/>
          <p:cNvGraphicFramePr>
            <a:graphicFrameLocks noChangeAspect="1"/>
          </p:cNvGraphicFramePr>
          <p:nvPr/>
        </p:nvGraphicFramePr>
        <p:xfrm>
          <a:off x="1524000" y="3136900"/>
          <a:ext cx="6096000" cy="2324100"/>
        </p:xfrm>
        <a:graphic>
          <a:graphicData uri="http://schemas.openxmlformats.org/presentationml/2006/ole">
            <p:oleObj spid="_x0000_s8194" name="Диаграмма" r:id="rId3" imgW="6096000" imgH="4876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42" name="Group 54"/>
          <p:cNvGraphicFramePr>
            <a:graphicFrameLocks noGrp="1"/>
          </p:cNvGraphicFramePr>
          <p:nvPr/>
        </p:nvGraphicFramePr>
        <p:xfrm>
          <a:off x="611188" y="404813"/>
          <a:ext cx="7345362" cy="2776539"/>
        </p:xfrm>
        <a:graphic>
          <a:graphicData uri="http://schemas.openxmlformats.org/drawingml/2006/table">
            <a:tbl>
              <a:tblPr/>
              <a:tblGrid>
                <a:gridCol w="2087562"/>
                <a:gridCol w="1584325"/>
                <a:gridCol w="1800225"/>
                <a:gridCol w="1873250"/>
              </a:tblGrid>
              <a:tr h="4889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entury Schoolbook" pitchFamily="18" charset="0"/>
                        </a:rPr>
                        <a:t>МОНИТОРИНГ ДЕТСКОГО РАЗВИТИЯ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Уровень развития интегративных качеств в подготовительной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 групп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D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DE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2010-2011 учебный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1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entury Schoolbook" pitchFamily="18" charset="0"/>
                        </a:rPr>
                        <a:t>2 полугодие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entury Schoolbook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30,82%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63,32%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66" name="Object 86"/>
          <p:cNvGraphicFramePr>
            <a:graphicFrameLocks noChangeAspect="1"/>
          </p:cNvGraphicFramePr>
          <p:nvPr/>
        </p:nvGraphicFramePr>
        <p:xfrm>
          <a:off x="1331913" y="3284538"/>
          <a:ext cx="6769100" cy="3175000"/>
        </p:xfrm>
        <a:graphic>
          <a:graphicData uri="http://schemas.openxmlformats.org/presentationml/2006/ole">
            <p:oleObj spid="_x0000_s9218" name="Диаграмма" r:id="rId3" imgW="6096000" imgH="4876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11188" y="620713"/>
            <a:ext cx="71358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/>
              <a:t>Анализ результатов показал, что </a:t>
            </a:r>
          </a:p>
          <a:p>
            <a:r>
              <a:rPr lang="ru-RU" sz="2800" b="0"/>
              <a:t>степень умственной работоспособности </a:t>
            </a:r>
          </a:p>
          <a:p>
            <a:r>
              <a:rPr lang="ru-RU" sz="2800" b="0"/>
              <a:t>в подготовительной группе выше, чем в старшей. </a:t>
            </a:r>
          </a:p>
          <a:p>
            <a:r>
              <a:rPr lang="ru-RU" sz="2800" b="0"/>
              <a:t>Кроме того, отмечается, что объем работы больше и качество </a:t>
            </a:r>
          </a:p>
          <a:p>
            <a:r>
              <a:rPr lang="ru-RU" sz="2800" b="0"/>
              <a:t>работы лучше у девочек (по сравнению с мальчиками)</a:t>
            </a:r>
          </a:p>
        </p:txBody>
      </p:sp>
      <p:pic>
        <p:nvPicPr>
          <p:cNvPr id="40963" name="Рисунок 16" descr="antn02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149725"/>
            <a:ext cx="294481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F4DE1"/>
                </a:solidFill>
              </a:rPr>
              <a:t>Уровень готовности к школе мальчиков и девочек в старшей группе</a:t>
            </a:r>
          </a:p>
        </p:txBody>
      </p:sp>
      <p:graphicFrame>
        <p:nvGraphicFramePr>
          <p:cNvPr id="12290" name="Диаграмма 12"/>
          <p:cNvGraphicFramePr>
            <a:graphicFrameLocks/>
          </p:cNvGraphicFramePr>
          <p:nvPr/>
        </p:nvGraphicFramePr>
        <p:xfrm>
          <a:off x="1357313" y="1714500"/>
          <a:ext cx="6096000" cy="4064000"/>
        </p:xfrm>
        <a:graphic>
          <a:graphicData uri="http://schemas.openxmlformats.org/presentationml/2006/ole">
            <p:oleObj spid="_x0000_s10242" name="Диаграмма" r:id="rId3" imgW="6096528" imgH="40663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F4DE1"/>
                </a:solidFill>
              </a:rPr>
              <a:t>Уровень готовности к школе мальчиков и девочек в старшей группе</a:t>
            </a:r>
          </a:p>
        </p:txBody>
      </p:sp>
      <p:graphicFrame>
        <p:nvGraphicFramePr>
          <p:cNvPr id="12290" name="Диаграмма 12"/>
          <p:cNvGraphicFramePr>
            <a:graphicFrameLocks/>
          </p:cNvGraphicFramePr>
          <p:nvPr/>
        </p:nvGraphicFramePr>
        <p:xfrm>
          <a:off x="1357313" y="1714500"/>
          <a:ext cx="6096000" cy="4064000"/>
        </p:xfrm>
        <a:graphic>
          <a:graphicData uri="http://schemas.openxmlformats.org/presentationml/2006/ole">
            <p:oleObj spid="_x0000_s12290" name="Диаграмма" r:id="rId3" imgW="6096528" imgH="40663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7410450" cy="4578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smtClean="0"/>
              <a:t>  Исходя из анализа результатов исследования, можно сделать вывод о том, что большинство детей старшей и подготовительной групп детского сада готово к обучению в школе. Но 6-летние дети по большинству показателей имеют более низкий уровень готовности, чем 7-летние.</a:t>
            </a:r>
            <a:r>
              <a:rPr lang="ru-RU" smtClean="0"/>
              <a:t> </a:t>
            </a:r>
          </a:p>
        </p:txBody>
      </p:sp>
      <p:pic>
        <p:nvPicPr>
          <p:cNvPr id="61444" name="Рисунок 5" descr="1 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15913"/>
            <a:ext cx="1925638" cy="1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684213" y="476250"/>
            <a:ext cx="7696200" cy="5649913"/>
            <a:chOff x="1134" y="1271"/>
            <a:chExt cx="2880" cy="1159"/>
          </a:xfrm>
        </p:grpSpPr>
        <p:cxnSp>
          <p:nvCxnSpPr>
            <p:cNvPr id="18436" name="_s22545"/>
            <p:cNvCxnSpPr>
              <a:cxnSpLocks noChangeShapeType="1"/>
            </p:cNvCxnSpPr>
            <p:nvPr/>
          </p:nvCxnSpPr>
          <p:spPr bwMode="auto">
            <a:xfrm rot="-5400000">
              <a:off x="2875" y="1911"/>
              <a:ext cx="45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37" name="_s22543"/>
            <p:cNvCxnSpPr>
              <a:cxnSpLocks noChangeShapeType="1"/>
            </p:cNvCxnSpPr>
            <p:nvPr/>
          </p:nvCxnSpPr>
          <p:spPr bwMode="auto">
            <a:xfrm rot="-5400000">
              <a:off x="1864" y="1898"/>
              <a:ext cx="42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38" name="_s22540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5400000" flipH="1">
              <a:off x="3006" y="1127"/>
              <a:ext cx="144" cy="1008"/>
            </a:xfrm>
            <a:prstGeom prst="bentConnector3">
              <a:avLst>
                <a:gd name="adj1" fmla="val 16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22539"/>
            <p:cNvCxnSpPr>
              <a:cxnSpLocks noChangeShapeType="1"/>
            </p:cNvCxnSpPr>
            <p:nvPr/>
          </p:nvCxnSpPr>
          <p:spPr bwMode="auto">
            <a:xfrm rot="-5400000">
              <a:off x="2462" y="1625"/>
              <a:ext cx="148" cy="1"/>
            </a:xfrm>
            <a:prstGeom prst="bentConnector3">
              <a:avLst>
                <a:gd name="adj1" fmla="val 1589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22538"/>
            <p:cNvCxnSpPr>
              <a:cxnSpLocks noChangeShapeType="1"/>
            </p:cNvCxnSpPr>
            <p:nvPr/>
          </p:nvCxnSpPr>
          <p:spPr bwMode="auto">
            <a:xfrm rot="-5400000">
              <a:off x="1915" y="1121"/>
              <a:ext cx="145" cy="1008"/>
            </a:xfrm>
            <a:prstGeom prst="bentConnector3">
              <a:avLst>
                <a:gd name="adj1" fmla="val 162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1" name="_s22534"/>
            <p:cNvSpPr>
              <a:spLocks noChangeArrowheads="1"/>
            </p:cNvSpPr>
            <p:nvPr/>
          </p:nvSpPr>
          <p:spPr bwMode="auto">
            <a:xfrm>
              <a:off x="2142" y="12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u="sng" dirty="0" smtClean="0">
                  <a:solidFill>
                    <a:srgbClr val="1F4DE1"/>
                  </a:solidFill>
                </a:rPr>
                <a:t>Задачи</a:t>
              </a:r>
              <a:endParaRPr lang="ru-RU" sz="2000" u="sng" dirty="0">
                <a:solidFill>
                  <a:srgbClr val="1F4DE1"/>
                </a:solidFill>
              </a:endParaRPr>
            </a:p>
          </p:txBody>
        </p:sp>
        <p:sp>
          <p:nvSpPr>
            <p:cNvPr id="18442" name="_s22535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Проведение мониторинга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дошкольного образования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ориентируемое на основные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аспекты качества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образования</a:t>
              </a:r>
              <a:r>
                <a:rPr lang="ru-RU" sz="1600" b="0">
                  <a:latin typeface="Times New Roman" pitchFamily="18" charset="0"/>
                </a:rPr>
                <a:t> </a:t>
              </a:r>
            </a:p>
            <a:p>
              <a:pPr algn="ctr"/>
              <a:endParaRPr lang="ru-RU" sz="1600" b="0"/>
            </a:p>
          </p:txBody>
        </p:sp>
        <p:sp>
          <p:nvSpPr>
            <p:cNvPr id="18443" name="_s22536"/>
            <p:cNvSpPr>
              <a:spLocks noChangeArrowheads="1"/>
            </p:cNvSpPr>
            <p:nvPr/>
          </p:nvSpPr>
          <p:spPr bwMode="auto">
            <a:xfrm>
              <a:off x="2104" y="1700"/>
              <a:ext cx="997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Создание единой системы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работы администрации,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педагогических сотрудников,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медицинского персонала ДОУ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и формирование единого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понимания критериев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качества образования</a:t>
              </a:r>
              <a:r>
                <a:rPr lang="ru-RU" sz="1400" b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444" name="_s22537"/>
            <p:cNvSpPr>
              <a:spLocks noChangeArrowheads="1"/>
            </p:cNvSpPr>
            <p:nvPr/>
          </p:nvSpPr>
          <p:spPr bwMode="auto">
            <a:xfrm>
              <a:off x="3150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Создание благоприятной  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предметно-развивающей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среды для социального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развития детей;</a:t>
              </a:r>
            </a:p>
          </p:txBody>
        </p:sp>
        <p:sp>
          <p:nvSpPr>
            <p:cNvPr id="18445" name="_s22542"/>
            <p:cNvSpPr>
              <a:spLocks noChangeArrowheads="1"/>
            </p:cNvSpPr>
            <p:nvPr/>
          </p:nvSpPr>
          <p:spPr bwMode="auto">
            <a:xfrm>
              <a:off x="1565" y="2113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400" b="0">
                <a:latin typeface="Times New Roman" pitchFamily="18" charset="0"/>
              </a:endParaRPr>
            </a:p>
            <a:p>
              <a:pPr algn="ctr"/>
              <a:r>
                <a:rPr lang="ru-RU" sz="1400">
                  <a:latin typeface="Times New Roman" pitchFamily="18" charset="0"/>
                </a:rPr>
                <a:t>Совершенствование стиля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общения педагога с детьми</a:t>
              </a:r>
              <a:r>
                <a:rPr lang="en-US" sz="1400">
                  <a:latin typeface="Times New Roman" pitchFamily="18" charset="0"/>
                </a:rPr>
                <a:t>/</a:t>
              </a:r>
              <a:endParaRPr lang="ru-RU" sz="1400">
                <a:latin typeface="Times New Roman" pitchFamily="18" charset="0"/>
              </a:endParaRPr>
            </a:p>
            <a:p>
              <a:pPr algn="ctr"/>
              <a:endParaRPr lang="ru-RU" sz="2000"/>
            </a:p>
          </p:txBody>
        </p:sp>
        <p:sp>
          <p:nvSpPr>
            <p:cNvPr id="18446" name="_s22544"/>
            <p:cNvSpPr>
              <a:spLocks noChangeArrowheads="1"/>
            </p:cNvSpPr>
            <p:nvPr/>
          </p:nvSpPr>
          <p:spPr bwMode="auto">
            <a:xfrm>
              <a:off x="2831" y="21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Формирование у детей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 основ личности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будущего гражданина;</a:t>
              </a:r>
            </a:p>
          </p:txBody>
        </p:sp>
      </p:grpSp>
      <p:pic>
        <p:nvPicPr>
          <p:cNvPr id="18435" name="Рисунок 5" descr="1 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19256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-19050"/>
            <a:ext cx="76501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71550" y="1628775"/>
            <a:ext cx="74517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0">
                <a:solidFill>
                  <a:srgbClr val="1F4DE1"/>
                </a:solidFill>
              </a:rPr>
              <a:t>Желание учиться</a:t>
            </a:r>
          </a:p>
          <a:p>
            <a:pPr>
              <a:buFontTx/>
              <a:buChar char="•"/>
            </a:pPr>
            <a:r>
              <a:rPr lang="ru-RU" sz="3600" b="0">
                <a:solidFill>
                  <a:srgbClr val="1F4DE1"/>
                </a:solidFill>
              </a:rPr>
              <a:t>Хорошее здоровье</a:t>
            </a:r>
          </a:p>
          <a:p>
            <a:pPr>
              <a:buFontTx/>
              <a:buChar char="•"/>
            </a:pPr>
            <a:r>
              <a:rPr lang="ru-RU" sz="3600" b="0">
                <a:solidFill>
                  <a:srgbClr val="1F4DE1"/>
                </a:solidFill>
              </a:rPr>
              <a:t>Развитая моторика, хороший уровень развития познавательных процессов</a:t>
            </a:r>
          </a:p>
          <a:p>
            <a:pPr>
              <a:buFontTx/>
              <a:buChar char="•"/>
            </a:pPr>
            <a:r>
              <a:rPr lang="ru-RU" sz="3600" b="0">
                <a:solidFill>
                  <a:srgbClr val="1F4DE1"/>
                </a:solidFill>
              </a:rPr>
              <a:t>Стремление к общению </a:t>
            </a:r>
          </a:p>
          <a:p>
            <a:pPr>
              <a:buFontTx/>
              <a:buChar char="•"/>
            </a:pPr>
            <a:r>
              <a:rPr lang="ru-RU" sz="3600" b="0">
                <a:solidFill>
                  <a:srgbClr val="1F4DE1"/>
                </a:solidFill>
              </a:rPr>
              <a:t>Развитая волевая сфера</a:t>
            </a:r>
          </a:p>
          <a:p>
            <a:endParaRPr lang="ru-RU" b="0">
              <a:solidFill>
                <a:schemeClr val="accent1"/>
              </a:solidFill>
            </a:endParaRPr>
          </a:p>
          <a:p>
            <a:endParaRPr lang="ru-RU" b="0">
              <a:solidFill>
                <a:srgbClr val="773313"/>
              </a:solidFill>
            </a:endParaRPr>
          </a:p>
          <a:p>
            <a:endParaRPr lang="ru-RU" b="0">
              <a:solidFill>
                <a:srgbClr val="773313"/>
              </a:solidFill>
            </a:endParaRPr>
          </a:p>
        </p:txBody>
      </p:sp>
      <p:pic>
        <p:nvPicPr>
          <p:cNvPr id="41988" name="Picture 7" descr="Первокл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191000"/>
            <a:ext cx="2501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785813" y="714375"/>
            <a:ext cx="7358062" cy="1214438"/>
          </a:xfrm>
          <a:prstGeom prst="rect">
            <a:avLst/>
          </a:prstGeom>
          <a:noFill/>
          <a:ln w="9525" algn="ctr">
            <a:solidFill>
              <a:srgbClr val="BF95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4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3011" name="Содержимое 4" descr="8c2e29e827a6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286000"/>
            <a:ext cx="3643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g_hi" descr="https://encrypted-tbn0.gstatic.com/images?q=tbn:ANd9GcSTJ4eCWX_DXFeNxR2LTHLyBmkV0AUFW-GBQJXq8mV2NGXeTpTJ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2950210" cy="15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Documents and Settings\Администратор\Мои документы\Мои рисунк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2295525" cy="1990725"/>
          </a:xfrm>
          <a:prstGeom prst="rect">
            <a:avLst/>
          </a:prstGeom>
          <a:noFill/>
        </p:spPr>
      </p:pic>
      <p:pic>
        <p:nvPicPr>
          <p:cNvPr id="6" name="rg_hi" descr="https://encrypted-tbn3.gstatic.com/images?q=tbn:ANd9GcQJ-f4GT7mOgQ1d30oScLC5GXzzyXQllzTc3V1f2yIyjIiZcQy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148580"/>
            <a:ext cx="2687320" cy="17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ChangeArrowheads="1"/>
          </p:cNvSpPr>
          <p:nvPr/>
        </p:nvSpPr>
        <p:spPr bwMode="auto">
          <a:xfrm>
            <a:off x="395288" y="765175"/>
            <a:ext cx="84693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>
                <a:solidFill>
                  <a:srgbClr val="1F4DE1"/>
                </a:solidFill>
              </a:rPr>
              <a:t>Оценка готовности </a:t>
            </a:r>
          </a:p>
          <a:p>
            <a:pPr algn="ctr"/>
            <a:r>
              <a:rPr lang="ru-RU" sz="4400">
                <a:solidFill>
                  <a:srgbClr val="1F4DE1"/>
                </a:solidFill>
              </a:rPr>
              <a:t>детей дошкольного </a:t>
            </a:r>
          </a:p>
          <a:p>
            <a:pPr algn="ctr"/>
            <a:r>
              <a:rPr lang="ru-RU" sz="4400">
                <a:solidFill>
                  <a:srgbClr val="1F4DE1"/>
                </a:solidFill>
              </a:rPr>
              <a:t>возраста к обучению в школе</a:t>
            </a:r>
          </a:p>
        </p:txBody>
      </p:sp>
      <p:pic>
        <p:nvPicPr>
          <p:cNvPr id="19459" name="Содержимое 6" descr="1221463800_0lik_ru_otr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3141663"/>
            <a:ext cx="2601913" cy="3527425"/>
          </a:xfrm>
          <a:prstGeom prst="rect">
            <a:avLst/>
          </a:prstGeom>
          <a:solidFill>
            <a:srgbClr val="F3EADE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7699375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Подготовка детей к школе — задача комплексная, многогранная, охватывающая все сферы жизни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Ребенок к школе должен быть зрелым не только в физиологическом и социальном отношении, но и достичь определенного уровня умственного и эмоционально-волевого развития.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Итак, чтобы ребенок мог успешно учиться в школе и выполнять свои обязанности, он к моменту поступления в школу должен достичь определенного уровня физического и психического развития, так называемой школьной зрелости.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Выделяют три направления оценки готовности к школе: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7"/>
          <p:cNvGrpSpPr>
            <a:grpSpLocks noChangeAspect="1"/>
          </p:cNvGrpSpPr>
          <p:nvPr/>
        </p:nvGrpSpPr>
        <p:grpSpPr bwMode="auto">
          <a:xfrm>
            <a:off x="357188" y="357188"/>
            <a:ext cx="7632700" cy="5400675"/>
            <a:chOff x="430" y="1142"/>
            <a:chExt cx="2880" cy="720"/>
          </a:xfrm>
        </p:grpSpPr>
        <p:sp>
          <p:nvSpPr>
            <p:cNvPr id="21509" name="AutoShape 26" descr="Папирус"/>
            <p:cNvSpPr>
              <a:spLocks noChangeAspect="1" noChangeArrowheads="1" noTextEdit="1"/>
            </p:cNvSpPr>
            <p:nvPr/>
          </p:nvSpPr>
          <p:spPr bwMode="auto">
            <a:xfrm>
              <a:off x="430" y="1142"/>
              <a:ext cx="2880" cy="72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1510" name="_s33826"/>
            <p:cNvCxnSpPr>
              <a:cxnSpLocks noChangeShapeType="1"/>
              <a:stCxn id="21516" idx="0"/>
              <a:endCxn id="21513" idx="2"/>
            </p:cNvCxnSpPr>
            <p:nvPr/>
          </p:nvCxnSpPr>
          <p:spPr bwMode="auto">
            <a:xfrm rot="5400000" flipH="1">
              <a:off x="2302" y="998"/>
              <a:ext cx="144" cy="1008"/>
            </a:xfrm>
            <a:prstGeom prst="bentConnector3">
              <a:avLst>
                <a:gd name="adj1" fmla="val 1125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511" name="_s33825"/>
            <p:cNvCxnSpPr>
              <a:cxnSpLocks noChangeShapeType="1"/>
              <a:stCxn id="21515" idx="0"/>
              <a:endCxn id="21513" idx="2"/>
            </p:cNvCxnSpPr>
            <p:nvPr/>
          </p:nvCxnSpPr>
          <p:spPr bwMode="auto">
            <a:xfrm rot="-5400000">
              <a:off x="1799" y="150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12" name="_s33824"/>
            <p:cNvCxnSpPr>
              <a:cxnSpLocks noChangeShapeType="1"/>
              <a:stCxn id="21514" idx="0"/>
              <a:endCxn id="21513" idx="2"/>
            </p:cNvCxnSpPr>
            <p:nvPr/>
          </p:nvCxnSpPr>
          <p:spPr bwMode="auto">
            <a:xfrm rot="-5400000">
              <a:off x="1294" y="998"/>
              <a:ext cx="144" cy="1008"/>
            </a:xfrm>
            <a:prstGeom prst="bentConnector3">
              <a:avLst>
                <a:gd name="adj1" fmla="val 1125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1513" name="_s33820"/>
            <p:cNvSpPr>
              <a:spLocks noChangeArrowheads="1"/>
            </p:cNvSpPr>
            <p:nvPr/>
          </p:nvSpPr>
          <p:spPr bwMode="auto">
            <a:xfrm>
              <a:off x="1438" y="114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Три направления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оценки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готовности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u="sng">
                  <a:solidFill>
                    <a:srgbClr val="1F4DE1"/>
                  </a:solidFill>
                </a:rPr>
                <a:t>к школе:</a:t>
              </a:r>
            </a:p>
            <a:p>
              <a:pPr algn="ctr"/>
              <a:endParaRPr lang="ru-RU"/>
            </a:p>
          </p:txBody>
        </p:sp>
        <p:sp>
          <p:nvSpPr>
            <p:cNvPr id="21514" name="_s33821"/>
            <p:cNvSpPr>
              <a:spLocks noChangeArrowheads="1"/>
            </p:cNvSpPr>
            <p:nvPr/>
          </p:nvSpPr>
          <p:spPr bwMode="auto">
            <a:xfrm>
              <a:off x="430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1515" name="_s33822"/>
            <p:cNvSpPr>
              <a:spLocks noChangeArrowheads="1"/>
            </p:cNvSpPr>
            <p:nvPr/>
          </p:nvSpPr>
          <p:spPr bwMode="auto">
            <a:xfrm>
              <a:off x="1438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u="sng">
                  <a:solidFill>
                    <a:srgbClr val="1F4DE1"/>
                  </a:solidFill>
                </a:rPr>
                <a:t>Физиологическая</a:t>
              </a:r>
              <a:r>
                <a:rPr lang="ru-RU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готовность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 к школе</a:t>
              </a:r>
              <a:r>
                <a:rPr lang="ru-RU" b="0">
                  <a:solidFill>
                    <a:srgbClr val="1F4DE1"/>
                  </a:solidFill>
                </a:rPr>
                <a:t> </a:t>
              </a:r>
              <a:r>
                <a:rPr lang="ru-RU" sz="1600">
                  <a:solidFill>
                    <a:srgbClr val="FF0000"/>
                  </a:solidFill>
                  <a:latin typeface="Times New Roman" pitchFamily="18" charset="0"/>
                </a:rPr>
                <a:t> </a:t>
              </a:r>
              <a:r>
                <a:rPr lang="ru-RU" sz="2000" b="0"/>
                <a:t> </a:t>
              </a:r>
            </a:p>
          </p:txBody>
        </p:sp>
        <p:sp>
          <p:nvSpPr>
            <p:cNvPr id="21516" name="_s33823"/>
            <p:cNvSpPr>
              <a:spLocks noChangeArrowheads="1"/>
            </p:cNvSpPr>
            <p:nvPr/>
          </p:nvSpPr>
          <p:spPr bwMode="auto">
            <a:xfrm>
              <a:off x="2446" y="157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u="sng">
                  <a:solidFill>
                    <a:srgbClr val="1F4DE1"/>
                  </a:solidFill>
                </a:rPr>
                <a:t>Социально</a:t>
              </a:r>
              <a:r>
                <a:rPr lang="ru-RU" b="0" u="sng">
                  <a:solidFill>
                    <a:srgbClr val="1F4DE1"/>
                  </a:solidFill>
                </a:rPr>
                <a:t>-</a:t>
              </a:r>
              <a:r>
                <a:rPr lang="ru-RU" u="sng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 u="sng">
                  <a:solidFill>
                    <a:srgbClr val="1F4DE1"/>
                  </a:solidFill>
                </a:rPr>
                <a:t>личностная</a:t>
              </a:r>
              <a:r>
                <a:rPr lang="ru-RU">
                  <a:solidFill>
                    <a:srgbClr val="1F4DE1"/>
                  </a:solidFill>
                </a:rPr>
                <a:t>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готовность к 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обучению</a:t>
              </a:r>
            </a:p>
            <a:p>
              <a:pPr algn="ctr"/>
              <a:r>
                <a:rPr lang="ru-RU">
                  <a:solidFill>
                    <a:srgbClr val="1F4DE1"/>
                  </a:solidFill>
                </a:rPr>
                <a:t> в школе</a:t>
              </a:r>
              <a:r>
                <a:rPr lang="ru-RU" b="0">
                  <a:solidFill>
                    <a:srgbClr val="1F4DE1"/>
                  </a:solidFill>
                </a:rPr>
                <a:t> </a:t>
              </a:r>
              <a:r>
                <a:rPr lang="ru-RU" sz="2000" b="0"/>
                <a:t> </a:t>
              </a:r>
            </a:p>
          </p:txBody>
        </p:sp>
      </p:grp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395288" y="3933825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solidFill>
                  <a:srgbClr val="1F4DE1"/>
                </a:solidFill>
              </a:rPr>
              <a:t>Психологическая</a:t>
            </a:r>
          </a:p>
          <a:p>
            <a:pPr algn="ctr"/>
            <a:r>
              <a:rPr lang="ru-RU">
                <a:solidFill>
                  <a:srgbClr val="1F4DE1"/>
                </a:solidFill>
              </a:rPr>
              <a:t> готовность к </a:t>
            </a:r>
          </a:p>
          <a:p>
            <a:pPr algn="ctr"/>
            <a:r>
              <a:rPr lang="ru-RU">
                <a:solidFill>
                  <a:srgbClr val="1F4DE1"/>
                </a:solidFill>
              </a:rPr>
              <a:t>школьному обучению</a:t>
            </a:r>
          </a:p>
        </p:txBody>
      </p:sp>
      <p:pic>
        <p:nvPicPr>
          <p:cNvPr id="21508" name="Рисунок 5" descr="1 солныш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7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571500" y="357188"/>
            <a:ext cx="7429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0">
                <a:solidFill>
                  <a:srgbClr val="1F4D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готовность</a:t>
            </a:r>
          </a:p>
        </p:txBody>
      </p:sp>
      <p:sp>
        <p:nvSpPr>
          <p:cNvPr id="22531" name="Содержимое 6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137525" cy="3384550"/>
          </a:xfrm>
        </p:spPr>
        <p:txBody>
          <a:bodyPr lIns="182880" tIns="91440"/>
          <a:lstStyle/>
          <a:p>
            <a:pPr marL="265113" indent="-265113" eaLnBrk="1" hangingPunct="1"/>
            <a:r>
              <a:rPr lang="ru-RU" sz="2400" b="1" smtClean="0"/>
              <a:t>Состояние здоровья.</a:t>
            </a:r>
          </a:p>
          <a:p>
            <a:pPr marL="265113" indent="-265113" eaLnBrk="1" hangingPunct="1"/>
            <a:r>
              <a:rPr lang="ru-RU" sz="2400" b="1" smtClean="0"/>
              <a:t>Физическое развитие.</a:t>
            </a:r>
          </a:p>
          <a:p>
            <a:pPr marL="265113" indent="-265113" eaLnBrk="1" hangingPunct="1"/>
            <a:r>
              <a:rPr lang="ru-RU" sz="2400" b="1" smtClean="0"/>
              <a:t>Развитие анализаторных систем.</a:t>
            </a:r>
          </a:p>
          <a:p>
            <a:pPr marL="265113" indent="-265113" eaLnBrk="1" hangingPunct="1"/>
            <a:r>
              <a:rPr lang="ru-RU" sz="2400" b="1" smtClean="0"/>
              <a:t>Развитие мелких групп мышц.</a:t>
            </a:r>
          </a:p>
          <a:p>
            <a:pPr marL="265113" indent="-265113" eaLnBrk="1" hangingPunct="1"/>
            <a:r>
              <a:rPr lang="ru-RU" sz="2400" b="1" smtClean="0"/>
              <a:t>Координация движений в соответствии с возрастной нормой</a:t>
            </a:r>
          </a:p>
          <a:p>
            <a:pPr marL="265113" indent="-265113" eaLnBrk="1" hangingPunct="1"/>
            <a:r>
              <a:rPr lang="ru-RU" sz="2400" b="1" smtClean="0"/>
              <a:t> Готовность организма ребенка к  учебным нагрузкам.</a:t>
            </a:r>
          </a:p>
        </p:txBody>
      </p:sp>
      <p:pic>
        <p:nvPicPr>
          <p:cNvPr id="22532" name="Рисунок 3" descr="1222791352_c41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357688"/>
            <a:ext cx="21415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u="sng" smtClean="0">
                <a:solidFill>
                  <a:srgbClr val="1F4D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Психологическая готовность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85750" y="2214563"/>
            <a:ext cx="8280400" cy="26479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Интеллектуальная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Волевая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Умение сдерживать и контролировать поведение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Высокая мотивационная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Эмоционально – волевая готовность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Познавательная 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1F4DE1"/>
                </a:solidFill>
              </a:rPr>
              <a:t>Социально-личностная готовность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071688"/>
            <a:ext cx="7696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Умение работать в коллективе, помогать, советовать;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2. Умение осознавать собственное мнение, заявлять и доказывать его;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3. Умение сформировать произвольности, умение подчиняться правилам, управлять своими эмоциями, поведением;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4. Умение выделять учебную задачу среди своих сиюминутных интересов;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5. Уметь выслушивать взрослых, сверстников.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966</Words>
  <Application>Microsoft Office PowerPoint</Application>
  <PresentationFormat>Экран (4:3)</PresentationFormat>
  <Paragraphs>201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Психологическая готовность</vt:lpstr>
      <vt:lpstr>Социально-личностная готовность</vt:lpstr>
      <vt:lpstr>              Социально- личностная готовность к обучению в школе. </vt:lpstr>
      <vt:lpstr>Роль семьи</vt:lpstr>
      <vt:lpstr>Игры</vt:lpstr>
      <vt:lpstr>Самооценка  ребенка </vt:lpstr>
      <vt:lpstr>Слайд 14</vt:lpstr>
      <vt:lpstr>   Мониторинг определения готовности дошкольника к школьному обучению </vt:lpstr>
      <vt:lpstr>Слайд 16</vt:lpstr>
      <vt:lpstr>Слайд 17</vt:lpstr>
      <vt:lpstr>Слайд 18</vt:lpstr>
      <vt:lpstr>Слайд 19</vt:lpstr>
      <vt:lpstr>Диагностика особенностей отношений со взрослыми. </vt:lpstr>
      <vt:lpstr>Диагностика особенностей отношений со сверстниками. </vt:lpstr>
      <vt:lpstr>Диагностика самооценки ребенка. </vt:lpstr>
      <vt:lpstr>Слайд 23</vt:lpstr>
      <vt:lpstr>Слайд 24</vt:lpstr>
      <vt:lpstr>Слайд 25</vt:lpstr>
      <vt:lpstr>Слайд 26</vt:lpstr>
      <vt:lpstr>Уровень готовности к школе мальчиков и девочек в старшей группе</vt:lpstr>
      <vt:lpstr>Уровень готовности к школе мальчиков и девочек в старшей группе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2012-10-28T11:41:46Z</dcterms:created>
  <dcterms:modified xsi:type="dcterms:W3CDTF">2012-11-03T00:21:36Z</dcterms:modified>
</cp:coreProperties>
</file>