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000099"/>
    <a:srgbClr val="0066FF"/>
    <a:srgbClr val="000066"/>
    <a:srgbClr val="993366"/>
    <a:srgbClr val="6600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630E3F27-A870-459E-9E4D-7E8E7D28B0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8C0B-4ADA-4400-8E9F-A15D74373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07767-E1F3-4E68-807F-5A1FE96E19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D1AC-BC91-46E5-AB25-E6F5C375C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BF7199-80E0-4330-94B4-B25E858B9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76E8-1704-4B88-9BA6-F356A49B8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C572-DD2E-4CAA-B892-762AF1F1C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C8642-2373-442B-8A26-39170D694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22A12-5664-4C4D-AA0C-A09BE3052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9EA26-E5F5-4E08-9876-6E25AAA34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E0A96-63D6-4F74-A619-EDE571544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01F9E-EB35-4991-B05F-1132440BC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D473E-216E-4FBF-B1EE-4DBED56BE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99FF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9C7F9ED9-893F-4DA9-80B8-61AEF67B2D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Программа по воспитательной работе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6013" y="45085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Гомжиной Татьяны Алексеевны</a:t>
            </a:r>
            <a:b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 начальных классов МОУ СОШ №84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Исследовательская деятельность по теме: «Моя семья».  </a:t>
            </a:r>
            <a:endParaRPr lang="ru-RU" sz="18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исследовательской деятельности:</a:t>
            </a:r>
            <a:r>
              <a:rPr lang="ru-RU" sz="1000" b="1"/>
              <a:t>           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приобщить детей к глубинному, нравственному наследию и эстетическому богатству культуры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>
                <a:latin typeface="Times New Roman" pitchFamily="18" charset="0"/>
              </a:rPr>
              <a:t>        России, своего края, своей семьи;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пробудить интерес к своей родословной, обычаям, преданиям, семейным традициям и реликвиям;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воспитывать патриотические чувства: чувства гордости за свою семью, уважение и любовь к предкам, прошлому нашей Родины.</a:t>
            </a:r>
            <a:endParaRPr lang="ru-RU" sz="1200" i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Мероприятия по темам: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«Моя родословная»,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 «Где учились мои родители»,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 «Моё имя»,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«Профессии родителей»,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 праздник «Нашему роду нет переводу»,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 классный час «Семья глазами детей»</a:t>
            </a:r>
            <a:endParaRPr lang="ru-RU" sz="1200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Классные часы: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«Умеем ли мы общаться друг с другом»;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«Содержи всегда в порядке вещи, книжки и тетрадки!»;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«Ты беседуй чаще с ней (с книгой): будешь ты тогда мудрей!»;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«Радуемся от души: как успехи хороши!»;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«Что такое шалость»;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«Что такое проступок».</a:t>
            </a:r>
            <a:endParaRPr lang="ru-RU" sz="1200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Диагностика и анкетирование: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Информационная анкета;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«Общение детей и родителей в лицах»;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«Я отправлюсь на Луну и друзей в полёт возьму!»;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Адаптация первоклассников;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Тревожность. Причины тревожности;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Эффективность открытых уроков для родителей учащихся.</a:t>
            </a:r>
            <a:endParaRPr lang="ru-RU" sz="1200" i="1" u="sng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Открытые уроки и блоки уроков для родителей учащихся класса:</a:t>
            </a:r>
            <a:endParaRPr lang="ru-RU" sz="14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«Хочу все знать»;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«Стань волшебником!»;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«Наблюдай, сравнивай, считай!»;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«И в шутку, и всерьёз»;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«Вперёд, за Синей Птицей!»;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/>
              <a:t>«Путешествие по страницам невыученных уроков».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8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8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8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8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89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89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89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8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8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89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89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89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89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89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89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89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89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89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891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89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89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891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891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891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891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– гражданин России».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964613" cy="6381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Экскурсии по городу и краю: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«Город, опалённый войной»;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«Купола над городом»;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«Страницы истории города»;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«Сад камней» (п. Гончарка);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Зоопарк «Экзотик»;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Парковая зона г. Горячий Ключ;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Зоопарк на территории института МВД;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Парки города;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Станция юннатов (Первомайский парк);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«Музейный урок»;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Посещение музеев города;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Передвижные выставки.</a:t>
            </a:r>
            <a:endParaRPr lang="ru-RU" sz="1000" i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Классные часы: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«Литературная Кубань»;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«Как годы страшные войны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       Люди пережить смогли!»;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«Такой разный Краснодар»;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«Люби и береги свою Родину!»;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«Живая Планета»;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>
                <a:latin typeface="Times New Roman" pitchFamily="18" charset="0"/>
              </a:rPr>
              <a:t>«Мир глазами детей».</a:t>
            </a:r>
            <a:endParaRPr lang="ru-RU" sz="1000" i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Конкурсы: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Конкурс чтецов среди учащихся начальной школы;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Межшкольные поэтические конкурсы;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Олимпиады по русскому языку и математике (внутришкольные);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Внутришкольный «Конкурс: строя и песни»;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Внутришкольный Турслёт;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Международная конкурс – игра по русскому языку «Русский Медвежонок»; по математике «Кенгуру»; «Золотое Руно»;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Участие в российской части программы «Безопасность на дорогах для всех», осуществляемой компанией RENAULT;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Участие в фотовыставке «Мы – занковцы!»;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Конкурс «Рисунок на асфальте», посвящённый 75-летию образования пропаганды безопасности дорожного движения в системе МВД.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Конкурс рисунка «Вена – Краснодар. Полёты дружбы», организованного Австрийскими авиалиниями;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Художественный конкурс «Нарисуй друга для Тризора», который проводился детским офтальмологическим центром «Тризор»;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Конкурс магазина «Медиа Маркт» «Письмо для Санта Клауса с оригинальным новогодним пожеланием»;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Краевой конкурс рисунков – плакатов по ресурсосбережению.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Литературно-художественный конкурс «Мешок Деда Мороза».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9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9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9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9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9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9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9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9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9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9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9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9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9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9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9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9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9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9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9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9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9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9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9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9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9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9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9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9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9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9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89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89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самоуправления в классе</a:t>
            </a:r>
          </a:p>
        </p:txBody>
      </p:sp>
      <p:graphicFrame>
        <p:nvGraphicFramePr>
          <p:cNvPr id="43012" name="Organization Chart 4"/>
          <p:cNvGraphicFramePr>
            <a:graphicFrameLocks/>
          </p:cNvGraphicFramePr>
          <p:nvPr/>
        </p:nvGraphicFramePr>
        <p:xfrm>
          <a:off x="179388" y="1196975"/>
          <a:ext cx="8424862" cy="4392613"/>
        </p:xfrm>
        <a:graphic>
          <a:graphicData uri="http://schemas.openxmlformats.org/drawingml/2006/compatibility">
            <com:legacyDrawing xmlns:com="http://schemas.openxmlformats.org/drawingml/2006/compatibility" spid="_x0000_s43012"/>
          </a:graphicData>
        </a:graphic>
      </p:graphicFrame>
      <p:pic>
        <p:nvPicPr>
          <p:cNvPr id="43033" name="Picture 25" descr="smail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810250"/>
            <a:ext cx="1047750" cy="1047750"/>
          </a:xfrm>
          <a:prstGeom prst="rect">
            <a:avLst/>
          </a:prstGeom>
          <a:noFill/>
        </p:spPr>
      </p:pic>
      <p:pic>
        <p:nvPicPr>
          <p:cNvPr id="43034" name="Picture 26" descr="smail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5756275"/>
            <a:ext cx="1223962" cy="1101725"/>
          </a:xfrm>
          <a:prstGeom prst="rect">
            <a:avLst/>
          </a:prstGeom>
          <a:noFill/>
        </p:spPr>
      </p:pic>
      <p:pic>
        <p:nvPicPr>
          <p:cNvPr id="43035" name="Picture 27" descr="smail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810250"/>
            <a:ext cx="1047750" cy="1047750"/>
          </a:xfrm>
          <a:prstGeom prst="rect">
            <a:avLst/>
          </a:prstGeom>
          <a:noFill/>
        </p:spPr>
      </p:pic>
      <p:pic>
        <p:nvPicPr>
          <p:cNvPr id="43036" name="Picture 28" descr="smail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5821363"/>
            <a:ext cx="1152525" cy="1036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/>
      <p:bldDgm spid="430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Экипаж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052513"/>
            <a:ext cx="4427537" cy="2089150"/>
          </a:xfrm>
        </p:spPr>
        <p:txBody>
          <a:bodyPr/>
          <a:lstStyle/>
          <a:p>
            <a:r>
              <a:rPr lang="ru-RU" sz="6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расту,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03575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700" name="Picture 4" descr="артем па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95762" cy="63373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00563" y="2565400"/>
            <a:ext cx="46434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 растёшь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программы: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7529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условий для эффективного формирования ценностно - ориентированного коллектива.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создать благоприятный климат и условия для личностного развития школьника (физического, социального, духовно- нравственного, интеллектуального);</a:t>
            </a: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создание условий для гражданского становления школьников посредством участия в эколого-краеведческой деятельности; формирование у школьников идеологии здоровья как жизненной необходимости;</a:t>
            </a:r>
          </a:p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создание условий для воспитания у школьников лидерских качеств и развития у них творческих способностей, совершенствования культуры поведения.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9750" y="1989138"/>
            <a:ext cx="8229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5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FFFF99"/>
                </a:solidFill>
              </a:rPr>
              <a:t>     </a:t>
            </a:r>
            <a:r>
              <a:rPr lang="ru-RU" b="1" u="sng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 данной программы позволит: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000066"/>
                </a:solidFill>
              </a:rPr>
              <a:t>    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</a:rPr>
              <a:t>Эффективно адаптироваться ребёнку в школьной среде, максимально проявить и развить свои творческие и интеллектуальные способности, сохранять и укреплять здоровье, воспитывать гражданственность, патриотизм, любовь к Отечеству, интерес к традициям и истории своего родного края.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</a:rPr>
              <a:t>     Основываясь на идеи открытости, содружества и сотрудничества, поможет снизить психоэмоциональные нагрузки школьника и решить многие задачи по преемственности детского сада и начальной школы, начальной школы и среднего звена, привлечь к тесному сотрудничеству со школой родителей.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r>
              <a:rPr lang="ru-RU" sz="40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направления:</a:t>
            </a:r>
            <a:br>
              <a:rPr lang="ru-RU" sz="40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u="sng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здоровье сберегу, сам себе я помогу». 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«Я, мои друзья, моя семья».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– гражданин России».</a:t>
            </a: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marL="381000" indent="-381000" algn="ctr">
              <a:lnSpc>
                <a:spcPct val="80000"/>
              </a:lnSpc>
            </a:pPr>
            <a:r>
              <a:rPr lang="ru-RU" sz="24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здоровье сберегу, сам себе я помогу».</a:t>
            </a: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/>
              <a:t>     Использование здоровьесберегающих технологий в учебной и внеучебной деятельности, профилактические беседы, конкурсы, соревнования, мониторинг посещения спортивных секций, спортивных достижений класса.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24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«Я, мои друзья, моя семья».</a:t>
            </a:r>
            <a:endParaRPr lang="ru-RU" sz="2400" b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/>
              <a:t>     Пропаганда культурного поведения, активный отдых, планирование и проведение внеклассных мероприятий и праздников, родительских собраний, обязанности школьников в классе и дома.</a:t>
            </a:r>
          </a:p>
          <a:p>
            <a:pPr marL="381000" indent="-381000" algn="ctr">
              <a:lnSpc>
                <a:spcPct val="80000"/>
              </a:lnSpc>
            </a:pPr>
            <a:r>
              <a:rPr lang="ru-RU" sz="24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– гражданин России».</a:t>
            </a:r>
            <a:endParaRPr lang="ru-RU" sz="2400" b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/>
              <a:t>    Участие в общешкольных и классных мероприятиях и конкурсах, экскурсии по городу и краю, участие в благоустройстве территории школы.</a:t>
            </a:r>
          </a:p>
          <a:p>
            <a:pPr marL="381000" indent="-381000"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sz="32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 здоровье сберегу: сам себе я помогу».</a:t>
            </a:r>
            <a:r>
              <a:rPr lang="ru-RU" sz="3200" b="1"/>
              <a:t/>
            </a:r>
            <a:br>
              <a:rPr lang="ru-RU" sz="3200" b="1"/>
            </a:br>
            <a:endParaRPr lang="ru-RU" sz="3200" b="1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Ежедневная утренняя зарядка перед началом учебных занятий.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Проведение физкультурных минуток и динамических пауз на уроках.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Проведение спортивных соревнований и конкурсов: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«Весёлые старты»,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«Дельфин»,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«Зимний марафон»,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«Весёлый поезд»,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«Рыцарский турнир»,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«А, ну-ка, девочки!»,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«Жемчужные зубки».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 посещения учащимися спортивных секций.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Классные часы: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«Расскажу я вам, друзья: занимаюсь спортом я!»;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«Ловкие, смелые, быстрые, умелые!»;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«В здоровом теле – здоровый дух!»;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Лучшая презентация журнала «Спасайкин».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Профилактические беседы: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«Где, когда, во что и как можно деткам играть»;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«Руки мыть не забывай: сам здоровью помогай!»;        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«Не таблетки и микстура, а мёд, лимон и физкультура»;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«Если ты попал в беду – на льду!»;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«Одевай на руку «фликер»: чтобы был ты на дороге  виден!»;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«Как же мне вести себя, если в доме я – одна (один)»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«Кто расскажет по порядку: для чего нужна зарядка»;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«Советы Бобра Суперзуба»;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/>
              <a:t>«Поспеши поскорей: собираем для игры – друзей!».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8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8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8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8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8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84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84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84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84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84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84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84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84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4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4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66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r>
              <a:rPr lang="ru-RU"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«Я, мои друзья, моя семья».</a:t>
            </a:r>
            <a:r>
              <a:rPr lang="ru-RU"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353425" cy="60483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Примерная тематика родительских собраний:</a:t>
            </a:r>
            <a:endParaRPr lang="ru-RU" sz="1400" b="1" u="sng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класс:</a:t>
            </a:r>
            <a:endParaRPr lang="ru-RU" sz="11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1.Особенности развития детей семилетнего возраста.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2. Значение режима дня в жизни школьника.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3. Адаптация первоклассников к обучению в школе.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4. Основы построения общения с младшим школьником.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5. Как помочь детям учиться.</a:t>
            </a:r>
            <a:endParaRPr lang="ru-RU" sz="1100" b="1" u="sng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класс:</a:t>
            </a:r>
            <a:endParaRPr lang="ru-RU" sz="11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1.Родителям о детских страхах. Как преодолеть страхи.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2.Тревожность. Уровни тревожности.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3.Во что играют дети.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4.Особенности мыслительной деятельности младших школьников. Значение семьи в её развитии.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5.Умеем ли мы общаться друг с другом.</a:t>
            </a:r>
            <a:endParaRPr lang="ru-RU" sz="1100" b="1" u="sng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класс:</a:t>
            </a:r>
            <a:endParaRPr lang="ru-RU" sz="11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1.Значение общения в развитии личностных качеств ребёнка.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2.Инициатива и страх порицания.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3.Интеллектуальное развитие ребёнка девятилетнего возраста.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4.Память. Как её развить.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5. Стили семейного воспитания.</a:t>
            </a:r>
            <a:endParaRPr lang="ru-RU" sz="1100" b="1" u="sng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 класс:</a:t>
            </a:r>
            <a:endParaRPr lang="ru-RU" sz="11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1.Физиологическое взросление и его влияние на формирование познавательных и личностных качеств ребёнка.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2.О родительских стереотипах.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3.Учебные способности ребёнка. Пути их развития на уроке и во внеурочной деятельности.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4.Как помочь ребёнку планировать учебную деятельность.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5.Трудовое участие ребёнка в жизни семьи. Его роль в развитии работоспособности и личностных качеств.</a:t>
            </a:r>
            <a:endParaRPr lang="ru-RU" sz="1100" b="1" i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Внеклассные мероприятия и праздники: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«Утром в школу я иду, удивляюсь на ходу»;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«Посвящение в первоклассники»;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«Новогодний марафон»;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«Сядем – рядком да поедим – блинков: Масленица!»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«У Почемучки в гостях»;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«О самой нежной и родной, о самой – самой дорогой, любимой Маме!»;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«По страницам мудрых книг»;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«Загадочная страна»;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100" b="1">
                <a:latin typeface="Times New Roman" pitchFamily="18" charset="0"/>
              </a:rPr>
              <a:t>«Путешествие в тридесятое царство».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1316</Words>
  <Application>Microsoft Office PowerPoint</Application>
  <PresentationFormat>Экран (4:3)</PresentationFormat>
  <Paragraphs>188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Оформление по умолчанию</vt:lpstr>
      <vt:lpstr>Программа по воспитательной работе</vt:lpstr>
      <vt:lpstr>Я расту, </vt:lpstr>
      <vt:lpstr>Цель программы:</vt:lpstr>
      <vt:lpstr>Задачи: </vt:lpstr>
      <vt:lpstr>Слайд 5</vt:lpstr>
      <vt:lpstr>Основные направления: </vt:lpstr>
      <vt:lpstr>Слайд 7</vt:lpstr>
      <vt:lpstr>«Я здоровье сберегу: сам себе я помогу». </vt:lpstr>
      <vt:lpstr>«Я, мои друзья, моя семья». </vt:lpstr>
      <vt:lpstr>Слайд 10</vt:lpstr>
      <vt:lpstr>«Я – гражданин России». </vt:lpstr>
      <vt:lpstr>Структура самоуправления в классе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 воспитательной работе</dc:title>
  <dc:creator>Жека</dc:creator>
  <cp:lastModifiedBy>Лена</cp:lastModifiedBy>
  <cp:revision>19</cp:revision>
  <dcterms:created xsi:type="dcterms:W3CDTF">2010-01-31T07:29:19Z</dcterms:created>
  <dcterms:modified xsi:type="dcterms:W3CDTF">2010-09-15T19:09:11Z</dcterms:modified>
</cp:coreProperties>
</file>