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0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81" r:id="rId16"/>
    <p:sldId id="269" r:id="rId17"/>
    <p:sldId id="268" r:id="rId18"/>
    <p:sldId id="274" r:id="rId19"/>
    <p:sldId id="279" r:id="rId20"/>
    <p:sldId id="280" r:id="rId21"/>
    <p:sldId id="270" r:id="rId22"/>
    <p:sldId id="271" r:id="rId23"/>
    <p:sldId id="272" r:id="rId24"/>
    <p:sldId id="273" r:id="rId25"/>
    <p:sldId id="278" r:id="rId26"/>
    <p:sldId id="284" r:id="rId27"/>
    <p:sldId id="282" r:id="rId28"/>
    <p:sldId id="283" r:id="rId29"/>
    <p:sldId id="285" r:id="rId30"/>
    <p:sldId id="286" r:id="rId31"/>
    <p:sldId id="287" r:id="rId32"/>
    <p:sldId id="288" r:id="rId33"/>
    <p:sldId id="294" r:id="rId34"/>
    <p:sldId id="290" r:id="rId35"/>
    <p:sldId id="289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E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717" autoAdjust="0"/>
  </p:normalViewPr>
  <p:slideViewPr>
    <p:cSldViewPr>
      <p:cViewPr varScale="1">
        <p:scale>
          <a:sx n="69" d="100"/>
          <a:sy n="69" d="100"/>
        </p:scale>
        <p:origin x="-20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13068-BA5B-4874-8DAE-BF1121520F61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EC00A-0156-41A8-9E1E-045E30CF4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  <a:latin typeface="Segoe Script" pitchFamily="34" charset="0"/>
              </a:rPr>
              <a:t>Дорожные знаки</a:t>
            </a:r>
            <a:endParaRPr lang="ru-RU" sz="8800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>
                <a:solidFill>
                  <a:srgbClr val="FF0000"/>
                </a:solidFill>
                <a:latin typeface="Arial Black" pitchFamily="34" charset="0"/>
              </a:rPr>
              <a:t>Предупреждающие знаки</a:t>
            </a: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u="sng" dirty="0" smtClean="0">
                <a:solidFill>
                  <a:srgbClr val="FF0000"/>
                </a:solidFill>
                <a:latin typeface="Arial Black" pitchFamily="34" charset="0"/>
              </a:rPr>
              <a:t>Предписывающие знаки</a:t>
            </a: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u="sng" dirty="0" smtClean="0">
                <a:solidFill>
                  <a:srgbClr val="FF0000"/>
                </a:solidFill>
                <a:latin typeface="Arial Black" pitchFamily="34" charset="0"/>
              </a:rPr>
              <a:t>Запрещающие знаки</a:t>
            </a: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  <a:t>Знаки сервиса</a:t>
            </a:r>
            <a:b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  <a:t>Знаки приоритета</a:t>
            </a:r>
            <a:b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u="sng" dirty="0" smtClean="0">
                <a:solidFill>
                  <a:srgbClr val="C00000"/>
                </a:solidFill>
                <a:latin typeface="Arial Black" pitchFamily="34" charset="0"/>
              </a:rPr>
              <a:t>Знаки особых предписаний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Segoe Script" pitchFamily="34" charset="0"/>
              </a:rPr>
              <a:t>Светофор</a:t>
            </a:r>
            <a:endParaRPr lang="ru-RU" sz="9600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Первый светофор появился в 1868 в Англии, в Лондоне. Это был газовый фонарь. С помощью ручного привода в нем менялись красное и зеленое стекла.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В Москве появился светофор  в 1929 году. Он был похож на круглые часы, с разделенным на секторы циферблатом красного, желтого и зеленого цветов.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Segoe Script" pitchFamily="34" charset="0"/>
              </a:rPr>
              <a:t>Азбука пешехода</a:t>
            </a:r>
            <a:endParaRPr lang="ru-RU" sz="9600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F0"/>
                </a:solidFill>
                <a:latin typeface="Arial Black" pitchFamily="34" charset="0"/>
              </a:rPr>
              <a:t>Для чего созданы правила дорожного движения?</a:t>
            </a: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1. обеспечивать безопасность пешеходов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2. обеспечивать безопасность водителей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3. обеспечивать безопасность водителей и пешеходов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00B0F0"/>
                </a:solidFill>
                <a:latin typeface="Arial Black" pitchFamily="34" charset="0"/>
              </a:rPr>
              <a:t>Что самое опасное на улице?</a:t>
            </a:r>
            <a:br>
              <a:rPr lang="ru-RU" sz="48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rgbClr val="FFC000"/>
                </a:solidFill>
              </a:rPr>
              <a:t>  1. пешеходы</a:t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>  2. движущиеся машины</a:t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>  3. стоящие машины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 algn="l"/>
            <a:r>
              <a:rPr lang="ru-RU" sz="53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Что такое тротуар? </a:t>
            </a: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 smtClean="0">
                <a:solidFill>
                  <a:srgbClr val="FFC000"/>
                </a:solidFill>
              </a:rPr>
              <a:t>1. Дорога для велосипедистов</a:t>
            </a:r>
            <a:br>
              <a:rPr lang="ru-RU" sz="5300" dirty="0" smtClean="0">
                <a:solidFill>
                  <a:srgbClr val="FFC000"/>
                </a:solidFill>
              </a:rPr>
            </a:br>
            <a:r>
              <a:rPr lang="ru-RU" sz="5300" dirty="0" smtClean="0">
                <a:solidFill>
                  <a:srgbClr val="FFC000"/>
                </a:solidFill>
              </a:rPr>
              <a:t>2. дорога для пешеходов</a:t>
            </a:r>
            <a:br>
              <a:rPr lang="ru-RU" sz="5300" dirty="0" smtClean="0">
                <a:solidFill>
                  <a:srgbClr val="FFC000"/>
                </a:solidFill>
              </a:rPr>
            </a:br>
            <a:r>
              <a:rPr lang="ru-RU" sz="5300" dirty="0" smtClean="0">
                <a:solidFill>
                  <a:srgbClr val="FFC000"/>
                </a:solidFill>
              </a:rPr>
              <a:t>3. Дорога для транспорта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512168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Если нет тротуара, то пешеходы должны двигаться: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rgbClr val="00B0F0"/>
                </a:solidFill>
              </a:rPr>
              <a:t>1. по середине дороги</a:t>
            </a:r>
            <a:br>
              <a:rPr lang="ru-RU" sz="4800" dirty="0" smtClean="0">
                <a:solidFill>
                  <a:srgbClr val="00B0F0"/>
                </a:solidFill>
              </a:rPr>
            </a:br>
            <a:r>
              <a:rPr lang="ru-RU" sz="4800" dirty="0" smtClean="0">
                <a:solidFill>
                  <a:srgbClr val="00B0F0"/>
                </a:solidFill>
              </a:rPr>
              <a:t>2.  по кюветам</a:t>
            </a:r>
            <a:br>
              <a:rPr lang="ru-RU" sz="4800" dirty="0" smtClean="0">
                <a:solidFill>
                  <a:srgbClr val="00B0F0"/>
                </a:solidFill>
              </a:rPr>
            </a:br>
            <a:r>
              <a:rPr lang="ru-RU" sz="4800" dirty="0" smtClean="0">
                <a:solidFill>
                  <a:srgbClr val="00B0F0"/>
                </a:solidFill>
              </a:rPr>
              <a:t>3. по обочине дороги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068960"/>
            <a:ext cx="813690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>
                <a:solidFill>
                  <a:srgbClr val="FF0000"/>
                </a:solidFill>
                <a:latin typeface="Arial Black" pitchFamily="34" charset="0"/>
              </a:rPr>
              <a:t>При отсутствии обочин пешеходы </a:t>
            </a:r>
            <a:br>
              <a:rPr lang="ru-RU" sz="49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Arial Black" pitchFamily="34" charset="0"/>
              </a:rPr>
              <a:t>должны двигаться:</a:t>
            </a:r>
            <a:r>
              <a:rPr lang="ru-RU" sz="4900" dirty="0" smtClean="0">
                <a:latin typeface="Arial Black" pitchFamily="34" charset="0"/>
              </a:rPr>
              <a:t/>
            </a:r>
            <a:br>
              <a:rPr lang="ru-RU" sz="4900" dirty="0" smtClean="0">
                <a:latin typeface="Arial Black" pitchFamily="34" charset="0"/>
              </a:rPr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rgbClr val="00B0F0"/>
                </a:solidFill>
              </a:rPr>
              <a:t>1. по кюветам</a:t>
            </a:r>
            <a:br>
              <a:rPr lang="ru-RU" sz="4900" dirty="0" smtClean="0">
                <a:solidFill>
                  <a:srgbClr val="00B0F0"/>
                </a:solidFill>
              </a:rPr>
            </a:br>
            <a:r>
              <a:rPr lang="ru-RU" sz="4900" dirty="0" smtClean="0">
                <a:solidFill>
                  <a:srgbClr val="00B0F0"/>
                </a:solidFill>
              </a:rPr>
              <a:t>2. по краю проезжей части</a:t>
            </a:r>
            <a:br>
              <a:rPr lang="ru-RU" sz="4900" dirty="0" smtClean="0">
                <a:solidFill>
                  <a:srgbClr val="00B0F0"/>
                </a:solidFill>
              </a:rPr>
            </a:br>
            <a:r>
              <a:rPr lang="ru-RU" sz="4900" dirty="0" smtClean="0">
                <a:solidFill>
                  <a:srgbClr val="00B0F0"/>
                </a:solidFill>
              </a:rPr>
              <a:t>3. по краю проезжей части в один ряд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улиц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077" r="4077"/>
          <a:stretch>
            <a:fillRect/>
          </a:stretch>
        </p:blipFill>
        <p:spPr>
          <a:xfrm>
            <a:off x="395536" y="548680"/>
            <a:ext cx="8280920" cy="590465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56490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По обочине дороги идти следует:</a:t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rgbClr val="00B0F0"/>
                </a:solidFill>
              </a:rPr>
              <a:t>1. навстречу транспортному потоку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2. по течению транспортного потока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3. смеясь и разговаривая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В светофорах применяются цвета: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</a:t>
            </a:r>
            <a:r>
              <a:rPr lang="ru-RU" sz="4000" dirty="0" smtClean="0">
                <a:solidFill>
                  <a:srgbClr val="00B0F0"/>
                </a:solidFill>
              </a:rPr>
              <a:t>1. зеленого, красного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  2. зеленого, желтого, красного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  3. зеленого, желтого,    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    </a:t>
            </a:r>
            <a:r>
              <a:rPr lang="ru-RU" sz="4000" dirty="0" err="1" smtClean="0">
                <a:solidFill>
                  <a:srgbClr val="00B0F0"/>
                </a:solidFill>
              </a:rPr>
              <a:t>красного,бело-лунного</a:t>
            </a:r>
            <a:r>
              <a:rPr lang="ru-RU" sz="4000" dirty="0" smtClean="0">
                <a:solidFill>
                  <a:srgbClr val="00B0F0"/>
                </a:solidFill>
              </a:rPr>
              <a:t> цвета</a:t>
            </a:r>
            <a:br>
              <a:rPr lang="ru-RU" sz="4000" dirty="0" smtClean="0">
                <a:solidFill>
                  <a:srgbClr val="00B0F0"/>
                </a:solidFill>
              </a:rPr>
            </a:b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Круглый бело-лунный мигающий сигнал располагается на:</a:t>
            </a: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</a:t>
            </a:r>
            <a:r>
              <a:rPr lang="ru-RU" sz="4000" dirty="0" smtClean="0">
                <a:solidFill>
                  <a:srgbClr val="00B0F0"/>
                </a:solidFill>
              </a:rPr>
              <a:t>1. перекрестке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  2. железнодорожном переезде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  3. на улице с односторонним  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      движением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36912"/>
            <a:ext cx="786956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Готовясь перейти улицу, следует: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B0F0"/>
                </a:solidFill>
              </a:rPr>
              <a:t>1. замедлить движение, осмотреть проезжую часть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2. переходить только по пешеходным переходам 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3. быстрее перебежать проезжую часть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Стоящая машина может быть опасна, так как она: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B0F0"/>
                </a:solidFill>
              </a:rPr>
              <a:t>1. отвлекает от разговора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2. закрывает обзор, мешает наблюдать за проезжей частью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3. мешает наблюдать за другими пешеходами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Если у регулировщика руки опущены и стоит он к пешеходам боком, это означает: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1. разрешается двигаться и пешеходам, и транспорту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2. разрешается двигаться  пешеходам 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3. не разрешается двигаться пешеходам 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Если у регулировщика руки вытянуты и стоит он к пешеходам боком, это означает: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1. разрешается двигаться и пешеходам, и транспорту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2. разрешается двигаться  пешеходам 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3. не разрешается двигаться пешеходам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Если у регулировщика рука поднята вверх, это означает: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1. разрешается двигаться и пешеходам, и транспорту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2. разрешается двигаться транспорту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3. запрещается двигаться всем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Изображение велосипеда на белом фоне в красном круге означает:</a:t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00B0F0"/>
                </a:solidFill>
                <a:latin typeface="Arial Black" pitchFamily="34" charset="0"/>
              </a:rPr>
              <a:t>1.  движение </a:t>
            </a:r>
            <a:r>
              <a:rPr lang="ru-RU" sz="4000" dirty="0" smtClean="0">
                <a:solidFill>
                  <a:srgbClr val="00B0F0"/>
                </a:solidFill>
              </a:rPr>
              <a:t>на велосипеде разрешено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2. движение на велосипеде запрещено 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3. велосипедная стоянка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Изображение бегущих детей на белом фоне в красном треугольнике означает: </a:t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00B0F0"/>
                </a:solidFill>
              </a:rPr>
              <a:t>1.  пешеходный переход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2. возможное появление детей на дороге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3. движение транспорта запрещено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908720"/>
            <a:ext cx="7416824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Знай </a:t>
            </a:r>
          </a:p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правила движения,</a:t>
            </a:r>
          </a:p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как таблицу умножения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Как пешеход должен переходить дорогу?</a:t>
            </a:r>
            <a:r>
              <a:rPr lang="ru-RU" sz="4400" dirty="0" smtClean="0">
                <a:solidFill>
                  <a:srgbClr val="00B0F0"/>
                </a:solidFill>
              </a:rPr>
              <a:t/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/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1. как удобно, наискосок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2. не останавливаться на дороге без надобности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3. под прямым углом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Разрешается ли движение велосипедистов по тротуару?</a:t>
            </a:r>
            <a:r>
              <a:rPr lang="ru-RU" sz="4400" dirty="0" smtClean="0">
                <a:solidFill>
                  <a:srgbClr val="00B0F0"/>
                </a:solidFill>
              </a:rPr>
              <a:t/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/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1. разрешается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2. запрещается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Разрешается ли движение велосипедистов по обочине?</a:t>
            </a: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1. разрешается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2. запрещается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3. разрешается, если это не мешает движению пешеходов</a:t>
            </a:r>
            <a:endParaRPr lang="ru-RU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293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Разрешается ли буксировка велосипедов?</a:t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  <a:latin typeface="Arial Black" pitchFamily="34" charset="0"/>
              </a:rPr>
              <a:t>1. разрешается</a:t>
            </a:r>
            <a:br>
              <a:rPr lang="ru-RU" sz="44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  <a:latin typeface="Arial Black" pitchFamily="34" charset="0"/>
              </a:rPr>
              <a:t>2. запрещается</a:t>
            </a:r>
            <a:endParaRPr lang="ru-RU" sz="44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9249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С какого возраста можно выезжать на велосипеде на проезжую часть?</a:t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1. с 12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2. с 14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3. с 18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Как должно осуществляться движение велосипедистов?</a:t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00B0F0"/>
                </a:solidFill>
              </a:rPr>
              <a:t>1. навстречу транспортному потоку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2. по течению транспортного потока к краю дороги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2. по течению транспортного потока в один ряд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>
                <a:solidFill>
                  <a:srgbClr val="FF0000"/>
                </a:solidFill>
                <a:latin typeface="Arial Black" pitchFamily="34" charset="0"/>
              </a:rPr>
              <a:t>Можно ли перевозить на велосипеде пассажира?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00B0F0"/>
                </a:solidFill>
              </a:rPr>
              <a:t>1.  да </a:t>
            </a:r>
            <a:br>
              <a:rPr lang="ru-RU" sz="4900" dirty="0" smtClean="0">
                <a:solidFill>
                  <a:srgbClr val="00B0F0"/>
                </a:solidFill>
              </a:rPr>
            </a:br>
            <a:r>
              <a:rPr lang="ru-RU" sz="4900" dirty="0" smtClean="0">
                <a:solidFill>
                  <a:srgbClr val="00B0F0"/>
                </a:solidFill>
              </a:rPr>
              <a:t>2. нет</a:t>
            </a:r>
            <a:br>
              <a:rPr lang="ru-RU" sz="4900" dirty="0" smtClean="0">
                <a:solidFill>
                  <a:srgbClr val="00B0F0"/>
                </a:solidFill>
              </a:rPr>
            </a:br>
            <a:r>
              <a:rPr lang="ru-RU" sz="4900" dirty="0" smtClean="0">
                <a:solidFill>
                  <a:srgbClr val="00B0F0"/>
                </a:solidFill>
              </a:rPr>
              <a:t>3. только маленьких детей</a:t>
            </a:r>
            <a:endParaRPr lang="ru-RU" sz="49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Как нужно обходить любой транспорт?</a:t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</a:rPr>
              <a:t/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1. спереди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2. сзади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3. дождаться, когда уедет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Как нужно обходить автомобиль, автобус?</a:t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  <a:latin typeface="Arial Black" pitchFamily="34" charset="0"/>
              </a:rPr>
              <a:t>1. сзади</a:t>
            </a:r>
            <a:br>
              <a:rPr lang="ru-RU" sz="44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00B0F0"/>
                </a:solidFill>
                <a:latin typeface="Arial Black" pitchFamily="34" charset="0"/>
              </a:rPr>
              <a:t>2. спереди</a:t>
            </a:r>
            <a:endParaRPr lang="ru-RU" sz="44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Должен ли велосипедист остановиться на перекрестке на красный свет, если нет транспортных средств ?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1. да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 smtClean="0">
                <a:solidFill>
                  <a:srgbClr val="00B0F0"/>
                </a:solidFill>
              </a:rPr>
              <a:t>2. нет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04664"/>
            <a:ext cx="7560840" cy="6132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За пятницу и выходные дни (5, 6 и 7 апреля) на дорогах области произошло 12 дорожно-транспортных происшествий, в которых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24 человека получили травмы различной степени тяжести.</a:t>
            </a:r>
          </a:p>
          <a:p>
            <a:endParaRPr lang="ru-RU" sz="2400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При надзоре за дорожным движением сотрудники ГИБДД выявили 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2073 нарушения ПДД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по области, в том числе: 140 нарушений допущено пешеходами, 33- несовершеннолетними участниками дорожного движения, 50 водителей не выполнили требование ПДД уступить дорогу пешеходам, пользующимся преимуществом в движении. За управление транспортным средством в нетрезвом состоянии по области задержаны 63 водителя</a:t>
            </a:r>
            <a:endParaRPr lang="ru-RU" sz="24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Автомобиль, на котором стоит буква У, означает, что ездит ученик и его возраст не менее 16 лет.</a:t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 А если стоит буква Ш, сколько лет этому школьнику?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За сколько метров до зоопарка ставится знак «Дикие животные»?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Во сколько раз меньше штрафы за нарушение ПДД для водителей-женщин по сравнению с водителями мужчинами?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Почему на велосипеде в темное время суток можно ехать без включенного фонаря?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Можно ли перевозить на велосипеде грузы?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Где устанавливается светофор?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Где нужно переходить улицу, если нет светофора?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269E12"/>
                </a:solidFill>
                <a:latin typeface="Arial Black" pitchFamily="34" charset="0"/>
              </a:rPr>
              <a:t>Безопасность </a:t>
            </a:r>
            <a:br>
              <a:rPr lang="ru-RU" sz="5400" i="1" dirty="0" smtClean="0">
                <a:solidFill>
                  <a:srgbClr val="269E12"/>
                </a:solidFill>
                <a:latin typeface="Arial Black" pitchFamily="34" charset="0"/>
              </a:rPr>
            </a:br>
            <a:r>
              <a:rPr lang="ru-RU" sz="5400" i="1" dirty="0" smtClean="0">
                <a:solidFill>
                  <a:srgbClr val="269E12"/>
                </a:solidFill>
                <a:latin typeface="Arial Black" pitchFamily="34" charset="0"/>
              </a:rPr>
              <a:t>на дороге зависит от каждого из нас, </a:t>
            </a:r>
            <a:br>
              <a:rPr lang="ru-RU" sz="5400" i="1" dirty="0" smtClean="0">
                <a:solidFill>
                  <a:srgbClr val="269E12"/>
                </a:solidFill>
                <a:latin typeface="Arial Black" pitchFamily="34" charset="0"/>
              </a:rPr>
            </a:br>
            <a:r>
              <a:rPr lang="ru-RU" sz="5400" i="1" dirty="0" smtClean="0">
                <a:solidFill>
                  <a:srgbClr val="269E12"/>
                </a:solidFill>
                <a:latin typeface="Arial Black" pitchFamily="34" charset="0"/>
              </a:rPr>
              <a:t>и поэтому знание ПДД – залог здоровой и долгой жизни.</a:t>
            </a:r>
            <a:br>
              <a:rPr lang="ru-RU" sz="5400" i="1" dirty="0" smtClean="0">
                <a:solidFill>
                  <a:srgbClr val="269E12"/>
                </a:solidFill>
                <a:latin typeface="Arial Black" pitchFamily="34" charset="0"/>
              </a:rPr>
            </a:br>
            <a:endParaRPr lang="ru-RU" sz="5400" i="1" dirty="0">
              <a:solidFill>
                <a:srgbClr val="269E12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Основные причины ДТП</a:t>
            </a:r>
            <a:endParaRPr lang="ru-RU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0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Нарушение правил очередности проезда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Превышение скорости</a:t>
            </a: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Нарушение правил проезда пешеходных переходов</a:t>
            </a: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Плохое качество дорожного покрытия</a:t>
            </a: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Нарушение ПДД пешеходами</a:t>
            </a: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Управление транспортным средством в нетрезвом виде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15200" cy="1143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Помни правила движения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Как таблицу умножения.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Знай всегда их на зубок: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По городу, по улице 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Не ходят просто так: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Когда не знаешь правила,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Легко попасть впросак.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Все время будь внимательным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И помни наперед: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Свои имеют правила </a:t>
            </a:r>
            <a:b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Шофер и пешеход!</a:t>
            </a:r>
            <a:r>
              <a:rPr lang="ru-RU" sz="3600" dirty="0" smtClean="0">
                <a:solidFill>
                  <a:srgbClr val="FFFF00"/>
                </a:solidFill>
                <a:latin typeface="Segoe Script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Segoe Script" pitchFamily="34" charset="0"/>
                <a:cs typeface="Arial" pitchFamily="34" charset="0"/>
              </a:rPr>
            </a:br>
            <a:endParaRPr lang="ru-RU" sz="3600" dirty="0">
              <a:solidFill>
                <a:srgbClr val="FFFF00"/>
              </a:solidFill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242594"/>
          </a:xfrm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Segoe Script" pitchFamily="34" charset="0"/>
                <a:cs typeface="Aharoni" pitchFamily="2" charset="-79"/>
              </a:rPr>
              <a:t>Световые</a:t>
            </a:r>
            <a:r>
              <a:rPr lang="ru-RU" sz="9600" dirty="0" smtClean="0">
                <a:solidFill>
                  <a:srgbClr val="C00000"/>
                </a:solidFill>
                <a:latin typeface="Mistral" pitchFamily="66" charset="0"/>
                <a:cs typeface="Aharoni" pitchFamily="2" charset="-79"/>
              </a:rPr>
              <a:t> </a:t>
            </a:r>
            <a:r>
              <a:rPr lang="ru-RU" sz="9600" dirty="0" smtClean="0">
                <a:solidFill>
                  <a:srgbClr val="C00000"/>
                </a:solidFill>
                <a:latin typeface="Segoe Script" pitchFamily="34" charset="0"/>
                <a:cs typeface="Aharoni" pitchFamily="2" charset="-79"/>
              </a:rPr>
              <a:t>приборы </a:t>
            </a:r>
            <a:br>
              <a:rPr lang="ru-RU" sz="9600" dirty="0" smtClean="0">
                <a:solidFill>
                  <a:srgbClr val="C00000"/>
                </a:solidFill>
                <a:latin typeface="Segoe Script" pitchFamily="34" charset="0"/>
                <a:cs typeface="Aharoni" pitchFamily="2" charset="-79"/>
              </a:rPr>
            </a:br>
            <a:r>
              <a:rPr lang="ru-RU" sz="9600" dirty="0" smtClean="0">
                <a:solidFill>
                  <a:srgbClr val="C00000"/>
                </a:solidFill>
                <a:latin typeface="Segoe Script" pitchFamily="34" charset="0"/>
                <a:cs typeface="Aharoni" pitchFamily="2" charset="-79"/>
              </a:rPr>
              <a:t>автомобиля</a:t>
            </a:r>
            <a:endParaRPr lang="ru-RU" sz="9600" dirty="0">
              <a:solidFill>
                <a:srgbClr val="C00000"/>
              </a:solidFill>
              <a:latin typeface="Segoe Script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931224" cy="10849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269E12"/>
                </a:solidFill>
              </a:rPr>
              <a:t>К внешним световым приборам относятся</a:t>
            </a:r>
            <a:r>
              <a:rPr lang="ru-RU" dirty="0" smtClean="0">
                <a:solidFill>
                  <a:srgbClr val="269E12"/>
                </a:solidFill>
              </a:rPr>
              <a:t>:</a:t>
            </a:r>
            <a:r>
              <a:rPr lang="ru-RU" dirty="0" smtClean="0">
                <a:solidFill>
                  <a:srgbClr val="269E12"/>
                </a:solidFill>
              </a:rPr>
              <a:t/>
            </a:r>
            <a:br>
              <a:rPr lang="ru-RU" dirty="0" smtClean="0">
                <a:solidFill>
                  <a:srgbClr val="269E12"/>
                </a:solidFill>
              </a:rPr>
            </a:br>
            <a:r>
              <a:rPr lang="ru-RU" sz="800" dirty="0" smtClean="0">
                <a:solidFill>
                  <a:srgbClr val="269E12"/>
                </a:solidFill>
              </a:rPr>
              <a:t>.</a:t>
            </a:r>
            <a:r>
              <a:rPr lang="ru-RU" dirty="0" smtClean="0">
                <a:solidFill>
                  <a:srgbClr val="269E12"/>
                </a:solidFill>
              </a:rPr>
              <a:t/>
            </a:r>
            <a:br>
              <a:rPr lang="ru-RU" dirty="0" smtClean="0">
                <a:solidFill>
                  <a:srgbClr val="269E12"/>
                </a:solidFill>
              </a:rPr>
            </a:br>
            <a:r>
              <a:rPr lang="ru-RU" dirty="0" smtClean="0">
                <a:solidFill>
                  <a:srgbClr val="269E12"/>
                </a:solidFill>
              </a:rPr>
              <a:t>- стоп-сигналы</a:t>
            </a:r>
            <a:br>
              <a:rPr lang="ru-RU" dirty="0" smtClean="0">
                <a:solidFill>
                  <a:srgbClr val="269E12"/>
                </a:solidFill>
              </a:rPr>
            </a:br>
            <a:r>
              <a:rPr lang="ru-RU" dirty="0" smtClean="0">
                <a:solidFill>
                  <a:srgbClr val="269E12"/>
                </a:solidFill>
              </a:rPr>
              <a:t>-габаритные огни</a:t>
            </a:r>
            <a:br>
              <a:rPr lang="ru-RU" dirty="0" smtClean="0">
                <a:solidFill>
                  <a:srgbClr val="269E12"/>
                </a:solidFill>
              </a:rPr>
            </a:br>
            <a:r>
              <a:rPr lang="ru-RU" dirty="0" smtClean="0">
                <a:solidFill>
                  <a:srgbClr val="269E12"/>
                </a:solidFill>
              </a:rPr>
              <a:t>-световые указатели поворота</a:t>
            </a:r>
            <a:br>
              <a:rPr lang="ru-RU" dirty="0" smtClean="0">
                <a:solidFill>
                  <a:srgbClr val="269E12"/>
                </a:solidFill>
              </a:rPr>
            </a:br>
            <a:r>
              <a:rPr lang="ru-RU" dirty="0" smtClean="0">
                <a:solidFill>
                  <a:srgbClr val="269E12"/>
                </a:solidFill>
              </a:rPr>
              <a:t>-</a:t>
            </a:r>
            <a:r>
              <a:rPr lang="ru-RU" dirty="0" err="1" smtClean="0">
                <a:solidFill>
                  <a:srgbClr val="269E12"/>
                </a:solidFill>
              </a:rPr>
              <a:t>противотуманные</a:t>
            </a:r>
            <a:r>
              <a:rPr lang="ru-RU" dirty="0" smtClean="0">
                <a:solidFill>
                  <a:srgbClr val="269E12"/>
                </a:solidFill>
              </a:rPr>
              <a:t> фары</a:t>
            </a:r>
            <a:br>
              <a:rPr lang="ru-RU" dirty="0" smtClean="0">
                <a:solidFill>
                  <a:srgbClr val="269E12"/>
                </a:solidFill>
              </a:rPr>
            </a:br>
            <a:r>
              <a:rPr lang="ru-RU" dirty="0" smtClean="0">
                <a:solidFill>
                  <a:srgbClr val="269E12"/>
                </a:solidFill>
              </a:rPr>
              <a:t>-фары ближнего и дальнего света</a:t>
            </a:r>
            <a:br>
              <a:rPr lang="ru-RU" dirty="0" smtClean="0">
                <a:solidFill>
                  <a:srgbClr val="269E12"/>
                </a:solidFill>
              </a:rPr>
            </a:br>
            <a:r>
              <a:rPr lang="ru-RU" dirty="0" smtClean="0">
                <a:solidFill>
                  <a:srgbClr val="269E12"/>
                </a:solidFill>
              </a:rPr>
              <a:t>-фонари заднего хода</a:t>
            </a:r>
            <a:br>
              <a:rPr lang="ru-RU" dirty="0" smtClean="0">
                <a:solidFill>
                  <a:srgbClr val="269E12"/>
                </a:solidFill>
              </a:rPr>
            </a:br>
            <a:r>
              <a:rPr lang="ru-RU" dirty="0" smtClean="0">
                <a:solidFill>
                  <a:srgbClr val="269E12"/>
                </a:solidFill>
              </a:rPr>
              <a:t>-фары на спецмашинах.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0700" dirty="0" smtClean="0">
                <a:solidFill>
                  <a:srgbClr val="C00000"/>
                </a:solidFill>
                <a:latin typeface="Segoe Script" pitchFamily="34" charset="0"/>
              </a:rPr>
              <a:t>Авто</a:t>
            </a:r>
            <a:br>
              <a:rPr lang="ru-RU" sz="10700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10700" dirty="0" err="1" smtClean="0">
                <a:solidFill>
                  <a:srgbClr val="C00000"/>
                </a:solidFill>
                <a:latin typeface="Segoe Script" pitchFamily="34" charset="0"/>
              </a:rPr>
              <a:t>мульты</a:t>
            </a:r>
            <a:r>
              <a:rPr lang="ru-RU" sz="4400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Segoe Script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563</TotalTime>
  <Words>444</Words>
  <Application>Microsoft Office PowerPoint</Application>
  <PresentationFormat>Экран (4:3)</PresentationFormat>
  <Paragraphs>56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Апекс</vt:lpstr>
      <vt:lpstr>Слайд 1</vt:lpstr>
      <vt:lpstr>Слайд 2</vt:lpstr>
      <vt:lpstr>Слайд 3</vt:lpstr>
      <vt:lpstr>Слайд 4</vt:lpstr>
      <vt:lpstr>Основные причины ДТП</vt:lpstr>
      <vt:lpstr>           Помни правила движения  Как таблицу умножения. Знай всегда их на зубок: По городу, по улице  Не ходят просто так: Когда не знаешь правила, Легко попасть впросак. Все время будь внимательным И помни наперед: Свои имеют правила  Шофер и пешеход! </vt:lpstr>
      <vt:lpstr>Световые приборы  автомобиля</vt:lpstr>
      <vt:lpstr>         К внешним световым приборам относятся: . - стоп-сигналы -габаритные огни -световые указатели поворота -противотуманные фары -фары ближнего и дальнего света -фонари заднего хода -фары на спецмашинах.  </vt:lpstr>
      <vt:lpstr>Авто мульты </vt:lpstr>
      <vt:lpstr>Дорожные знаки</vt:lpstr>
      <vt:lpstr>Предупреждающие знаки  Предписывающие знаки  Запрещающие знаки  Знаки сервиса  Знаки приоритета  Знаки особых предписаний </vt:lpstr>
      <vt:lpstr>Светофор</vt:lpstr>
      <vt:lpstr>Первый светофор появился в 1868 в Англии, в Лондоне. Это был газовый фонарь. С помощью ручного привода в нем менялись красное и зеленое стекла.  В Москве появился светофор  в 1929 году. Он был похож на круглые часы, с разделенным на секторы циферблатом красного, желтого и зеленого цветов.</vt:lpstr>
      <vt:lpstr>Азбука пешехода</vt:lpstr>
      <vt:lpstr>Для чего созданы правила дорожного движения?  1. обеспечивать безопасность пешеходов 2. обеспечивать безопасность водителей 3. обеспечивать безопасность водителей и пешеходов</vt:lpstr>
      <vt:lpstr>Что самое опасное на улице?    1. пешеходы   2. движущиеся машины   3. стоящие машины</vt:lpstr>
      <vt:lpstr>Что такое тротуар?  1. Дорога для велосипедистов 2. дорога для пешеходов 3. Дорога для транспорта </vt:lpstr>
      <vt:lpstr>Если нет тротуара, то пешеходы должны двигаться:  1. по середине дороги 2.  по кюветам 3. по обочине дороги</vt:lpstr>
      <vt:lpstr>При отсутствии обочин пешеходы  должны двигаться:  1. по кюветам 2. по краю проезжей части 3. по краю проезжей части в один ряд  </vt:lpstr>
      <vt:lpstr>По обочине дороги идти следует:  1. навстречу транспортному потоку 2. по течению транспортного потока 3. смеясь и разговаривая</vt:lpstr>
      <vt:lpstr>В светофорах применяются цвета:    1. зеленого, красного   2. зеленого, желтого, красного   3. зеленого, желтого,         красного,бело-лунного цвета </vt:lpstr>
      <vt:lpstr>Круглый бело-лунный мигающий сигнал располагается на:    1. перекрестке   2. железнодорожном переезде   3. на улице с односторонним         движением</vt:lpstr>
      <vt:lpstr>Готовясь перейти улицу, следует:  1. замедлить движение, осмотреть проезжую часть 2. переходить только по пешеходным переходам  3. быстрее перебежать проезжую часть</vt:lpstr>
      <vt:lpstr>Стоящая машина может быть опасна, так как она:  1. отвлекает от разговора 2. закрывает обзор, мешает наблюдать за проезжей частью 3. мешает наблюдать за другими пешеходами</vt:lpstr>
      <vt:lpstr>Если у регулировщика руки опущены и стоит он к пешеходам боком, это означает: 1. разрешается двигаться и пешеходам, и транспорту 2. разрешается двигаться  пешеходам  3. не разрешается двигаться пешеходам </vt:lpstr>
      <vt:lpstr>Если у регулировщика руки вытянуты и стоит он к пешеходам боком, это означает: 1. разрешается двигаться и пешеходам, и транспорту 2. разрешается двигаться  пешеходам  3. не разрешается двигаться пешеходам </vt:lpstr>
      <vt:lpstr>Если у регулировщика рука поднята вверх, это означает: 1. разрешается двигаться и пешеходам, и транспорту 2. разрешается двигаться транспорту 3. запрещается двигаться всем</vt:lpstr>
      <vt:lpstr>Изображение велосипеда на белом фоне в красном круге означает:  1.  движение на велосипеде разрешено 2. движение на велосипеде запрещено  3. велосипедная стоянка</vt:lpstr>
      <vt:lpstr>Изображение бегущих детей на белом фоне в красном треугольнике означает:  1.  пешеходный переход 2. возможное появление детей на дороге 3. движение транспорта запрещено</vt:lpstr>
      <vt:lpstr>Как пешеход должен переходить дорогу?  1. как удобно, наискосок 2. не останавливаться на дороге без надобности 3. под прямым углом</vt:lpstr>
      <vt:lpstr>Разрешается ли движение велосипедистов по тротуару?  1. разрешается 2. запрещается</vt:lpstr>
      <vt:lpstr>Разрешается ли движение велосипедистов по обочине?  1. разрешается 2. запрещается 3. разрешается, если это не мешает движению пешеходов</vt:lpstr>
      <vt:lpstr>Разрешается ли буксировка велосипедов?  1. разрешается 2. запрещается</vt:lpstr>
      <vt:lpstr>С какого возраста можно выезжать на велосипеде на проезжую часть?  1. с 12 2. с 14 3. с 18</vt:lpstr>
      <vt:lpstr>Как должно осуществляться движение велосипедистов? 1. навстречу транспортному потоку 2. по течению транспортного потока к краю дороги 2. по течению транспортного потока в один ряд</vt:lpstr>
      <vt:lpstr>Можно ли перевозить на велосипеде пассажира?  1.  да  2. нет 3. только маленьких детей</vt:lpstr>
      <vt:lpstr>Как нужно обходить любой транспорт?  1. спереди 2. сзади 3. дождаться, когда уедет</vt:lpstr>
      <vt:lpstr>Как нужно обходить автомобиль, автобус?  1. сзади 2. спереди</vt:lpstr>
      <vt:lpstr>Должен ли велосипедист остановиться на перекрестке на красный свет, если нет транспортных средств ?  1. да 2. нет</vt:lpstr>
      <vt:lpstr>Автомобиль, на котором стоит буква У, означает, что ездит ученик и его возраст не менее 16 лет.  А если стоит буква Ш, сколько лет этому школьнику?</vt:lpstr>
      <vt:lpstr>За сколько метров до зоопарка ставится знак «Дикие животные»?</vt:lpstr>
      <vt:lpstr>Во сколько раз меньше штрафы за нарушение ПДД для водителей-женщин по сравнению с водителями мужчинами?</vt:lpstr>
      <vt:lpstr>Почему на велосипеде в темное время суток можно ехать без включенного фонаря?</vt:lpstr>
      <vt:lpstr>Можно ли перевозить на велосипеде грузы?</vt:lpstr>
      <vt:lpstr>Где устанавливается светофор?</vt:lpstr>
      <vt:lpstr>Где нужно переходить улицу, если нет светофора?</vt:lpstr>
      <vt:lpstr>Слайд 47</vt:lpstr>
      <vt:lpstr>Безопасность  на дороге зависит от каждого из нас,  и поэтому знание ПДД – залог здоровой и долгой жизни.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улица</dc:title>
  <dc:creator>User</dc:creator>
  <cp:lastModifiedBy>User</cp:lastModifiedBy>
  <cp:revision>57</cp:revision>
  <dcterms:created xsi:type="dcterms:W3CDTF">2013-04-08T05:17:31Z</dcterms:created>
  <dcterms:modified xsi:type="dcterms:W3CDTF">2013-08-04T16:14:58Z</dcterms:modified>
</cp:coreProperties>
</file>