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278" r:id="rId2"/>
    <p:sldId id="323" r:id="rId3"/>
    <p:sldId id="324" r:id="rId4"/>
    <p:sldId id="322" r:id="rId5"/>
    <p:sldId id="326" r:id="rId6"/>
    <p:sldId id="325" r:id="rId7"/>
    <p:sldId id="286" r:id="rId8"/>
    <p:sldId id="321" r:id="rId9"/>
    <p:sldId id="297" r:id="rId10"/>
    <p:sldId id="295" r:id="rId11"/>
    <p:sldId id="296" r:id="rId12"/>
    <p:sldId id="298" r:id="rId13"/>
    <p:sldId id="314" r:id="rId14"/>
    <p:sldId id="299" r:id="rId15"/>
    <p:sldId id="315" r:id="rId16"/>
    <p:sldId id="266" r:id="rId17"/>
    <p:sldId id="268" r:id="rId18"/>
    <p:sldId id="267" r:id="rId19"/>
    <p:sldId id="316" r:id="rId20"/>
    <p:sldId id="260" r:id="rId21"/>
    <p:sldId id="261" r:id="rId22"/>
    <p:sldId id="317" r:id="rId23"/>
    <p:sldId id="320" r:id="rId24"/>
    <p:sldId id="259" r:id="rId25"/>
    <p:sldId id="264" r:id="rId26"/>
    <p:sldId id="318" r:id="rId27"/>
    <p:sldId id="257" r:id="rId28"/>
    <p:sldId id="262" r:id="rId29"/>
    <p:sldId id="319" r:id="rId30"/>
    <p:sldId id="258" r:id="rId31"/>
    <p:sldId id="270" r:id="rId32"/>
    <p:sldId id="283" r:id="rId33"/>
    <p:sldId id="292" r:id="rId34"/>
    <p:sldId id="310" r:id="rId35"/>
    <p:sldId id="291" r:id="rId36"/>
    <p:sldId id="300" r:id="rId37"/>
    <p:sldId id="302" r:id="rId38"/>
    <p:sldId id="301" r:id="rId39"/>
    <p:sldId id="304" r:id="rId40"/>
    <p:sldId id="303" r:id="rId41"/>
    <p:sldId id="305" r:id="rId42"/>
    <p:sldId id="308" r:id="rId43"/>
    <p:sldId id="306" r:id="rId44"/>
    <p:sldId id="309" r:id="rId45"/>
    <p:sldId id="275" r:id="rId46"/>
    <p:sldId id="280" r:id="rId47"/>
    <p:sldId id="279" r:id="rId48"/>
    <p:sldId id="313" r:id="rId4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4061B"/>
    <a:srgbClr val="A20000"/>
    <a:srgbClr val="AB1D86"/>
  </p:clrMru>
</p:presentationPr>
</file>

<file path=ppt/tableStyles.xml><?xml version="1.0" encoding="utf-8"?>
<a:tblStyleLst xmlns:a="http://schemas.openxmlformats.org/drawingml/2006/main" def="{5C22544A-7EE6-4342-B048-85BDC9FD1C3A}">
  <a:tblStyle styleId="{638B1855-1B75-4FBE-930C-398BA8C253C6}" styleName="Стиль из темы 2 - акцент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2593" autoAdjust="0"/>
  </p:normalViewPr>
  <p:slideViewPr>
    <p:cSldViewPr>
      <p:cViewPr>
        <p:scale>
          <a:sx n="58" d="100"/>
          <a:sy n="58" d="100"/>
        </p:scale>
        <p:origin x="-756" y="-156"/>
      </p:cViewPr>
      <p:guideLst>
        <p:guide orient="horz" pos="2160"/>
        <p:guide pos="2880"/>
      </p:guideLst>
    </p:cSldViewPr>
  </p:slideViewPr>
  <p:notesTextViewPr>
    <p:cViewPr>
      <p:scale>
        <a:sx n="100" d="100"/>
        <a:sy n="100" d="100"/>
      </p:scale>
      <p:origin x="0" y="0"/>
    </p:cViewPr>
  </p:notesTextViewPr>
  <p:sorterViewPr>
    <p:cViewPr>
      <p:scale>
        <a:sx n="56" d="100"/>
        <a:sy n="56" d="100"/>
      </p:scale>
      <p:origin x="0" y="165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B4D86C-A28E-40DC-B810-35422A05C132}" type="datetimeFigureOut">
              <a:rPr lang="ru-RU" smtClean="0"/>
              <a:pPr/>
              <a:t>16.09.2010</a:t>
            </a:fld>
            <a:endParaRPr lang="ru-RU" dirty="0"/>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50CB12-39F1-4B45-AAE7-8285D108998D}" type="slidenum">
              <a:rPr lang="ru-RU" smtClean="0"/>
              <a:pPr/>
              <a:t>‹#›</a:t>
            </a:fld>
            <a:endParaRPr lang="ru-R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5E4EE35-8009-4BFB-9A05-6016C571C218}" type="slidenum">
              <a:rPr lang="ru-RU" smtClean="0"/>
              <a:pPr/>
              <a:t>2</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250CB12-39F1-4B45-AAE7-8285D108998D}" type="slidenum">
              <a:rPr lang="ru-RU" smtClean="0"/>
              <a:pPr/>
              <a:t>3</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de-DE" dirty="0"/>
          </a:p>
        </p:txBody>
      </p:sp>
      <p:sp>
        <p:nvSpPr>
          <p:cNvPr id="4" name="Номер слайда 3"/>
          <p:cNvSpPr>
            <a:spLocks noGrp="1"/>
          </p:cNvSpPr>
          <p:nvPr>
            <p:ph type="sldNum" sz="quarter" idx="10"/>
          </p:nvPr>
        </p:nvSpPr>
        <p:spPr/>
        <p:txBody>
          <a:bodyPr/>
          <a:lstStyle/>
          <a:p>
            <a:fld id="{9250CB12-39F1-4B45-AAE7-8285D108998D}" type="slidenum">
              <a:rPr lang="ru-RU" smtClean="0"/>
              <a:pPr/>
              <a:t>16</a:t>
            </a:fld>
            <a:endParaRPr lang="ru-RU"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9250CB12-39F1-4B45-AAE7-8285D108998D}" type="slidenum">
              <a:rPr lang="ru-RU" smtClean="0"/>
              <a:pPr/>
              <a:t>32</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10B3FAC-00D8-48AD-B66D-85D3AD6152CC}" type="datetimeFigureOut">
              <a:rPr lang="ru-RU" smtClean="0"/>
              <a:pPr/>
              <a:t>16.09.2010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1041B77B-FD3F-4F4A-B42B-FB433B6D4DE7}" type="slidenum">
              <a:rPr lang="ru-RU" smtClean="0"/>
              <a:pPr/>
              <a:t>‹#›</a:t>
            </a:fld>
            <a:endParaRPr lang="ru-RU" dirty="0"/>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27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0B3FAC-00D8-48AD-B66D-85D3AD6152CC}" type="datetimeFigureOut">
              <a:rPr lang="ru-RU" smtClean="0"/>
              <a:pPr/>
              <a:t>16.09.2010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41B77B-FD3F-4F4A-B42B-FB433B6D4DE7}" type="slidenum">
              <a:rPr lang="ru-RU" smtClean="0"/>
              <a:pPr/>
              <a:t>‹#›</a:t>
            </a:fld>
            <a:endParaRPr lang="ru-R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46.jpeg"/></Relationships>
</file>

<file path=ppt/slides/_rels/slide3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9.jpeg"/></Relationships>
</file>

<file path=ppt/slides/_rels/slide33.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7.xml"/><Relationship Id="rId4" Type="http://schemas.openxmlformats.org/officeDocument/2006/relationships/image" Target="../media/image5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8.jpe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62.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audio" Target="file:///D:\&#1044;&#1077;&#1090;&#1080;%20&#1074;&#1086;&#1081;&#1085;&#1099;\8.&#1044;&#1077;&#1085;&#1100;%20&#1087;&#1086;&#1073;&#1077;&#1076;&#1099;(-).mp3" TargetMode="External"/><Relationship Id="rId5" Type="http://schemas.openxmlformats.org/officeDocument/2006/relationships/image" Target="../media/image10.pn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9may_pictures46.jpg"/>
          <p:cNvPicPr>
            <a:picLocks noChangeAspect="1"/>
          </p:cNvPicPr>
          <p:nvPr/>
        </p:nvPicPr>
        <p:blipFill>
          <a:blip r:embed="rId2" cstate="email"/>
          <a:srcRect/>
          <a:stretch>
            <a:fillRect/>
          </a:stretch>
        </p:blipFill>
        <p:spPr>
          <a:xfrm>
            <a:off x="0" y="0"/>
            <a:ext cx="9144000" cy="6858000"/>
          </a:xfrm>
          <a:prstGeom prst="rect">
            <a:avLst/>
          </a:prstGeom>
        </p:spPr>
      </p:pic>
      <p:sp>
        <p:nvSpPr>
          <p:cNvPr id="9" name="TextBox 8"/>
          <p:cNvSpPr txBox="1"/>
          <p:nvPr/>
        </p:nvSpPr>
        <p:spPr>
          <a:xfrm>
            <a:off x="1071538" y="500042"/>
            <a:ext cx="9144000" cy="3785652"/>
          </a:xfrm>
          <a:prstGeom prst="rect">
            <a:avLst/>
          </a:prstGeom>
          <a:noFill/>
        </p:spPr>
        <p:txBody>
          <a:bodyPr wrap="square" rtlCol="0">
            <a:spAutoFit/>
          </a:bodyPr>
          <a:lstStyle/>
          <a:p>
            <a:r>
              <a:rPr lang="ru-RU" sz="8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Следы </a:t>
            </a:r>
          </a:p>
          <a:p>
            <a:r>
              <a:rPr lang="ru-RU" sz="8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войны под </a:t>
            </a:r>
          </a:p>
          <a:p>
            <a:r>
              <a:rPr lang="ru-RU" sz="8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нашими крышами</a:t>
            </a:r>
            <a:endParaRPr lang="ru-RU" sz="8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 name="Рисунок 5" descr="id59_art135.jpg"/>
          <p:cNvPicPr>
            <a:picLocks noChangeAspect="1"/>
          </p:cNvPicPr>
          <p:nvPr/>
        </p:nvPicPr>
        <p:blipFill>
          <a:blip r:embed="rId3" cstate="email">
            <a:clrChange>
              <a:clrFrom>
                <a:srgbClr val="FFFFFF"/>
              </a:clrFrom>
              <a:clrTo>
                <a:srgbClr val="FFFFFF">
                  <a:alpha val="0"/>
                </a:srgbClr>
              </a:clrTo>
            </a:clrChange>
          </a:blip>
          <a:stretch>
            <a:fillRect/>
          </a:stretch>
        </p:blipFill>
        <p:spPr>
          <a:xfrm>
            <a:off x="6357950" y="357166"/>
            <a:ext cx="2143140" cy="2000240"/>
          </a:xfrm>
          <a:prstGeom prst="rect">
            <a:avLst/>
          </a:prstGeom>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0" y="1428736"/>
            <a:ext cx="91440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2060"/>
                </a:solidFill>
                <a:effectLst/>
                <a:latin typeface="Arial" pitchFamily="34" charset="0"/>
                <a:ea typeface="Times New Roman" pitchFamily="18" charset="0"/>
              </a:rPr>
              <a:t>«Родом я из п. Успенка. </a:t>
            </a:r>
            <a:r>
              <a:rPr lang="ru-RU" sz="2800" b="1" dirty="0" smtClean="0">
                <a:solidFill>
                  <a:srgbClr val="002060"/>
                </a:solidFill>
                <a:latin typeface="Arial" pitchFamily="34" charset="0"/>
                <a:ea typeface="Times New Roman" pitchFamily="18" charset="0"/>
              </a:rPr>
              <a:t>Когда началась война мне было 10 лет. </a:t>
            </a:r>
          </a:p>
          <a:p>
            <a:pPr marL="0" marR="0" lvl="0" indent="0"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2060"/>
                </a:solidFill>
                <a:effectLst/>
                <a:latin typeface="Arial" pitchFamily="34" charset="0"/>
                <a:ea typeface="Times New Roman" pitchFamily="18" charset="0"/>
              </a:rPr>
              <a:t>Мама рано умерла, отца забрали на войну. Старшего брата тоже взяли, он погиб. Сестренка младшая умерла, остался я один. </a:t>
            </a:r>
            <a:endParaRPr kumimoji="0" lang="ru-RU" sz="2000" b="1" i="0" u="none" strike="noStrike" cap="none" normalizeH="0" baseline="0" dirty="0" smtClean="0">
              <a:ln>
                <a:noFill/>
              </a:ln>
              <a:solidFill>
                <a:srgbClr val="002060"/>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002060"/>
                </a:solidFill>
                <a:effectLst/>
                <a:latin typeface="Arial" pitchFamily="34" charset="0"/>
                <a:ea typeface="Times New Roman" pitchFamily="18" charset="0"/>
              </a:rPr>
              <a:t>Жили в п. Ударник мои бабушка с дедушкой, взяли к себе. Так  в 13 лет у меня и начался трудовой стаж. Летом возил воду на лошади к тракторам. Одни женщины тогда на них работали. Зимой сидел дома. Заставляли работать, а ходить было не в чем, кое-как перебивались.</a:t>
            </a:r>
            <a:endParaRPr kumimoji="0" lang="ru-RU" b="1" i="0" u="none" strike="noStrike" cap="none" normalizeH="0" baseline="0" dirty="0" smtClean="0">
              <a:ln>
                <a:noFill/>
              </a:ln>
              <a:solidFill>
                <a:srgbClr val="002060"/>
              </a:solidFill>
              <a:effectLst/>
              <a:latin typeface="Arial" pitchFamily="34" charset="0"/>
            </a:endParaRPr>
          </a:p>
        </p:txBody>
      </p:sp>
      <p:sp>
        <p:nvSpPr>
          <p:cNvPr id="3" name="Заголовок 2"/>
          <p:cNvSpPr>
            <a:spLocks noGrp="1"/>
          </p:cNvSpPr>
          <p:nvPr>
            <p:ph type="title"/>
          </p:nvPr>
        </p:nvSpPr>
        <p:spPr>
          <a:xfrm>
            <a:off x="0" y="0"/>
            <a:ext cx="9144000" cy="1071546"/>
          </a:xfrm>
        </p:spPr>
        <p:txBody>
          <a:bodyPr>
            <a:noAutofit/>
          </a:bodyPr>
          <a:lstStyle/>
          <a:p>
            <a:r>
              <a:rPr lang="ru-RU" b="1" dirty="0" smtClean="0">
                <a:solidFill>
                  <a:srgbClr val="FF0000"/>
                </a:solidFill>
              </a:rPr>
              <a:t>Из воспоминаний </a:t>
            </a:r>
            <a:br>
              <a:rPr lang="ru-RU" b="1" dirty="0" smtClean="0">
                <a:solidFill>
                  <a:srgbClr val="FF0000"/>
                </a:solidFill>
              </a:rPr>
            </a:br>
            <a:r>
              <a:rPr lang="ru-RU" b="1" dirty="0" smtClean="0">
                <a:solidFill>
                  <a:srgbClr val="FF0000"/>
                </a:solidFill>
              </a:rPr>
              <a:t>Николая Алексеевича</a:t>
            </a:r>
            <a:endParaRPr lang="ru-RU" b="1" dirty="0">
              <a:solidFill>
                <a:srgbClr val="FF0000"/>
              </a:solidFill>
            </a:endParaRPr>
          </a:p>
        </p:txBody>
      </p:sp>
      <p:pic>
        <p:nvPicPr>
          <p:cNvPr id="4" name="Рисунок 3"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0" y="119039"/>
            <a:ext cx="928662" cy="1135032"/>
          </a:xfrm>
          <a:prstGeom prst="rect">
            <a:avLst/>
          </a:prstGeom>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678751"/>
          </a:xfrm>
          <a:prstGeom prst="rect">
            <a:avLst/>
          </a:prstGeom>
        </p:spPr>
        <p:txBody>
          <a:bodyPr wrap="square">
            <a:spAutoFit/>
          </a:bodyPr>
          <a:lstStyle/>
          <a:p>
            <a:r>
              <a:rPr lang="ru-RU" sz="2800" dirty="0" smtClean="0">
                <a:solidFill>
                  <a:srgbClr val="002060"/>
                </a:solidFill>
                <a:latin typeface="Arial" pitchFamily="34" charset="0"/>
                <a:ea typeface="Times New Roman" pitchFamily="18" charset="0"/>
              </a:rPr>
              <a:t>Закончилась война. Помню, как мы бежали с бригады, кричали от радости, женщины плакали. После войны стало легче. Стали приходить оставшиеся в живых мужчины. Пришёл и мой отец с фронта, раненый.</a:t>
            </a:r>
            <a:r>
              <a:rPr lang="ru-RU" sz="2800" dirty="0" smtClean="0">
                <a:solidFill>
                  <a:srgbClr val="002060"/>
                </a:solidFill>
              </a:rPr>
              <a:t> </a:t>
            </a:r>
          </a:p>
          <a:p>
            <a:r>
              <a:rPr lang="ru-RU" sz="3200" dirty="0" smtClean="0">
                <a:solidFill>
                  <a:srgbClr val="002060"/>
                </a:solidFill>
              </a:rPr>
              <a:t>В 50-е годы стали понемногу обживаться. После службы в армии (в Германии) вернулся на родину, сначала работал штурвальным, ремонтировал комбайны. А потом в моей жизни произошёл крутой поворот. Предложили пойти учиться на курсы шоферов.</a:t>
            </a:r>
          </a:p>
          <a:p>
            <a:r>
              <a:rPr lang="ru-RU" sz="3200" dirty="0" smtClean="0">
                <a:solidFill>
                  <a:srgbClr val="002060"/>
                </a:solidFill>
              </a:rPr>
              <a:t>Пошёл, окончил и 35 лет безвылазно работал шофёром. От руля вон и пальцы на руках потянуло</a:t>
            </a:r>
            <a:r>
              <a:rPr lang="ru-RU" sz="2800" dirty="0" smtClean="0">
                <a:solidFill>
                  <a:srgbClr val="002060"/>
                </a:solidFill>
              </a:rPr>
              <a:t>.</a:t>
            </a:r>
          </a:p>
          <a:p>
            <a:pPr lvl="0" eaLnBrk="0" fontAlgn="base" hangingPunct="0">
              <a:spcBef>
                <a:spcPct val="0"/>
              </a:spcBef>
              <a:spcAft>
                <a:spcPct val="0"/>
              </a:spcAft>
            </a:pPr>
            <a:r>
              <a:rPr lang="ru-RU" sz="2800" dirty="0" smtClean="0">
                <a:solidFill>
                  <a:srgbClr val="002060"/>
                </a:solidFill>
                <a:latin typeface="Arial" pitchFamily="34" charset="0"/>
                <a:ea typeface="Times New Roman" pitchFamily="18" charset="0"/>
              </a:rPr>
              <a:t> </a:t>
            </a:r>
            <a:endParaRPr lang="ru-RU" sz="2800" dirty="0" smtClean="0">
              <a:solidFill>
                <a:srgbClr val="002060"/>
              </a:solidFill>
              <a:latin typeface="Arial" pitchFamily="34"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1"/>
          <p:cNvSpPr>
            <a:spLocks noChangeArrowheads="1"/>
          </p:cNvSpPr>
          <p:nvPr/>
        </p:nvSpPr>
        <p:spPr bwMode="auto">
          <a:xfrm>
            <a:off x="0" y="0"/>
            <a:ext cx="8715404" cy="67403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002060"/>
                </a:solidFill>
                <a:effectLst/>
                <a:latin typeface="Arial" pitchFamily="34" charset="0"/>
                <a:ea typeface="Times New Roman" pitchFamily="18" charset="0"/>
              </a:rPr>
              <a:t>Какие тогда были дороги... Гаражей не было. Дома поставишь машину посередине двора, встанешь в 4 утра и греешь ее, а жена печь топит, воду кипятит. Зимой иной раз приходилось добираться до Краснозёрки, прокапывая машине колею в снегу. А какие тогда были бураны! А грязи сколько перебросали, ехать-то надо. Ездил в командировки, по целым неделям не бывал дома, там управлялись жена с детьми.</a:t>
            </a:r>
            <a:endParaRPr kumimoji="0" lang="ru-RU" sz="4000" b="0" i="0" u="none" strike="noStrike" cap="none" normalizeH="0" baseline="0" dirty="0" smtClean="0">
              <a:ln>
                <a:noFill/>
              </a:ln>
              <a:solidFill>
                <a:srgbClr val="002060"/>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7.04.2010 11;56;33.JPG"/>
          <p:cNvPicPr>
            <a:picLocks noChangeAspect="1"/>
          </p:cNvPicPr>
          <p:nvPr/>
        </p:nvPicPr>
        <p:blipFill>
          <a:blip r:embed="rId2" cstate="email"/>
          <a:srcRect/>
          <a:stretch>
            <a:fillRect/>
          </a:stretch>
        </p:blipFill>
        <p:spPr>
          <a:xfrm>
            <a:off x="357158" y="428604"/>
            <a:ext cx="4500594" cy="6000792"/>
          </a:xfrm>
          <a:prstGeom prst="rect">
            <a:avLst/>
          </a:prstGeom>
          <a:ln w="57150">
            <a:solidFill>
              <a:srgbClr val="FF0000"/>
            </a:solidFill>
          </a:ln>
        </p:spPr>
      </p:pic>
      <p:pic>
        <p:nvPicPr>
          <p:cNvPr id="3" name="Рисунок 2" descr="05.05.2010 11;31;01.JPG"/>
          <p:cNvPicPr>
            <a:picLocks noChangeAspect="1"/>
          </p:cNvPicPr>
          <p:nvPr/>
        </p:nvPicPr>
        <p:blipFill>
          <a:blip r:embed="rId3" cstate="email"/>
          <a:srcRect/>
          <a:stretch>
            <a:fillRect/>
          </a:stretch>
        </p:blipFill>
        <p:spPr>
          <a:xfrm>
            <a:off x="5214942" y="428604"/>
            <a:ext cx="3714776" cy="6000792"/>
          </a:xfrm>
          <a:prstGeom prst="rect">
            <a:avLst/>
          </a:prstGeom>
          <a:ln w="57150">
            <a:solidFill>
              <a:srgbClr val="C00000"/>
            </a:solidFill>
          </a:ln>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1"/>
          <p:cNvSpPr>
            <a:spLocks noChangeArrowheads="1"/>
          </p:cNvSpPr>
          <p:nvPr/>
        </p:nvSpPr>
        <p:spPr bwMode="auto">
          <a:xfrm>
            <a:off x="0" y="1214422"/>
            <a:ext cx="542922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0" i="0" u="none" strike="noStrike" cap="none" normalizeH="0" baseline="0" dirty="0" smtClean="0">
                <a:ln>
                  <a:noFill/>
                </a:ln>
                <a:solidFill>
                  <a:srgbClr val="002060"/>
                </a:solidFill>
                <a:effectLst/>
                <a:latin typeface="Arial" pitchFamily="34" charset="0"/>
                <a:ea typeface="Times New Roman" pitchFamily="18" charset="0"/>
              </a:rPr>
              <a:t>Сейчас сижу дома, получаю пенсию. Спасибо за то, что не забывают нас, тружеников тыла»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Arial" pitchFamily="34" charset="0"/>
                <a:ea typeface="Times New Roman" pitchFamily="18" charset="0"/>
              </a:rPr>
              <a:t/>
            </a:r>
            <a:br>
              <a:rPr kumimoji="0" lang="ru-RU" b="0" i="0" u="none" strike="noStrike" cap="none" normalizeH="0" baseline="0" dirty="0" smtClean="0">
                <a:ln>
                  <a:noFill/>
                </a:ln>
                <a:solidFill>
                  <a:schemeClr val="tx1"/>
                </a:solidFill>
                <a:effectLst/>
                <a:latin typeface="Arial" pitchFamily="34" charset="0"/>
                <a:ea typeface="Times New Roman" pitchFamily="18" charset="0"/>
              </a:rPr>
            </a:br>
            <a:endParaRPr kumimoji="0" lang="ru-RU" sz="1800" b="0" i="0" u="none" strike="noStrike" cap="none" normalizeH="0" baseline="0" dirty="0" smtClean="0">
              <a:ln>
                <a:noFill/>
              </a:ln>
              <a:solidFill>
                <a:schemeClr val="tx1"/>
              </a:solidFill>
              <a:effectLst/>
              <a:latin typeface="Arial" pitchFamily="34" charset="0"/>
            </a:endParaRPr>
          </a:p>
        </p:txBody>
      </p:sp>
      <p:pic>
        <p:nvPicPr>
          <p:cNvPr id="8" name="Рисунок 7" descr="27.04.2010 11;56;25.JPG"/>
          <p:cNvPicPr>
            <a:picLocks noChangeAspect="1"/>
          </p:cNvPicPr>
          <p:nvPr/>
        </p:nvPicPr>
        <p:blipFill>
          <a:blip r:embed="rId2" cstate="email"/>
          <a:srcRect/>
          <a:stretch>
            <a:fillRect/>
          </a:stretch>
        </p:blipFill>
        <p:spPr>
          <a:xfrm>
            <a:off x="5143504" y="642918"/>
            <a:ext cx="3438894" cy="4929222"/>
          </a:xfrm>
          <a:prstGeom prst="rect">
            <a:avLst/>
          </a:prstGeom>
          <a:ln w="57150">
            <a:solidFill>
              <a:srgbClr val="FF0000"/>
            </a:solidFill>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500042"/>
            <a:ext cx="7500990" cy="954107"/>
          </a:xfrm>
          <a:prstGeom prst="rect">
            <a:avLst/>
          </a:prstGeom>
        </p:spPr>
        <p:txBody>
          <a:bodyPr wrap="square">
            <a:spAutoFit/>
          </a:bodyPr>
          <a:lstStyle/>
          <a:p>
            <a:pPr lvl="0" fontAlgn="base">
              <a:spcBef>
                <a:spcPct val="0"/>
              </a:spcBef>
              <a:spcAft>
                <a:spcPct val="0"/>
              </a:spcAft>
            </a:pPr>
            <a:r>
              <a:rPr lang="ru-RU" sz="2800" dirty="0" smtClean="0">
                <a:solidFill>
                  <a:srgbClr val="002060"/>
                </a:solidFill>
                <a:latin typeface="Arial" pitchFamily="34" charset="0"/>
                <a:ea typeface="Times New Roman" pitchFamily="18" charset="0"/>
              </a:rPr>
              <a:t>Николай Алексеевич  награждён медалью «Ветеран труда», юбилейными медалями.</a:t>
            </a:r>
          </a:p>
        </p:txBody>
      </p:sp>
      <p:pic>
        <p:nvPicPr>
          <p:cNvPr id="3" name="Рисунок 2" descr="DSC06838.JPG"/>
          <p:cNvPicPr>
            <a:picLocks noChangeAspect="1"/>
          </p:cNvPicPr>
          <p:nvPr/>
        </p:nvPicPr>
        <p:blipFill>
          <a:blip r:embed="rId2" cstate="email"/>
          <a:stretch>
            <a:fillRect/>
          </a:stretch>
        </p:blipFill>
        <p:spPr>
          <a:xfrm>
            <a:off x="285720" y="2285992"/>
            <a:ext cx="4143404" cy="4143404"/>
          </a:xfrm>
          <a:prstGeom prst="rect">
            <a:avLst/>
          </a:prstGeom>
          <a:ln w="28575">
            <a:solidFill>
              <a:srgbClr val="FF0000"/>
            </a:solidFill>
          </a:ln>
        </p:spPr>
      </p:pic>
      <p:pic>
        <p:nvPicPr>
          <p:cNvPr id="4" name="Рисунок 3" descr="05.05.2010 11;31;20.JPG"/>
          <p:cNvPicPr>
            <a:picLocks noChangeAspect="1"/>
          </p:cNvPicPr>
          <p:nvPr/>
        </p:nvPicPr>
        <p:blipFill>
          <a:blip r:embed="rId3" cstate="email"/>
          <a:stretch>
            <a:fillRect/>
          </a:stretch>
        </p:blipFill>
        <p:spPr>
          <a:xfrm>
            <a:off x="4786314" y="2285992"/>
            <a:ext cx="4143372" cy="4071966"/>
          </a:xfrm>
          <a:prstGeom prst="rect">
            <a:avLst/>
          </a:prstGeom>
          <a:ln w="38100">
            <a:solidFill>
              <a:srgbClr val="FF0000"/>
            </a:solidFill>
          </a:ln>
        </p:spPr>
      </p:pic>
      <p:pic>
        <p:nvPicPr>
          <p:cNvPr id="5" name="Рисунок 4" descr="0_24e8e_2daa308a_XL.jpeg"/>
          <p:cNvPicPr>
            <a:picLocks noChangeAspect="1"/>
          </p:cNvPicPr>
          <p:nvPr/>
        </p:nvPicPr>
        <p:blipFill>
          <a:blip r:embed="rId4" cstate="email">
            <a:clrChange>
              <a:clrFrom>
                <a:srgbClr val="FFFFFF"/>
              </a:clrFrom>
              <a:clrTo>
                <a:srgbClr val="FFFFFF">
                  <a:alpha val="0"/>
                </a:srgbClr>
              </a:clrTo>
            </a:clrChange>
          </a:blip>
          <a:stretch>
            <a:fillRect/>
          </a:stretch>
        </p:blipFill>
        <p:spPr>
          <a:xfrm>
            <a:off x="4214810" y="3643314"/>
            <a:ext cx="785786" cy="1143008"/>
          </a:xfrm>
          <a:prstGeom prst="rect">
            <a:avLst/>
          </a:prstGeom>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Сканированные изображения 2222.jpg"/>
          <p:cNvPicPr>
            <a:picLocks noChangeAspect="1"/>
          </p:cNvPicPr>
          <p:nvPr/>
        </p:nvPicPr>
        <p:blipFill>
          <a:blip r:embed="rId3">
            <a:lum contrast="30000"/>
          </a:blip>
          <a:srcRect/>
          <a:stretch>
            <a:fillRect/>
          </a:stretch>
        </p:blipFill>
        <p:spPr>
          <a:xfrm>
            <a:off x="6429388" y="1928802"/>
            <a:ext cx="2714612" cy="3714776"/>
          </a:xfrm>
          <a:prstGeom prst="rect">
            <a:avLst/>
          </a:prstGeom>
          <a:ln>
            <a:noFill/>
          </a:ln>
          <a:effectLst>
            <a:outerShdw blurRad="292100" dist="139700" dir="2700000" algn="tl" rotWithShape="0">
              <a:srgbClr val="333333">
                <a:alpha val="65000"/>
              </a:srgbClr>
            </a:outerShdw>
            <a:softEdge rad="127000"/>
          </a:effectLst>
        </p:spPr>
      </p:pic>
      <p:sp>
        <p:nvSpPr>
          <p:cNvPr id="5" name="TextBox 4"/>
          <p:cNvSpPr txBox="1"/>
          <p:nvPr/>
        </p:nvSpPr>
        <p:spPr>
          <a:xfrm>
            <a:off x="1142976" y="0"/>
            <a:ext cx="8284768" cy="1446550"/>
          </a:xfrm>
          <a:prstGeom prst="rect">
            <a:avLst/>
          </a:prstGeom>
          <a:noFill/>
        </p:spPr>
        <p:txBody>
          <a:bodyPr wrap="square" rtlCol="0">
            <a:spAutoFit/>
          </a:bodyPr>
          <a:lstStyle/>
          <a:p>
            <a:r>
              <a:rPr lang="ru-RU" sz="4400" b="1" dirty="0" smtClean="0">
                <a:solidFill>
                  <a:srgbClr val="FF0000"/>
                </a:solidFill>
              </a:rPr>
              <a:t>Ильченко Антонина Николаевна </a:t>
            </a:r>
          </a:p>
          <a:p>
            <a:r>
              <a:rPr lang="ru-RU" sz="4400" b="1" dirty="0" smtClean="0">
                <a:solidFill>
                  <a:srgbClr val="FF0000"/>
                </a:solidFill>
              </a:rPr>
              <a:t>Ильченко Пётр Михайлович </a:t>
            </a:r>
            <a:endParaRPr lang="ru-RU" sz="2000" b="1" dirty="0">
              <a:solidFill>
                <a:srgbClr val="FF0000"/>
              </a:solidFill>
            </a:endParaRPr>
          </a:p>
        </p:txBody>
      </p:sp>
      <p:pic>
        <p:nvPicPr>
          <p:cNvPr id="6" name="Рисунок 5" descr="100_2139.jpg"/>
          <p:cNvPicPr>
            <a:picLocks noChangeAspect="1"/>
          </p:cNvPicPr>
          <p:nvPr/>
        </p:nvPicPr>
        <p:blipFill>
          <a:blip r:embed="rId4" cstate="email">
            <a:lum contrast="20000"/>
          </a:blip>
          <a:srcRect/>
          <a:stretch>
            <a:fillRect/>
          </a:stretch>
        </p:blipFill>
        <p:spPr>
          <a:xfrm rot="5400000">
            <a:off x="3464711" y="2536025"/>
            <a:ext cx="3714776" cy="2500330"/>
          </a:xfrm>
          <a:prstGeom prst="rect">
            <a:avLst/>
          </a:prstGeom>
          <a:ln>
            <a:noFill/>
          </a:ln>
          <a:effectLst>
            <a:outerShdw blurRad="292100" dist="139700" dir="2700000" algn="tl" rotWithShape="0">
              <a:srgbClr val="333333">
                <a:alpha val="65000"/>
              </a:srgbClr>
            </a:outerShdw>
            <a:softEdge rad="127000"/>
          </a:effectLst>
        </p:spPr>
      </p:pic>
      <p:sp>
        <p:nvSpPr>
          <p:cNvPr id="8" name="TextBox 7"/>
          <p:cNvSpPr txBox="1"/>
          <p:nvPr/>
        </p:nvSpPr>
        <p:spPr>
          <a:xfrm>
            <a:off x="142844" y="1357298"/>
            <a:ext cx="4357686" cy="4401205"/>
          </a:xfrm>
          <a:prstGeom prst="rect">
            <a:avLst/>
          </a:prstGeom>
          <a:noFill/>
        </p:spPr>
        <p:txBody>
          <a:bodyPr wrap="square" rtlCol="0">
            <a:spAutoFit/>
          </a:bodyPr>
          <a:lstStyle/>
          <a:p>
            <a:r>
              <a:rPr lang="ru-RU" sz="2800" b="1" dirty="0" smtClean="0">
                <a:solidFill>
                  <a:srgbClr val="002060"/>
                </a:solidFill>
              </a:rPr>
              <a:t>Пётр Михайлович и Антонина Николаевна уже много лет вместе. У них дружная и крепкая семья. Они вырастили 4 детей, помогают воспитывать внуков и правнуков. У каждого из них за плечами тяжёлые военные годы.</a:t>
            </a:r>
            <a:endParaRPr lang="ru-RU" sz="2800" b="1" dirty="0">
              <a:solidFill>
                <a:srgbClr val="002060"/>
              </a:solidFill>
            </a:endParaRPr>
          </a:p>
        </p:txBody>
      </p:sp>
      <p:pic>
        <p:nvPicPr>
          <p:cNvPr id="9" name="Рисунок 8" descr="0_24e8e_2daa308a_XL.jpeg"/>
          <p:cNvPicPr>
            <a:picLocks noChangeAspect="1"/>
          </p:cNvPicPr>
          <p:nvPr/>
        </p:nvPicPr>
        <p:blipFill>
          <a:blip r:embed="rId5" cstate="email">
            <a:clrChange>
              <a:clrFrom>
                <a:srgbClr val="FFFFFF"/>
              </a:clrFrom>
              <a:clrTo>
                <a:srgbClr val="FFFFFF">
                  <a:alpha val="0"/>
                </a:srgbClr>
              </a:clrTo>
            </a:clrChange>
          </a:blip>
          <a:stretch>
            <a:fillRect/>
          </a:stretch>
        </p:blipFill>
        <p:spPr>
          <a:xfrm>
            <a:off x="0" y="214290"/>
            <a:ext cx="1071538" cy="1143008"/>
          </a:xfrm>
          <a:prstGeom prst="rect">
            <a:avLst/>
          </a:prstGeom>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142852"/>
            <a:ext cx="9144000" cy="6500858"/>
          </a:xfrm>
        </p:spPr>
        <p:txBody>
          <a:bodyPr>
            <a:noAutofit/>
          </a:bodyPr>
          <a:lstStyle/>
          <a:p>
            <a:pPr algn="l"/>
            <a:r>
              <a:rPr lang="ru-RU" sz="3200" b="1" dirty="0" smtClean="0">
                <a:solidFill>
                  <a:srgbClr val="FF0000"/>
                </a:solidFill>
              </a:rPr>
              <a:t>Ильченко Пётр Михайлович </a:t>
            </a:r>
            <a:r>
              <a:rPr lang="ru-RU" sz="3200" dirty="0" smtClean="0">
                <a:solidFill>
                  <a:srgbClr val="002060"/>
                </a:solidFill>
              </a:rPr>
              <a:t>родился в 1926году.Когда началась война ему было всего 15лет, но ему приходилось выполнять всю мужскую работу. Ведь в селе такие подростки оставались за старших. Трудились в поле. Сеяли и косили пшеницу.  Осенью на лошадях  возили сдавать хлеб на элеватор в Карасук. Стремились приблизить Победу над врагом, помогали, чем могли.</a:t>
            </a:r>
            <a:br>
              <a:rPr lang="ru-RU" sz="3200" dirty="0" smtClean="0">
                <a:solidFill>
                  <a:srgbClr val="002060"/>
                </a:solidFill>
              </a:rPr>
            </a:br>
            <a:r>
              <a:rPr lang="ru-RU" sz="3200" dirty="0" smtClean="0">
                <a:solidFill>
                  <a:srgbClr val="002060"/>
                </a:solidFill>
              </a:rPr>
              <a:t> В 1943году  Петру Михайловичу исполнилось 18 лет и он был призван на фронт. Он участвовал в сражениях на Хинганском направлении (579стрелковый полк,209 Хинганская стрелковая дивизия) Смело и отважно защищал свою Родину.</a:t>
            </a:r>
            <a:endParaRPr lang="ru-RU" sz="3200" dirty="0">
              <a:solidFill>
                <a:srgbClr val="002060"/>
              </a:solidFill>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285728"/>
            <a:ext cx="9144000" cy="6001643"/>
          </a:xfrm>
          <a:prstGeom prst="rect">
            <a:avLst/>
          </a:prstGeom>
          <a:noFill/>
        </p:spPr>
        <p:txBody>
          <a:bodyPr wrap="square" rtlCol="0">
            <a:spAutoFit/>
          </a:bodyPr>
          <a:lstStyle/>
          <a:p>
            <a:r>
              <a:rPr lang="ru-RU" sz="2800" b="1" dirty="0" smtClean="0">
                <a:solidFill>
                  <a:srgbClr val="FF0000"/>
                </a:solidFill>
              </a:rPr>
              <a:t>Ильченко Антонина Николаевна  </a:t>
            </a:r>
            <a:r>
              <a:rPr lang="ru-RU" sz="2400" b="1" dirty="0" smtClean="0">
                <a:solidFill>
                  <a:srgbClr val="002060"/>
                </a:solidFill>
              </a:rPr>
              <a:t>родилась в большой дружной семье. Когда началась война ей исполнилось  9лет. Помнит как всем селом провожали мужчин на фронт. Отца забрали в рабочий батальон. Школу пришлось бросить. Мать уходила  с раннего утра на работу, а Антонина Николаевна оставалась присматривать за маленькими детьми, за домом. Трудовая жизнь началась сразу после войны. Летом  пололи огороды, заготавливали сено, перевозили всё на быках. Работала Антонина Николаевна на пимокатне, кирзаводе. С 1964 года перешла работать в колхоз. Пришлось  трудиться на сакмане,осенью работала на току. Всё делали вручную. Очень уставали, но  жили дружно, весело. Вечерами зажигали фитиль и при его тусклом свете вязали, вышивали, ткали дорожки. За трудовые заслуги перед Родиной Антонина Николаевна имеет правительственные награды.</a:t>
            </a:r>
            <a:endParaRPr lang="ru-RU" sz="2800" b="1" dirty="0" smtClean="0">
              <a:solidFill>
                <a:srgbClr val="002060"/>
              </a:solidFill>
            </a:endParaRPr>
          </a:p>
          <a:p>
            <a:r>
              <a:rPr lang="ru-RU" sz="2000" dirty="0" smtClean="0"/>
              <a:t> </a:t>
            </a:r>
            <a:endParaRPr lang="ru-RU" sz="20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Мищенко Н.В. 2.JPG"/>
          <p:cNvPicPr>
            <a:picLocks noChangeAspect="1"/>
          </p:cNvPicPr>
          <p:nvPr/>
        </p:nvPicPr>
        <p:blipFill>
          <a:blip r:embed="rId2" cstate="email">
            <a:lum bright="-10000" contrast="10000"/>
          </a:blip>
          <a:srcRect/>
          <a:stretch>
            <a:fillRect/>
          </a:stretch>
        </p:blipFill>
        <p:spPr>
          <a:xfrm>
            <a:off x="2500298" y="785794"/>
            <a:ext cx="3643338" cy="5715040"/>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285720" y="0"/>
            <a:ext cx="8858280" cy="830997"/>
          </a:xfrm>
          <a:prstGeom prst="rect">
            <a:avLst/>
          </a:prstGeom>
          <a:noFill/>
        </p:spPr>
        <p:txBody>
          <a:bodyPr wrap="square" rtlCol="0">
            <a:spAutoFit/>
          </a:bodyPr>
          <a:lstStyle/>
          <a:p>
            <a:r>
              <a:rPr lang="ru-RU" sz="4800" b="1" dirty="0" smtClean="0">
                <a:solidFill>
                  <a:srgbClr val="FF0000"/>
                </a:solidFill>
              </a:rPr>
              <a:t>Мищенко Наталья Николаевна</a:t>
            </a:r>
            <a:endParaRPr lang="ru-RU" sz="4800" b="1" dirty="0">
              <a:solidFill>
                <a:srgbClr val="FF0000"/>
              </a:solidFill>
            </a:endParaRPr>
          </a:p>
        </p:txBody>
      </p:sp>
      <p:pic>
        <p:nvPicPr>
          <p:cNvPr id="4" name="Рисунок 3"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0" y="785794"/>
            <a:ext cx="1214446" cy="1857388"/>
          </a:xfrm>
          <a:prstGeom prst="rect">
            <a:avLst/>
          </a:prstGeom>
        </p:spPr>
      </p:pic>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nvGraphicFramePr>
        <p:xfrm>
          <a:off x="-32" y="1"/>
          <a:ext cx="9144032" cy="6857999"/>
        </p:xfrm>
        <a:graphic>
          <a:graphicData uri="http://schemas.openxmlformats.org/drawingml/2006/table">
            <a:tbl>
              <a:tblPr>
                <a:tableStyleId>{08FB837D-C827-4EFA-A057-4D05807E0F7C}</a:tableStyleId>
              </a:tblPr>
              <a:tblGrid>
                <a:gridCol w="4500670"/>
                <a:gridCol w="4643362"/>
              </a:tblGrid>
              <a:tr h="1882058">
                <a:tc>
                  <a:txBody>
                    <a:bodyPr/>
                    <a:lstStyle/>
                    <a:p>
                      <a:pPr marL="0" algn="l" rtl="0" eaLnBrk="1" fontAlgn="t" latinLnBrk="0" hangingPunct="1">
                        <a:spcBef>
                          <a:spcPts val="0"/>
                        </a:spcBef>
                        <a:spcAft>
                          <a:spcPts val="0"/>
                        </a:spcAft>
                      </a:pPr>
                      <a:r>
                        <a:rPr lang="ru-RU" sz="2400" b="1" u="none" strike="noStrike" kern="1200" dirty="0"/>
                        <a:t>   </a:t>
                      </a:r>
                      <a:r>
                        <a:rPr lang="ru-RU" sz="2400" b="1" u="none" strike="noStrike" kern="1200" dirty="0" smtClean="0"/>
                        <a:t>Проект</a:t>
                      </a:r>
                      <a:endParaRPr lang="ru-RU" sz="2400" b="1" u="none" strike="noStrike" kern="1200" dirty="0"/>
                    </a:p>
                    <a:p>
                      <a:pPr marL="0" algn="l" rtl="0" eaLnBrk="1" fontAlgn="t" latinLnBrk="0" hangingPunct="1">
                        <a:spcBef>
                          <a:spcPts val="0"/>
                        </a:spcBef>
                        <a:spcAft>
                          <a:spcPts val="0"/>
                        </a:spcAft>
                      </a:pPr>
                      <a:endParaRPr lang="ru-RU" sz="2000" u="none" strike="noStrike" kern="1200" dirty="0"/>
                    </a:p>
                    <a:p>
                      <a:pPr marL="0" algn="l" rtl="0" eaLnBrk="1" fontAlgn="t" latinLnBrk="0" hangingPunct="1">
                        <a:spcBef>
                          <a:spcPts val="0"/>
                        </a:spcBef>
                        <a:spcAft>
                          <a:spcPts val="0"/>
                        </a:spcAft>
                      </a:pPr>
                      <a:endParaRPr lang="ru-RU" sz="2000" b="1" i="0" u="none" strike="noStrike" kern="1200" dirty="0">
                        <a:solidFill>
                          <a:schemeClr val="tx1"/>
                        </a:solidFill>
                        <a:latin typeface="+mj-lt"/>
                      </a:endParaRPr>
                    </a:p>
                  </a:txBody>
                  <a:tcPr marL="33528" marR="33528" marT="16764" marB="16764"/>
                </a:tc>
                <a:tc>
                  <a:txBody>
                    <a:bodyPr/>
                    <a:lstStyle/>
                    <a:p>
                      <a:pPr marL="0" algn="l" rtl="0" eaLnBrk="1" fontAlgn="t" latinLnBrk="0" hangingPunct="1">
                        <a:spcBef>
                          <a:spcPts val="0"/>
                        </a:spcBef>
                        <a:spcAft>
                          <a:spcPts val="0"/>
                        </a:spcAft>
                      </a:pPr>
                      <a:r>
                        <a:rPr lang="ru-RU" sz="2800" u="none" strike="noStrike" dirty="0" smtClean="0"/>
                        <a:t>« Следы войны под нашими крышами»</a:t>
                      </a:r>
                      <a:endParaRPr lang="ru-RU" sz="2800" u="none" strike="noStrike" dirty="0"/>
                    </a:p>
                    <a:p>
                      <a:pPr marL="0" algn="l" rtl="0" eaLnBrk="1" fontAlgn="t" latinLnBrk="0" hangingPunct="1">
                        <a:spcBef>
                          <a:spcPts val="0"/>
                        </a:spcBef>
                        <a:spcAft>
                          <a:spcPts val="0"/>
                        </a:spcAft>
                      </a:pPr>
                      <a:endParaRPr lang="ru-RU" sz="2000" b="1" i="0" u="none" strike="noStrike" kern="1200" dirty="0">
                        <a:solidFill>
                          <a:schemeClr val="lt1"/>
                        </a:solidFill>
                        <a:latin typeface="+mj-lt"/>
                      </a:endParaRPr>
                    </a:p>
                  </a:txBody>
                  <a:tcPr marL="33528" marR="33528" marT="16764" marB="16764"/>
                </a:tc>
              </a:tr>
              <a:tr h="1422181">
                <a:tc>
                  <a:txBody>
                    <a:bodyPr/>
                    <a:lstStyle/>
                    <a:p>
                      <a:pPr marL="0" algn="l" rtl="0" eaLnBrk="1" fontAlgn="t" latinLnBrk="0" hangingPunct="1">
                        <a:spcBef>
                          <a:spcPts val="0"/>
                        </a:spcBef>
                        <a:spcAft>
                          <a:spcPts val="0"/>
                        </a:spcAft>
                      </a:pPr>
                      <a:r>
                        <a:rPr lang="ru-RU" sz="2400" b="1" u="none" strike="noStrike" kern="1200" dirty="0" smtClean="0"/>
                        <a:t>   Название </a:t>
                      </a:r>
                      <a:r>
                        <a:rPr lang="ru-RU" sz="2400" b="1" u="none" strike="noStrike" kern="1200" dirty="0"/>
                        <a:t>школы</a:t>
                      </a:r>
                      <a:endParaRPr lang="ru-RU" sz="2400" b="1" i="0" u="none" strike="noStrike" dirty="0">
                        <a:latin typeface="+mj-lt"/>
                      </a:endParaRPr>
                    </a:p>
                  </a:txBody>
                  <a:tcPr marL="33536" marR="33536" marT="16802" marB="16802"/>
                </a:tc>
                <a:tc>
                  <a:txBody>
                    <a:bodyPr/>
                    <a:lstStyle/>
                    <a:p>
                      <a:pPr marL="0" algn="l" rtl="0" eaLnBrk="1" fontAlgn="t" latinLnBrk="0" hangingPunct="1">
                        <a:spcBef>
                          <a:spcPts val="0"/>
                        </a:spcBef>
                        <a:spcAft>
                          <a:spcPts val="0"/>
                        </a:spcAft>
                      </a:pPr>
                      <a:r>
                        <a:rPr lang="ru-RU" sz="2000" b="1" u="none" strike="noStrike" kern="1200" dirty="0"/>
                        <a:t>Муниципальное</a:t>
                      </a:r>
                      <a:r>
                        <a:rPr lang="ru-RU" sz="2000" b="1" u="none" strike="noStrike" kern="1200" baseline="0" dirty="0"/>
                        <a:t> образовательное учреждение – основная  общеобразовательная школа</a:t>
                      </a:r>
                      <a:endParaRPr lang="ru-RU" sz="2000" b="1" i="0" u="none" strike="noStrike" kern="1200" dirty="0">
                        <a:solidFill>
                          <a:schemeClr val="bg1"/>
                        </a:solidFill>
                        <a:latin typeface="+mj-lt"/>
                      </a:endParaRPr>
                    </a:p>
                  </a:txBody>
                  <a:tcPr marL="33536" marR="33536" marT="16802" marB="16802"/>
                </a:tc>
              </a:tr>
              <a:tr h="1133171">
                <a:tc>
                  <a:txBody>
                    <a:bodyPr/>
                    <a:lstStyle/>
                    <a:p>
                      <a:pPr marL="0" algn="l" rtl="0" eaLnBrk="1" fontAlgn="t" latinLnBrk="0" hangingPunct="1">
                        <a:spcBef>
                          <a:spcPts val="0"/>
                        </a:spcBef>
                        <a:spcAft>
                          <a:spcPts val="0"/>
                        </a:spcAft>
                      </a:pPr>
                      <a:r>
                        <a:rPr lang="ru-RU" sz="2400" b="1" u="none" strike="noStrike" kern="1200" dirty="0" smtClean="0"/>
                        <a:t>   Адрес</a:t>
                      </a:r>
                      <a:endParaRPr lang="ru-RU" sz="2400" b="1" i="0" u="none" strike="noStrike" kern="1200" dirty="0">
                        <a:solidFill>
                          <a:schemeClr val="dk1"/>
                        </a:solidFill>
                        <a:latin typeface="+mj-lt"/>
                      </a:endParaRPr>
                    </a:p>
                  </a:txBody>
                  <a:tcPr marL="33536" marR="33536" marT="16802" marB="16802"/>
                </a:tc>
                <a:tc>
                  <a:txBody>
                    <a:bodyPr/>
                    <a:lstStyle/>
                    <a:p>
                      <a:pPr marL="0" algn="l" rtl="0" eaLnBrk="1" fontAlgn="t" latinLnBrk="0" hangingPunct="1">
                        <a:spcBef>
                          <a:spcPts val="0"/>
                        </a:spcBef>
                        <a:spcAft>
                          <a:spcPts val="0"/>
                        </a:spcAft>
                      </a:pPr>
                      <a:r>
                        <a:rPr lang="ru-RU" sz="2000" u="none" strike="noStrike" kern="1200" dirty="0"/>
                        <a:t> </a:t>
                      </a:r>
                      <a:r>
                        <a:rPr lang="ru-RU" sz="2000" b="1" u="none" strike="noStrike" kern="1200" dirty="0"/>
                        <a:t>632 927, Новосибирская область,  </a:t>
                      </a:r>
                    </a:p>
                    <a:p>
                      <a:pPr marL="0" algn="l" rtl="0" eaLnBrk="1" fontAlgn="t" latinLnBrk="0" hangingPunct="1">
                        <a:spcBef>
                          <a:spcPts val="0"/>
                        </a:spcBef>
                        <a:spcAft>
                          <a:spcPts val="0"/>
                        </a:spcAft>
                      </a:pPr>
                      <a:r>
                        <a:rPr lang="ru-RU" sz="2000" b="1" u="none" strike="noStrike" kern="1200" dirty="0"/>
                        <a:t>Краснозёрский</a:t>
                      </a:r>
                      <a:r>
                        <a:rPr lang="ru-RU" sz="2000" b="1" u="none" strike="noStrike" kern="1200" baseline="0" dirty="0"/>
                        <a:t> район, село Гербаево,</a:t>
                      </a:r>
                      <a:endParaRPr lang="ru-RU" sz="2000" b="1" u="none" strike="noStrike" kern="1200" dirty="0"/>
                    </a:p>
                    <a:p>
                      <a:pPr marL="0" algn="l" rtl="0" eaLnBrk="1" fontAlgn="t" latinLnBrk="0" hangingPunct="1">
                        <a:spcBef>
                          <a:spcPts val="0"/>
                        </a:spcBef>
                        <a:spcAft>
                          <a:spcPts val="0"/>
                        </a:spcAft>
                      </a:pPr>
                      <a:r>
                        <a:rPr lang="ru-RU" sz="2000" b="1" u="none" strike="noStrike" kern="1200" baseline="0" dirty="0"/>
                        <a:t>улица Новая  - 14</a:t>
                      </a:r>
                      <a:endParaRPr lang="ru-RU" sz="2000" b="1" i="0" u="none" strike="noStrike" kern="1200" dirty="0">
                        <a:solidFill>
                          <a:schemeClr val="bg1"/>
                        </a:solidFill>
                        <a:latin typeface="+mj-lt"/>
                      </a:endParaRPr>
                    </a:p>
                  </a:txBody>
                  <a:tcPr marL="33536" marR="33536" marT="16802" marB="16802"/>
                </a:tc>
              </a:tr>
              <a:tr h="516222">
                <a:tc>
                  <a:txBody>
                    <a:bodyPr/>
                    <a:lstStyle/>
                    <a:p>
                      <a:pPr marL="0" algn="l" rtl="0" eaLnBrk="1" fontAlgn="t" latinLnBrk="0" hangingPunct="1">
                        <a:spcBef>
                          <a:spcPts val="0"/>
                        </a:spcBef>
                        <a:spcAft>
                          <a:spcPts val="0"/>
                        </a:spcAft>
                      </a:pPr>
                      <a:r>
                        <a:rPr lang="ru-RU" sz="2000" u="none" strike="noStrike" kern="1200" dirty="0" smtClean="0"/>
                        <a:t>   </a:t>
                      </a:r>
                      <a:r>
                        <a:rPr lang="ru-RU" sz="2400" b="1" u="none" strike="noStrike" kern="1200" dirty="0" smtClean="0"/>
                        <a:t>Возрастная </a:t>
                      </a:r>
                      <a:r>
                        <a:rPr lang="ru-RU" sz="2400" b="1" u="none" strike="noStrike" kern="1200" dirty="0"/>
                        <a:t>группа</a:t>
                      </a:r>
                      <a:endParaRPr lang="ru-RU" sz="2400" b="1" i="0" u="none" strike="noStrike" dirty="0">
                        <a:latin typeface="+mj-lt"/>
                      </a:endParaRPr>
                    </a:p>
                  </a:txBody>
                  <a:tcPr marL="33536" marR="33536" marT="16802" marB="16802"/>
                </a:tc>
                <a:tc>
                  <a:txBody>
                    <a:bodyPr/>
                    <a:lstStyle/>
                    <a:p>
                      <a:pPr marL="0" algn="l" rtl="0" eaLnBrk="1" fontAlgn="t" latinLnBrk="0" hangingPunct="1">
                        <a:spcBef>
                          <a:spcPts val="0"/>
                        </a:spcBef>
                        <a:spcAft>
                          <a:spcPts val="0"/>
                        </a:spcAft>
                      </a:pPr>
                      <a:r>
                        <a:rPr lang="ru-RU" sz="2400" b="1" u="none" strike="noStrike" kern="1200" baseline="0" dirty="0" smtClean="0"/>
                        <a:t>Учащиеся 4 класса</a:t>
                      </a:r>
                      <a:endParaRPr lang="ru-RU" sz="2400" b="1" i="0" u="none" strike="noStrike" kern="1200" dirty="0">
                        <a:solidFill>
                          <a:schemeClr val="bg1"/>
                        </a:solidFill>
                        <a:latin typeface="+mj-lt"/>
                      </a:endParaRPr>
                    </a:p>
                  </a:txBody>
                  <a:tcPr marL="33536" marR="33536" marT="16802" marB="16802"/>
                </a:tc>
              </a:tr>
              <a:tr h="1904367">
                <a:tc>
                  <a:txBody>
                    <a:bodyPr/>
                    <a:lstStyle/>
                    <a:p>
                      <a:pPr marL="0" algn="l" rtl="0" eaLnBrk="1" fontAlgn="t" latinLnBrk="0" hangingPunct="1">
                        <a:spcBef>
                          <a:spcPts val="0"/>
                        </a:spcBef>
                        <a:spcAft>
                          <a:spcPts val="0"/>
                        </a:spcAft>
                      </a:pPr>
                      <a:r>
                        <a:rPr lang="ru-RU" sz="2000" u="none" strike="noStrike" kern="1200" dirty="0" smtClean="0"/>
                        <a:t>   </a:t>
                      </a:r>
                    </a:p>
                    <a:p>
                      <a:pPr marL="0" algn="l" rtl="0" eaLnBrk="1" fontAlgn="t" latinLnBrk="0" hangingPunct="1">
                        <a:spcBef>
                          <a:spcPts val="0"/>
                        </a:spcBef>
                        <a:spcAft>
                          <a:spcPts val="0"/>
                        </a:spcAft>
                      </a:pPr>
                      <a:endParaRPr lang="ru-RU" sz="2000" u="none" strike="noStrike" kern="1200" dirty="0" smtClean="0"/>
                    </a:p>
                    <a:p>
                      <a:pPr marL="0" algn="l" rtl="0" eaLnBrk="1" fontAlgn="t" latinLnBrk="0" hangingPunct="1">
                        <a:spcBef>
                          <a:spcPts val="0"/>
                        </a:spcBef>
                        <a:spcAft>
                          <a:spcPts val="0"/>
                        </a:spcAft>
                      </a:pPr>
                      <a:r>
                        <a:rPr lang="ru-RU" sz="2400" b="1" u="none" strike="noStrike" kern="1200" dirty="0" smtClean="0"/>
                        <a:t>  Руководитель</a:t>
                      </a:r>
                      <a:endParaRPr lang="ru-RU" sz="2400" b="1" i="0" u="none" strike="noStrike" kern="1200" dirty="0">
                        <a:solidFill>
                          <a:schemeClr val="dk1"/>
                        </a:solidFill>
                        <a:latin typeface="+mj-lt"/>
                      </a:endParaRPr>
                    </a:p>
                  </a:txBody>
                  <a:tcPr marL="33536" marR="33536" marT="16802" marB="16802"/>
                </a:tc>
                <a:tc>
                  <a:txBody>
                    <a:bodyPr/>
                    <a:lstStyle/>
                    <a:p>
                      <a:pPr marL="0" algn="l" rtl="0" eaLnBrk="1" fontAlgn="t" latinLnBrk="0" hangingPunct="1">
                        <a:spcBef>
                          <a:spcPts val="0"/>
                        </a:spcBef>
                        <a:spcAft>
                          <a:spcPts val="0"/>
                        </a:spcAft>
                      </a:pPr>
                      <a:endParaRPr lang="ru-RU" sz="2000" u="none" strike="noStrike" kern="1200" dirty="0" smtClean="0"/>
                    </a:p>
                    <a:p>
                      <a:pPr marL="0" algn="l" rtl="0" eaLnBrk="1" fontAlgn="t" latinLnBrk="0" hangingPunct="1">
                        <a:spcBef>
                          <a:spcPts val="0"/>
                        </a:spcBef>
                        <a:spcAft>
                          <a:spcPts val="0"/>
                        </a:spcAft>
                      </a:pPr>
                      <a:endParaRPr lang="ru-RU" sz="2000" u="none" strike="noStrike" kern="1200" dirty="0" smtClean="0"/>
                    </a:p>
                    <a:p>
                      <a:pPr marL="0" algn="l" rtl="0" eaLnBrk="1" fontAlgn="t" latinLnBrk="0" hangingPunct="1">
                        <a:spcBef>
                          <a:spcPts val="0"/>
                        </a:spcBef>
                        <a:spcAft>
                          <a:spcPts val="0"/>
                        </a:spcAft>
                      </a:pPr>
                      <a:r>
                        <a:rPr lang="ru-RU" sz="2400" b="1" u="none" strike="noStrike" kern="1200" dirty="0" smtClean="0"/>
                        <a:t>Бычкова</a:t>
                      </a:r>
                      <a:r>
                        <a:rPr lang="ru-RU" sz="2400" b="1" u="none" strike="noStrike" kern="1200" baseline="0" dirty="0" smtClean="0"/>
                        <a:t> Лидия Владимировна</a:t>
                      </a:r>
                      <a:endParaRPr lang="ru-RU" sz="2400" b="1" i="0" u="none" strike="noStrike" kern="1200" dirty="0" smtClean="0">
                        <a:solidFill>
                          <a:schemeClr val="bg1"/>
                        </a:solidFill>
                        <a:latin typeface="+mj-lt"/>
                      </a:endParaRPr>
                    </a:p>
                  </a:txBody>
                  <a:tcPr marL="33536" marR="33536" marT="16802" marB="16802"/>
                </a:tc>
              </a:tr>
            </a:tbl>
          </a:graphicData>
        </a:graphic>
      </p:graphicFrame>
      <p:graphicFrame>
        <p:nvGraphicFramePr>
          <p:cNvPr id="5" name="Таблица 4"/>
          <p:cNvGraphicFramePr>
            <a:graphicFrameLocks noGrp="1"/>
          </p:cNvGraphicFramePr>
          <p:nvPr/>
        </p:nvGraphicFramePr>
        <p:xfrm>
          <a:off x="0" y="4986670"/>
          <a:ext cx="9144000" cy="396240"/>
        </p:xfrm>
        <a:graphic>
          <a:graphicData uri="http://schemas.openxmlformats.org/drawingml/2006/table">
            <a:tbl>
              <a:tblPr/>
              <a:tblGrid>
                <a:gridCol w="9144000"/>
              </a:tblGrid>
              <a:tr h="276446">
                <a:tc>
                  <a:txBody>
                    <a:bodyPr/>
                    <a:lstStyle/>
                    <a:p>
                      <a:r>
                        <a:rPr lang="ru-RU" sz="2000" b="1" dirty="0" smtClean="0">
                          <a:latin typeface="+mj-lt"/>
                        </a:rPr>
                        <a:t>  Автор  </a:t>
                      </a:r>
                      <a:r>
                        <a:rPr lang="ru-RU" b="1" dirty="0" smtClean="0">
                          <a:latin typeface="+mj-lt"/>
                        </a:rPr>
                        <a:t>                                                                        Творческая</a:t>
                      </a:r>
                      <a:r>
                        <a:rPr lang="ru-RU" b="1" baseline="0" dirty="0" smtClean="0">
                          <a:latin typeface="+mj-lt"/>
                        </a:rPr>
                        <a:t> группа учащихся</a:t>
                      </a:r>
                      <a:endParaRPr lang="ru-RU" b="1" dirty="0">
                        <a:solidFill>
                          <a:schemeClr val="bg1"/>
                        </a:solidFill>
                        <a:latin typeface="+mj-lt"/>
                      </a:endParaRPr>
                    </a:p>
                  </a:txBody>
                  <a:tcPr>
                    <a:lnL w="12700" cmpd="sng">
                      <a:solidFill>
                        <a:schemeClr val="tx1"/>
                      </a:solidFill>
                      <a:prstDash val="solid"/>
                    </a:lnL>
                    <a:lnR w="12700" cmpd="sng">
                      <a:solidFill>
                        <a:schemeClr val="tx1"/>
                      </a:solidFill>
                      <a:prstDash val="solid"/>
                    </a:lnR>
                    <a:lnT w="12700" cmpd="sng">
                      <a:noFill/>
                      <a:prstDash val="solid"/>
                    </a:lnT>
                    <a:lnB w="12700" cmpd="sng">
                      <a:solidFill>
                        <a:schemeClr val="tx1"/>
                      </a:solidFill>
                      <a:prstDash val="solid"/>
                    </a:lnB>
                  </a:tcPr>
                </a:tc>
              </a:tr>
            </a:tbl>
          </a:graphicData>
        </a:graphic>
      </p:graphicFrame>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214282" y="857232"/>
            <a:ext cx="8501122" cy="5572164"/>
          </a:xfrm>
        </p:spPr>
        <p:txBody>
          <a:bodyPr>
            <a:noAutofit/>
          </a:bodyPr>
          <a:lstStyle/>
          <a:p>
            <a:pPr algn="l"/>
            <a:r>
              <a:rPr lang="ru-RU" sz="2800" b="1" dirty="0" smtClean="0">
                <a:solidFill>
                  <a:srgbClr val="002060"/>
                </a:solidFill>
              </a:rPr>
              <a:t>О  нападении фашистов  на нашу страну Наталья Николаевна  узнала из сообщения по радио. Сразу начались наборы  в армию. Когда началась война  Наташе исполнилось 14 лет. Взрослых в деревне почти не осталось. Приходилось много работать: полоть полосы пшеницы, скирдовать сено. Всё делали вручную. Работали не только днём, но и ночью. Два года вместе с другими такими же подростами, Наташа работала на пимокатне, катала валенки для солдат  на фронт. Приходилось пасти коров, быть сторожем на ферме. Было очень тяжело.  Питались ягодами, травой, ловили рыбу. </a:t>
            </a:r>
            <a:r>
              <a:rPr lang="ru-RU" sz="2400" b="1" dirty="0" smtClean="0">
                <a:solidFill>
                  <a:srgbClr val="002060"/>
                </a:solidFill>
              </a:rPr>
              <a:t/>
            </a:r>
            <a:br>
              <a:rPr lang="ru-RU" sz="2400" b="1" dirty="0" smtClean="0">
                <a:solidFill>
                  <a:srgbClr val="002060"/>
                </a:solidFill>
              </a:rPr>
            </a:br>
            <a:endParaRPr lang="ru-RU" sz="2400" b="1" dirty="0">
              <a:solidFill>
                <a:srgbClr val="002060"/>
              </a:solidFill>
            </a:endParaRPr>
          </a:p>
        </p:txBody>
      </p:sp>
      <p:pic>
        <p:nvPicPr>
          <p:cNvPr id="9" name="Рисунок 8"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0" y="0"/>
            <a:ext cx="785786" cy="714380"/>
          </a:xfrm>
          <a:prstGeom prst="rect">
            <a:avLst/>
          </a:prstGeom>
        </p:spPr>
      </p:pic>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5143504" cy="6555641"/>
          </a:xfrm>
          <a:prstGeom prst="rect">
            <a:avLst/>
          </a:prstGeom>
        </p:spPr>
        <p:txBody>
          <a:bodyPr wrap="square">
            <a:spAutoFit/>
          </a:bodyPr>
          <a:lstStyle/>
          <a:p>
            <a:r>
              <a:rPr lang="ru-RU" sz="2800" b="1" dirty="0" smtClean="0">
                <a:solidFill>
                  <a:srgbClr val="002060"/>
                </a:solidFill>
              </a:rPr>
              <a:t>О победе в ВО войне сообщил председатель. Кто плакал, кто смеялся от радости. Многие не вернулись тогда  в родное село. После войны, </a:t>
            </a:r>
            <a:r>
              <a:rPr lang="ru-RU" sz="2800" b="1" dirty="0">
                <a:solidFill>
                  <a:srgbClr val="002060"/>
                </a:solidFill>
              </a:rPr>
              <a:t>Наталья </a:t>
            </a:r>
            <a:r>
              <a:rPr lang="ru-RU" sz="2800" b="1" dirty="0" smtClean="0">
                <a:solidFill>
                  <a:srgbClr val="002060"/>
                </a:solidFill>
              </a:rPr>
              <a:t>Николаевна,  </a:t>
            </a:r>
            <a:r>
              <a:rPr lang="ru-RU" sz="2800" b="1" dirty="0">
                <a:solidFill>
                  <a:srgbClr val="002060"/>
                </a:solidFill>
              </a:rPr>
              <a:t>продолжая работать</a:t>
            </a:r>
            <a:r>
              <a:rPr lang="ru-RU" sz="2800" b="1" dirty="0" smtClean="0">
                <a:solidFill>
                  <a:srgbClr val="002060"/>
                </a:solidFill>
              </a:rPr>
              <a:t>, закончила </a:t>
            </a:r>
            <a:r>
              <a:rPr lang="ru-RU" sz="2800" b="1" dirty="0">
                <a:solidFill>
                  <a:srgbClr val="002060"/>
                </a:solidFill>
              </a:rPr>
              <a:t>вечернюю школу. Всю жизнь </a:t>
            </a:r>
            <a:r>
              <a:rPr lang="ru-RU" sz="2800" b="1" dirty="0" smtClean="0">
                <a:solidFill>
                  <a:srgbClr val="002060"/>
                </a:solidFill>
              </a:rPr>
              <a:t>трудилась в </a:t>
            </a:r>
            <a:r>
              <a:rPr lang="ru-RU" sz="2800" b="1" dirty="0">
                <a:solidFill>
                  <a:srgbClr val="002060"/>
                </a:solidFill>
              </a:rPr>
              <a:t>родном селе, имеет правительственные награды. Воспитала двоих сыновей, </a:t>
            </a:r>
            <a:r>
              <a:rPr lang="ru-RU" sz="2800" b="1" dirty="0" smtClean="0">
                <a:solidFill>
                  <a:srgbClr val="002060"/>
                </a:solidFill>
              </a:rPr>
              <a:t>помогает растить внуков. В свои 83 года, Наталья Николаевна, воспитывает и правнуков, а </a:t>
            </a:r>
            <a:r>
              <a:rPr lang="ru-RU" sz="2800" b="1" dirty="0">
                <a:solidFill>
                  <a:srgbClr val="002060"/>
                </a:solidFill>
              </a:rPr>
              <a:t>их </a:t>
            </a:r>
            <a:r>
              <a:rPr lang="ru-RU" sz="2800" b="1" dirty="0" smtClean="0">
                <a:solidFill>
                  <a:srgbClr val="002060"/>
                </a:solidFill>
              </a:rPr>
              <a:t>у неё 11.</a:t>
            </a:r>
            <a:endParaRPr lang="ru-RU" sz="2800" b="1" dirty="0">
              <a:solidFill>
                <a:srgbClr val="002060"/>
              </a:solidFill>
            </a:endParaRPr>
          </a:p>
        </p:txBody>
      </p:sp>
      <p:pic>
        <p:nvPicPr>
          <p:cNvPr id="5" name="Рисунок 4" descr="Мищенко Н.В. с сыновьями.JPG"/>
          <p:cNvPicPr>
            <a:picLocks noChangeAspect="1"/>
          </p:cNvPicPr>
          <p:nvPr/>
        </p:nvPicPr>
        <p:blipFill>
          <a:blip r:embed="rId2" cstate="email"/>
          <a:stretch>
            <a:fillRect/>
          </a:stretch>
        </p:blipFill>
        <p:spPr>
          <a:xfrm>
            <a:off x="5214942" y="714356"/>
            <a:ext cx="3429024" cy="5214974"/>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Рисунок 8"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8001024" y="0"/>
            <a:ext cx="857256" cy="1214446"/>
          </a:xfrm>
          <a:prstGeom prst="rect">
            <a:avLst/>
          </a:prstGeom>
        </p:spPr>
      </p:pic>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06449.JPG"/>
          <p:cNvPicPr>
            <a:picLocks noChangeAspect="1"/>
          </p:cNvPicPr>
          <p:nvPr/>
        </p:nvPicPr>
        <p:blipFill>
          <a:blip r:embed="rId2" cstate="email">
            <a:lum contrast="20000"/>
          </a:blip>
          <a:stretch>
            <a:fillRect/>
          </a:stretch>
        </p:blipFill>
        <p:spPr>
          <a:xfrm>
            <a:off x="4643438" y="928670"/>
            <a:ext cx="3429024" cy="4643470"/>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Рисунок 2" descr="Мищенко Н.В.JPG"/>
          <p:cNvPicPr>
            <a:picLocks noChangeAspect="1"/>
          </p:cNvPicPr>
          <p:nvPr/>
        </p:nvPicPr>
        <p:blipFill>
          <a:blip r:embed="rId3" cstate="email"/>
          <a:srcRect/>
          <a:stretch>
            <a:fillRect/>
          </a:stretch>
        </p:blipFill>
        <p:spPr>
          <a:xfrm>
            <a:off x="428596" y="857232"/>
            <a:ext cx="3286148" cy="478634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0_24e8e_2daa308a_XL.jpeg"/>
          <p:cNvPicPr>
            <a:picLocks noChangeAspect="1"/>
          </p:cNvPicPr>
          <p:nvPr/>
        </p:nvPicPr>
        <p:blipFill>
          <a:blip r:embed="rId4" cstate="email">
            <a:clrChange>
              <a:clrFrom>
                <a:srgbClr val="FFFFFF"/>
              </a:clrFrom>
              <a:clrTo>
                <a:srgbClr val="FFFFFF">
                  <a:alpha val="0"/>
                </a:srgbClr>
              </a:clrTo>
            </a:clrChange>
          </a:blip>
          <a:stretch>
            <a:fillRect/>
          </a:stretch>
        </p:blipFill>
        <p:spPr>
          <a:xfrm>
            <a:off x="3786182" y="2500306"/>
            <a:ext cx="928694" cy="1500198"/>
          </a:xfrm>
          <a:prstGeom prst="rect">
            <a:avLst/>
          </a:prstGeom>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357166"/>
            <a:ext cx="8709115" cy="707886"/>
          </a:xfrm>
          <a:prstGeom prst="rect">
            <a:avLst/>
          </a:prstGeom>
          <a:noFill/>
        </p:spPr>
        <p:txBody>
          <a:bodyPr wrap="none" rtlCol="0">
            <a:spAutoFit/>
          </a:bodyPr>
          <a:lstStyle/>
          <a:p>
            <a:r>
              <a:rPr lang="ru-RU" sz="4000" b="1" dirty="0" smtClean="0">
                <a:solidFill>
                  <a:srgbClr val="FF0000"/>
                </a:solidFill>
              </a:rPr>
              <a:t>Кравченко Екатерина Константиновна</a:t>
            </a:r>
            <a:endParaRPr lang="ru-RU" sz="4000" b="1" dirty="0">
              <a:solidFill>
                <a:srgbClr val="FF0000"/>
              </a:solidFill>
            </a:endParaRPr>
          </a:p>
        </p:txBody>
      </p:sp>
      <p:pic>
        <p:nvPicPr>
          <p:cNvPr id="4" name="Рисунок 3"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214282" y="1214422"/>
            <a:ext cx="1143008" cy="1643074"/>
          </a:xfrm>
          <a:prstGeom prst="rect">
            <a:avLst/>
          </a:prstGeom>
        </p:spPr>
      </p:pic>
      <p:pic>
        <p:nvPicPr>
          <p:cNvPr id="5" name="Рисунок 4" descr="DSC06457.JPG"/>
          <p:cNvPicPr>
            <a:picLocks noChangeAspect="1"/>
          </p:cNvPicPr>
          <p:nvPr/>
        </p:nvPicPr>
        <p:blipFill>
          <a:blip r:embed="rId3" cstate="email">
            <a:lum contrast="10000"/>
          </a:blip>
          <a:srcRect/>
          <a:stretch>
            <a:fillRect/>
          </a:stretch>
        </p:blipFill>
        <p:spPr>
          <a:xfrm>
            <a:off x="2857488" y="1357298"/>
            <a:ext cx="3429024" cy="5000660"/>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8"/>
          <p:cNvSpPr>
            <a:spLocks noGrp="1"/>
          </p:cNvSpPr>
          <p:nvPr>
            <p:ph type="title"/>
          </p:nvPr>
        </p:nvSpPr>
        <p:spPr>
          <a:xfrm>
            <a:off x="0" y="928622"/>
            <a:ext cx="9144000" cy="5929378"/>
          </a:xfrm>
        </p:spPr>
        <p:txBody>
          <a:bodyPr>
            <a:noAutofit/>
          </a:bodyPr>
          <a:lstStyle/>
          <a:p>
            <a:pPr algn="l"/>
            <a:r>
              <a:rPr lang="ru-RU" sz="3200" b="1" dirty="0" smtClean="0">
                <a:solidFill>
                  <a:srgbClr val="002060"/>
                </a:solidFill>
              </a:rPr>
              <a:t>Из воспоминаний Екатерины Константиновны: «В 1941 году  мне исполнилось 12 лет, училась я в 3 классе. Когда началась война, моего отца, как и других мужчин, сразу забрали на фронт. Работать было некому. Учиться пришлось бросить. Приходилось выполнять разные работы. Нас посылали полоть поля с самого раннего утра и до позднего вечера, возили дрова на быках, пахали и боронили. Ездила на прицепе. Было очень трудно и тяжело, часто не доедали и не досыпали, но знали, что наш труд нужен для фронта, для победы.</a:t>
            </a:r>
            <a:r>
              <a:rPr lang="ru-RU" sz="3600" b="1" dirty="0" smtClean="0">
                <a:solidFill>
                  <a:srgbClr val="002060"/>
                </a:solidFill>
              </a:rPr>
              <a:t>   </a:t>
            </a:r>
            <a:endParaRPr lang="ru-RU" sz="3600" b="1" dirty="0">
              <a:solidFill>
                <a:srgbClr val="002060"/>
              </a:solidFill>
            </a:endParaRPr>
          </a:p>
        </p:txBody>
      </p:sp>
      <p:pic>
        <p:nvPicPr>
          <p:cNvPr id="5" name="Рисунок 4"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0" y="0"/>
            <a:ext cx="714380" cy="857256"/>
          </a:xfrm>
          <a:prstGeom prst="rect">
            <a:avLst/>
          </a:prstGeom>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DSC06462.JPG"/>
          <p:cNvPicPr>
            <a:picLocks noChangeAspect="1"/>
          </p:cNvPicPr>
          <p:nvPr/>
        </p:nvPicPr>
        <p:blipFill>
          <a:blip r:embed="rId2" cstate="email"/>
          <a:stretch>
            <a:fillRect/>
          </a:stretch>
        </p:blipFill>
        <p:spPr>
          <a:xfrm>
            <a:off x="6572264" y="4000504"/>
            <a:ext cx="2286016" cy="2643182"/>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214282" y="714356"/>
            <a:ext cx="5715040" cy="5929330"/>
          </a:xfrm>
        </p:spPr>
        <p:txBody>
          <a:bodyPr>
            <a:noAutofit/>
          </a:bodyPr>
          <a:lstStyle/>
          <a:p>
            <a:pPr algn="l"/>
            <a:r>
              <a:rPr lang="ru-RU" sz="3200" b="1" dirty="0" smtClean="0">
                <a:solidFill>
                  <a:srgbClr val="002060"/>
                </a:solidFill>
              </a:rPr>
              <a:t>В День победы было много радости. Начали возвращаться с фронта солдаты. Вернулся и отец». После войны Екатерина Константиновна продолжала работать. Трудилась на ферме дояркой, пояркой. Пришлось работать и на кирпичном заводе. За доблестный труд Екатерина Константиновна не раз награждалась правительственными наградами</a:t>
            </a:r>
            <a:r>
              <a:rPr lang="ru-RU" sz="2800" b="1" dirty="0" smtClean="0">
                <a:solidFill>
                  <a:srgbClr val="002060"/>
                </a:solidFill>
              </a:rPr>
              <a:t>.</a:t>
            </a:r>
            <a:endParaRPr lang="ru-RU" sz="2800" b="1" dirty="0">
              <a:solidFill>
                <a:srgbClr val="002060"/>
              </a:solidFill>
            </a:endParaRPr>
          </a:p>
        </p:txBody>
      </p:sp>
      <p:pic>
        <p:nvPicPr>
          <p:cNvPr id="5" name="Рисунок 4" descr="Кравченко Е.К..JPG"/>
          <p:cNvPicPr>
            <a:picLocks noChangeAspect="1"/>
          </p:cNvPicPr>
          <p:nvPr/>
        </p:nvPicPr>
        <p:blipFill>
          <a:blip r:embed="rId3" cstate="email"/>
          <a:stretch>
            <a:fillRect/>
          </a:stretch>
        </p:blipFill>
        <p:spPr>
          <a:xfrm>
            <a:off x="6500826" y="285728"/>
            <a:ext cx="2272317" cy="3500462"/>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Рисунок 5" descr="0_24e8e_2daa308a_XL.jpeg"/>
          <p:cNvPicPr>
            <a:picLocks noChangeAspect="1"/>
          </p:cNvPicPr>
          <p:nvPr/>
        </p:nvPicPr>
        <p:blipFill>
          <a:blip r:embed="rId4" cstate="email">
            <a:clrChange>
              <a:clrFrom>
                <a:srgbClr val="FFFFFF"/>
              </a:clrFrom>
              <a:clrTo>
                <a:srgbClr val="FFFFFF">
                  <a:alpha val="0"/>
                </a:srgbClr>
              </a:clrTo>
            </a:clrChange>
          </a:blip>
          <a:stretch>
            <a:fillRect/>
          </a:stretch>
        </p:blipFill>
        <p:spPr>
          <a:xfrm>
            <a:off x="0" y="0"/>
            <a:ext cx="584493" cy="714380"/>
          </a:xfrm>
          <a:prstGeom prst="rect">
            <a:avLst/>
          </a:prstGeom>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Чепракова А.К.JPG"/>
          <p:cNvPicPr>
            <a:picLocks noChangeAspect="1"/>
          </p:cNvPicPr>
          <p:nvPr/>
        </p:nvPicPr>
        <p:blipFill>
          <a:blip r:embed="rId2" cstate="email"/>
          <a:srcRect/>
          <a:stretch>
            <a:fillRect/>
          </a:stretch>
        </p:blipFill>
        <p:spPr>
          <a:xfrm>
            <a:off x="2857488" y="928670"/>
            <a:ext cx="3143272" cy="5214974"/>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p:cNvSpPr txBox="1"/>
          <p:nvPr/>
        </p:nvSpPr>
        <p:spPr>
          <a:xfrm>
            <a:off x="0" y="0"/>
            <a:ext cx="8678979" cy="707886"/>
          </a:xfrm>
          <a:prstGeom prst="rect">
            <a:avLst/>
          </a:prstGeom>
          <a:noFill/>
        </p:spPr>
        <p:txBody>
          <a:bodyPr wrap="none" rtlCol="0">
            <a:spAutoFit/>
          </a:bodyPr>
          <a:lstStyle/>
          <a:p>
            <a:r>
              <a:rPr lang="ru-RU" sz="4000" b="1" dirty="0" smtClean="0">
                <a:solidFill>
                  <a:srgbClr val="FF0000"/>
                </a:solidFill>
              </a:rPr>
              <a:t>Чепракова Анастасия Константиновна</a:t>
            </a:r>
            <a:endParaRPr lang="ru-RU" sz="4000" b="1" dirty="0">
              <a:solidFill>
                <a:srgbClr val="FF0000"/>
              </a:solidFill>
            </a:endParaRPr>
          </a:p>
        </p:txBody>
      </p:sp>
      <p:pic>
        <p:nvPicPr>
          <p:cNvPr id="4" name="Рисунок 3"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357158" y="785794"/>
            <a:ext cx="1000132" cy="1714512"/>
          </a:xfrm>
          <a:prstGeom prst="rect">
            <a:avLst/>
          </a:prstGeom>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0" y="0"/>
            <a:ext cx="642942" cy="1000132"/>
          </a:xfrm>
          <a:prstGeom prst="rect">
            <a:avLst/>
          </a:prstGeom>
        </p:spPr>
      </p:pic>
      <p:sp>
        <p:nvSpPr>
          <p:cNvPr id="13" name="Прямоугольник 12"/>
          <p:cNvSpPr/>
          <p:nvPr/>
        </p:nvSpPr>
        <p:spPr>
          <a:xfrm>
            <a:off x="214282" y="714356"/>
            <a:ext cx="8286808" cy="6001643"/>
          </a:xfrm>
          <a:prstGeom prst="rect">
            <a:avLst/>
          </a:prstGeom>
        </p:spPr>
        <p:txBody>
          <a:bodyPr wrap="square">
            <a:spAutoFit/>
          </a:bodyPr>
          <a:lstStyle/>
          <a:p>
            <a:r>
              <a:rPr lang="ru-RU" sz="3200" b="1" dirty="0" smtClean="0">
                <a:solidFill>
                  <a:srgbClr val="002060"/>
                </a:solidFill>
              </a:rPr>
              <a:t>Анастасия Константиновна родилась 1 мая 1931 года. В 1939году Настя пошла в школу.  Началась война. Были полуголодные, полураздетые, хлеба и того не было досыта. Зимой учились, но долго учиться не пришлось, нужно было помогать матерям кормить себя, младших братьев и</a:t>
            </a:r>
            <a:r>
              <a:rPr lang="ru-RU" sz="3200" dirty="0" smtClean="0">
                <a:solidFill>
                  <a:srgbClr val="002060"/>
                </a:solidFill>
              </a:rPr>
              <a:t> </a:t>
            </a:r>
            <a:r>
              <a:rPr lang="ru-RU" sz="3200" b="1" dirty="0" smtClean="0">
                <a:solidFill>
                  <a:srgbClr val="002060"/>
                </a:solidFill>
              </a:rPr>
              <a:t>сестёр</a:t>
            </a:r>
            <a:r>
              <a:rPr lang="ru-RU" sz="3200" dirty="0" smtClean="0">
                <a:solidFill>
                  <a:srgbClr val="002060"/>
                </a:solidFill>
              </a:rPr>
              <a:t>.</a:t>
            </a:r>
            <a:r>
              <a:rPr lang="ru-RU" sz="3200" b="1" dirty="0" smtClean="0">
                <a:solidFill>
                  <a:srgbClr val="002060"/>
                </a:solidFill>
              </a:rPr>
              <a:t> В 1942году, когда исполнилось 11 лет, пришлось пойти работать. Работала в поле. Все работы в поле выполнялись на быках. Маленькая Настя помогала, шла следом и подгоняла животных</a:t>
            </a:r>
            <a:endParaRPr lang="ru-RU" sz="3200"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Изображение.jpg"/>
          <p:cNvPicPr>
            <a:picLocks noChangeAspect="1"/>
          </p:cNvPicPr>
          <p:nvPr/>
        </p:nvPicPr>
        <p:blipFill>
          <a:blip r:embed="rId2">
            <a:lum contrast="10000"/>
          </a:blip>
          <a:srcRect/>
          <a:stretch>
            <a:fillRect/>
          </a:stretch>
        </p:blipFill>
        <p:spPr>
          <a:xfrm>
            <a:off x="7072298" y="0"/>
            <a:ext cx="2071702" cy="3000396"/>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a:xfrm>
            <a:off x="0" y="0"/>
            <a:ext cx="6357950" cy="6858000"/>
          </a:xfrm>
        </p:spPr>
        <p:txBody>
          <a:bodyPr>
            <a:noAutofit/>
          </a:bodyPr>
          <a:lstStyle/>
          <a:p>
            <a:pPr algn="l"/>
            <a:r>
              <a:rPr lang="ru-RU" sz="2800" b="1" dirty="0" smtClean="0">
                <a:solidFill>
                  <a:srgbClr val="002060"/>
                </a:solidFill>
              </a:rPr>
              <a:t>  Работали  весь день . Ночевали на полевом стане. Спали на досках, застланных соломой</a:t>
            </a:r>
            <a:r>
              <a:rPr lang="ru-RU" sz="3600" b="1" dirty="0" smtClean="0">
                <a:solidFill>
                  <a:srgbClr val="002060"/>
                </a:solidFill>
              </a:rPr>
              <a:t>. </a:t>
            </a:r>
            <a:r>
              <a:rPr lang="ru-RU" sz="2800" b="1" dirty="0" smtClean="0">
                <a:solidFill>
                  <a:srgbClr val="002060"/>
                </a:solidFill>
              </a:rPr>
              <a:t>В уборку возили зерно на ток от комбайна, собирали колоски пшеницы. Осенью возили на быках сено. Часто   было нечего есть. Собирали щавель, ягоды, ловили сусликов. </a:t>
            </a:r>
            <a:r>
              <a:rPr lang="ru-RU" sz="2800" dirty="0" smtClean="0"/>
              <a:t/>
            </a:r>
            <a:br>
              <a:rPr lang="ru-RU" sz="2800" dirty="0" smtClean="0"/>
            </a:br>
            <a:r>
              <a:rPr lang="ru-RU" sz="2800" b="1" dirty="0" smtClean="0">
                <a:solidFill>
                  <a:srgbClr val="002060"/>
                </a:solidFill>
              </a:rPr>
              <a:t>В День победы все бросили работать, собрали митинг, радости не было конца. После окончания войны Анастасия Константиновна  продолжала работать . Имеет правительственные награды. У Анастасии Константиновны дружная </a:t>
            </a:r>
            <a:br>
              <a:rPr lang="ru-RU" sz="2800" b="1" dirty="0" smtClean="0">
                <a:solidFill>
                  <a:srgbClr val="002060"/>
                </a:solidFill>
              </a:rPr>
            </a:br>
            <a:r>
              <a:rPr lang="ru-RU" sz="2800" b="1" dirty="0" smtClean="0">
                <a:solidFill>
                  <a:srgbClr val="002060"/>
                </a:solidFill>
              </a:rPr>
              <a:t>и крепкая семья. </a:t>
            </a:r>
            <a:endParaRPr lang="ru-RU" sz="2800" b="1" dirty="0">
              <a:solidFill>
                <a:srgbClr val="002060"/>
              </a:solidFill>
            </a:endParaRPr>
          </a:p>
        </p:txBody>
      </p:sp>
      <p:pic>
        <p:nvPicPr>
          <p:cNvPr id="4" name="Рисунок 3" descr="Чепракова А.К.3.JPG"/>
          <p:cNvPicPr>
            <a:picLocks noChangeAspect="1"/>
          </p:cNvPicPr>
          <p:nvPr/>
        </p:nvPicPr>
        <p:blipFill>
          <a:blip r:embed="rId3" cstate="email">
            <a:lum contrast="10000"/>
          </a:blip>
          <a:srcRect/>
          <a:stretch>
            <a:fillRect/>
          </a:stretch>
        </p:blipFill>
        <p:spPr>
          <a:xfrm>
            <a:off x="6143636" y="3047973"/>
            <a:ext cx="2286016" cy="3810027"/>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25.01.2010 19;35;29.JPG"/>
          <p:cNvPicPr>
            <a:picLocks noChangeAspect="1"/>
          </p:cNvPicPr>
          <p:nvPr/>
        </p:nvPicPr>
        <p:blipFill>
          <a:blip r:embed="rId2" cstate="email"/>
          <a:stretch>
            <a:fillRect/>
          </a:stretch>
        </p:blipFill>
        <p:spPr>
          <a:xfrm>
            <a:off x="1785918" y="1714488"/>
            <a:ext cx="5661925" cy="4786370"/>
          </a:xfrm>
          <a:prstGeom prst="rect">
            <a:avLst/>
          </a:prstGeom>
          <a:ln w="57150">
            <a:solidFill>
              <a:srgbClr val="FF0000"/>
            </a:solidFill>
          </a:ln>
        </p:spPr>
      </p:pic>
      <p:pic>
        <p:nvPicPr>
          <p:cNvPr id="4" name="Рисунок 3"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0" y="0"/>
            <a:ext cx="928662" cy="1285860"/>
          </a:xfrm>
          <a:prstGeom prst="rect">
            <a:avLst/>
          </a:prstGeom>
        </p:spPr>
      </p:pic>
      <p:sp>
        <p:nvSpPr>
          <p:cNvPr id="5" name="TextBox 4"/>
          <p:cNvSpPr txBox="1"/>
          <p:nvPr/>
        </p:nvSpPr>
        <p:spPr>
          <a:xfrm>
            <a:off x="928662" y="214290"/>
            <a:ext cx="7858179" cy="1200329"/>
          </a:xfrm>
          <a:prstGeom prst="rect">
            <a:avLst/>
          </a:prstGeom>
          <a:noFill/>
        </p:spPr>
        <p:txBody>
          <a:bodyPr wrap="square" rtlCol="0">
            <a:spAutoFit/>
          </a:bodyPr>
          <a:lstStyle/>
          <a:p>
            <a:r>
              <a:rPr lang="ru-RU" sz="3600" b="1" dirty="0" smtClean="0">
                <a:solidFill>
                  <a:srgbClr val="FF0000"/>
                </a:solidFill>
              </a:rPr>
              <a:t>Семья Екатерины Константиновны и Анастасии Константиновны</a:t>
            </a:r>
            <a:endParaRPr lang="ru-RU" sz="3600" b="1" dirty="0">
              <a:solidFill>
                <a:srgbClr val="FF0000"/>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357158" y="0"/>
            <a:ext cx="8501122" cy="61247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C00000"/>
                </a:solidFill>
                <a:effectLst/>
                <a:latin typeface="Calibri" pitchFamily="34" charset="0"/>
                <a:ea typeface="Calibri" pitchFamily="34" charset="0"/>
                <a:cs typeface="Times New Roman" pitchFamily="18" charset="0"/>
              </a:rPr>
              <a:t>Цель:</a:t>
            </a:r>
            <a:endParaRPr kumimoji="0" lang="ru-RU" sz="2000" b="0" i="0" u="none" strike="noStrike" cap="none" normalizeH="0" baseline="0" dirty="0" smtClean="0">
              <a:ln>
                <a:noFill/>
              </a:ln>
              <a:solidFill>
                <a:srgbClr val="C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Формировать преемственность поколений путём совместной деятельности  учащихся, ветеранов, родителей и учителей.</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1" i="0" u="none" strike="noStrike" cap="none" normalizeH="0" baseline="0" dirty="0" smtClean="0">
                <a:ln>
                  <a:noFill/>
                </a:ln>
                <a:solidFill>
                  <a:srgbClr val="C00000"/>
                </a:solidFill>
                <a:effectLst/>
                <a:latin typeface="Times New Roman" pitchFamily="18" charset="0"/>
                <a:ea typeface="Times New Roman" pitchFamily="18" charset="0"/>
                <a:cs typeface="Times New Roman" pitchFamily="18" charset="0"/>
              </a:rPr>
              <a:t>Задачи:</a:t>
            </a:r>
            <a:endParaRPr kumimoji="0" lang="ru-RU" sz="2000" b="0" i="0" u="none" strike="noStrike" cap="none" normalizeH="0" baseline="0" dirty="0" smtClean="0">
              <a:ln>
                <a:noFill/>
              </a:ln>
              <a:solidFill>
                <a:srgbClr val="C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расширение знаний учащихся о Великой Отечественной войне; воспитание уважения к пожилым людям: ветеранам войны, труженикам тыла – участникам Великой Победы, чувство гордости за народ победитель.</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ru-RU" sz="28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Развивать  творческие способности учащихся, навыки  устной речи, выразительного чтения;</a:t>
            </a:r>
            <a:endPar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ru-RU" sz="2800" dirty="0" smtClean="0">
                <a:latin typeface="Times New Roman" pitchFamily="18" charset="0"/>
                <a:ea typeface="Calibri" pitchFamily="34" charset="0"/>
                <a:cs typeface="Times New Roman" pitchFamily="18" charset="0"/>
              </a:rPr>
              <a:t>в</a:t>
            </a:r>
            <a:r>
              <a:rPr kumimoji="0" lang="ru-RU" sz="28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оспитывать интерес к героическому прошлому своей страны</a:t>
            </a:r>
            <a:r>
              <a:rPr kumimoji="0" lang="ru-RU" sz="2000" b="0" i="0" u="none" strike="noStrike" cap="none" normalizeH="0" baseline="0" dirty="0" smtClean="0">
                <a:ln>
                  <a:noFill/>
                </a:ln>
                <a:solidFill>
                  <a:schemeClr val="tx1"/>
                </a:solidFill>
                <a:effectLst/>
                <a:latin typeface="Arial" pitchFamily="34" charset="0"/>
              </a:rPr>
              <a:t> </a:t>
            </a:r>
            <a:endParaRPr kumimoji="0" lang="ru-RU" sz="36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атунина П.JPG"/>
          <p:cNvPicPr>
            <a:picLocks noChangeAspect="1"/>
          </p:cNvPicPr>
          <p:nvPr/>
        </p:nvPicPr>
        <p:blipFill>
          <a:blip r:embed="rId2" cstate="email">
            <a:lum contrast="20000"/>
          </a:blip>
          <a:stretch>
            <a:fillRect/>
          </a:stretch>
        </p:blipFill>
        <p:spPr>
          <a:xfrm>
            <a:off x="1071538" y="1071546"/>
            <a:ext cx="2714644" cy="4572032"/>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DSC06443.JPG"/>
          <p:cNvPicPr>
            <a:picLocks noChangeAspect="1"/>
          </p:cNvPicPr>
          <p:nvPr/>
        </p:nvPicPr>
        <p:blipFill>
          <a:blip r:embed="rId3" cstate="email">
            <a:lum contrast="20000"/>
          </a:blip>
          <a:srcRect/>
          <a:stretch>
            <a:fillRect/>
          </a:stretch>
        </p:blipFill>
        <p:spPr>
          <a:xfrm>
            <a:off x="4429124" y="1071546"/>
            <a:ext cx="2857520" cy="4579552"/>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928662" y="285728"/>
            <a:ext cx="8417176" cy="769441"/>
          </a:xfrm>
          <a:prstGeom prst="rect">
            <a:avLst/>
          </a:prstGeom>
          <a:noFill/>
        </p:spPr>
        <p:txBody>
          <a:bodyPr wrap="none" rtlCol="0">
            <a:spAutoFit/>
          </a:bodyPr>
          <a:lstStyle/>
          <a:p>
            <a:r>
              <a:rPr lang="ru-RU" sz="4400" b="1" dirty="0" smtClean="0">
                <a:solidFill>
                  <a:srgbClr val="FF0000"/>
                </a:solidFill>
              </a:rPr>
              <a:t>Катунина Пелагея Владимировна</a:t>
            </a:r>
            <a:endParaRPr lang="ru-RU" sz="4400" b="1" dirty="0">
              <a:solidFill>
                <a:srgbClr val="FF0000"/>
              </a:solidFill>
            </a:endParaRPr>
          </a:p>
        </p:txBody>
      </p:sp>
      <p:pic>
        <p:nvPicPr>
          <p:cNvPr id="6" name="Рисунок 5" descr="0_24e8e_2daa308a_XL.jpeg"/>
          <p:cNvPicPr>
            <a:picLocks noChangeAspect="1"/>
          </p:cNvPicPr>
          <p:nvPr/>
        </p:nvPicPr>
        <p:blipFill>
          <a:blip r:embed="rId4" cstate="email">
            <a:clrChange>
              <a:clrFrom>
                <a:srgbClr val="FFFFFF"/>
              </a:clrFrom>
              <a:clrTo>
                <a:srgbClr val="FFFFFF">
                  <a:alpha val="0"/>
                </a:srgbClr>
              </a:clrTo>
            </a:clrChange>
          </a:blip>
          <a:stretch>
            <a:fillRect/>
          </a:stretch>
        </p:blipFill>
        <p:spPr>
          <a:xfrm>
            <a:off x="0" y="142852"/>
            <a:ext cx="928662" cy="1285884"/>
          </a:xfrm>
          <a:prstGeom prst="rect">
            <a:avLst/>
          </a:prstGeom>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6429388" cy="6858000"/>
          </a:xfrm>
        </p:spPr>
        <p:txBody>
          <a:bodyPr>
            <a:noAutofit/>
          </a:bodyPr>
          <a:lstStyle/>
          <a:p>
            <a:pPr algn="l"/>
            <a:r>
              <a:rPr lang="ru-RU" sz="2800" b="1" dirty="0" smtClean="0">
                <a:solidFill>
                  <a:srgbClr val="002060"/>
                </a:solidFill>
              </a:rPr>
              <a:t>Пелагея Владимировна родилась 1923 года 20 сентября. Ещё до войны работала на прицепе у тракториста Алексея Полянского.  Он погиб на  войне. Когда началась война её сразу забрали из школы на курсы трактористов. Было это зимой. И уже весной ей доверили трактор. Работала  сменами, по суткам. Проработала на тракторе всю войну. Радовались каждому успеху, надеялись на счастливую жизнь, на светлое будущее. За доблестный и  добросовестный труд имеет  правительственные награды.</a:t>
            </a:r>
            <a:endParaRPr lang="ru-RU" sz="2800" b="1" dirty="0">
              <a:solidFill>
                <a:srgbClr val="002060"/>
              </a:solidFill>
            </a:endParaRPr>
          </a:p>
        </p:txBody>
      </p:sp>
      <p:pic>
        <p:nvPicPr>
          <p:cNvPr id="3" name="Рисунок 2" descr="Катунина П. 2.JPG"/>
          <p:cNvPicPr>
            <a:picLocks noChangeAspect="1"/>
          </p:cNvPicPr>
          <p:nvPr/>
        </p:nvPicPr>
        <p:blipFill>
          <a:blip r:embed="rId2" cstate="email"/>
          <a:stretch>
            <a:fillRect/>
          </a:stretch>
        </p:blipFill>
        <p:spPr>
          <a:xfrm>
            <a:off x="6429388" y="714356"/>
            <a:ext cx="2428892" cy="4857784"/>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06453.JPG"/>
          <p:cNvPicPr>
            <a:picLocks noChangeAspect="1"/>
          </p:cNvPicPr>
          <p:nvPr/>
        </p:nvPicPr>
        <p:blipFill>
          <a:blip r:embed="rId3" cstate="email">
            <a:lum bright="-20000"/>
          </a:blip>
          <a:srcRect/>
          <a:stretch>
            <a:fillRect/>
          </a:stretch>
        </p:blipFill>
        <p:spPr>
          <a:xfrm>
            <a:off x="642910" y="1142984"/>
            <a:ext cx="3071834" cy="4429156"/>
          </a:xfrm>
          <a:prstGeom prst="rect">
            <a:avLst/>
          </a:prstGeom>
          <a:ln w="57150" cap="sq">
            <a:solidFill>
              <a:srgbClr val="FF0000"/>
            </a:solidFill>
            <a:miter lim="800000"/>
          </a:ln>
          <a:effectLst>
            <a:outerShdw blurRad="57150" dist="50800" dir="2700000" algn="tl" rotWithShape="0">
              <a:srgbClr val="000000">
                <a:alpha val="40000"/>
              </a:srgbClr>
            </a:outerShdw>
          </a:effectLst>
        </p:spPr>
      </p:pic>
      <p:sp>
        <p:nvSpPr>
          <p:cNvPr id="3" name="TextBox 2"/>
          <p:cNvSpPr txBox="1"/>
          <p:nvPr/>
        </p:nvSpPr>
        <p:spPr>
          <a:xfrm>
            <a:off x="784211" y="214290"/>
            <a:ext cx="8359789" cy="830997"/>
          </a:xfrm>
          <a:prstGeom prst="rect">
            <a:avLst/>
          </a:prstGeom>
          <a:noFill/>
        </p:spPr>
        <p:txBody>
          <a:bodyPr wrap="none" rtlCol="0">
            <a:spAutoFit/>
          </a:bodyPr>
          <a:lstStyle/>
          <a:p>
            <a:r>
              <a:rPr lang="ru-RU" sz="4800" b="1" dirty="0" smtClean="0">
                <a:solidFill>
                  <a:srgbClr val="FF0000"/>
                </a:solidFill>
              </a:rPr>
              <a:t>Царкозенко Мария Борисовна</a:t>
            </a:r>
            <a:endParaRPr lang="ru-RU" sz="4800" b="1" dirty="0">
              <a:solidFill>
                <a:srgbClr val="FF0000"/>
              </a:solidFill>
            </a:endParaRPr>
          </a:p>
        </p:txBody>
      </p:sp>
      <p:sp>
        <p:nvSpPr>
          <p:cNvPr id="5" name="TextBox 4"/>
          <p:cNvSpPr txBox="1"/>
          <p:nvPr/>
        </p:nvSpPr>
        <p:spPr>
          <a:xfrm>
            <a:off x="4000496" y="1071546"/>
            <a:ext cx="4929222" cy="4401205"/>
          </a:xfrm>
          <a:prstGeom prst="rect">
            <a:avLst/>
          </a:prstGeom>
          <a:noFill/>
        </p:spPr>
        <p:txBody>
          <a:bodyPr wrap="square" rtlCol="0">
            <a:spAutoFit/>
          </a:bodyPr>
          <a:lstStyle/>
          <a:p>
            <a:r>
              <a:rPr lang="ru-RU" sz="2800" b="1" dirty="0" smtClean="0">
                <a:solidFill>
                  <a:srgbClr val="002060"/>
                </a:solidFill>
              </a:rPr>
              <a:t>Мария Борисовна родилась в 1919году.У Марии Борисовны за плечами 40 лет трудового стажа. Всю свою жизнь проработала пояркой.  Тяжело было в военное время, но работали и верили в победу наших солдат. Мария Борисовна -ветеран труда. </a:t>
            </a:r>
            <a:endParaRPr lang="ru-RU" sz="2800" b="1" dirty="0">
              <a:solidFill>
                <a:srgbClr val="002060"/>
              </a:solidFill>
            </a:endParaRPr>
          </a:p>
        </p:txBody>
      </p:sp>
      <p:pic>
        <p:nvPicPr>
          <p:cNvPr id="6" name="Рисунок 5" descr="0_24e8e_2daa308a_XL.jpeg"/>
          <p:cNvPicPr>
            <a:picLocks noChangeAspect="1"/>
          </p:cNvPicPr>
          <p:nvPr/>
        </p:nvPicPr>
        <p:blipFill>
          <a:blip r:embed="rId4" cstate="email">
            <a:clrChange>
              <a:clrFrom>
                <a:srgbClr val="FFFFFF"/>
              </a:clrFrom>
              <a:clrTo>
                <a:srgbClr val="FFFFFF">
                  <a:alpha val="0"/>
                </a:srgbClr>
              </a:clrTo>
            </a:clrChange>
          </a:blip>
          <a:stretch>
            <a:fillRect/>
          </a:stretch>
        </p:blipFill>
        <p:spPr>
          <a:xfrm>
            <a:off x="0" y="0"/>
            <a:ext cx="876739" cy="1071570"/>
          </a:xfrm>
          <a:prstGeom prst="rect">
            <a:avLst/>
          </a:prstGeom>
        </p:spPr>
      </p:pic>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85720" y="214290"/>
            <a:ext cx="4572000" cy="523220"/>
          </a:xfrm>
          <a:prstGeom prst="rect">
            <a:avLst/>
          </a:prstGeom>
        </p:spPr>
        <p:txBody>
          <a:bodyPr>
            <a:spAutoFit/>
          </a:bodyPr>
          <a:lstStyle/>
          <a:p>
            <a:r>
              <a:rPr lang="ru-RU" sz="2800" b="1" dirty="0" smtClean="0">
                <a:solidFill>
                  <a:srgbClr val="002060"/>
                </a:solidFill>
              </a:rPr>
              <a:t> </a:t>
            </a:r>
            <a:endParaRPr lang="ru-RU" sz="2800" b="1" dirty="0">
              <a:solidFill>
                <a:srgbClr val="002060"/>
              </a:solidFill>
            </a:endParaRPr>
          </a:p>
        </p:txBody>
      </p:sp>
      <p:sp>
        <p:nvSpPr>
          <p:cNvPr id="10" name="Заголовок 1"/>
          <p:cNvSpPr>
            <a:spLocks noGrp="1"/>
          </p:cNvSpPr>
          <p:nvPr>
            <p:ph type="title"/>
          </p:nvPr>
        </p:nvSpPr>
        <p:spPr>
          <a:xfrm>
            <a:off x="214282" y="0"/>
            <a:ext cx="8472518" cy="857232"/>
          </a:xfrm>
        </p:spPr>
        <p:txBody>
          <a:bodyPr>
            <a:noAutofit/>
          </a:bodyPr>
          <a:lstStyle/>
          <a:p>
            <a:r>
              <a:rPr lang="ru-RU" sz="4800" b="1" dirty="0" smtClean="0">
                <a:solidFill>
                  <a:srgbClr val="FF0000"/>
                </a:solidFill>
              </a:rPr>
              <a:t>Духанина Екатерина Ивановна</a:t>
            </a:r>
            <a:endParaRPr lang="ru-RU" sz="4800" b="1" dirty="0">
              <a:solidFill>
                <a:srgbClr val="FF0000"/>
              </a:solidFill>
            </a:endParaRPr>
          </a:p>
        </p:txBody>
      </p:sp>
      <p:pic>
        <p:nvPicPr>
          <p:cNvPr id="11" name="Рисунок 10" descr="12.03.2010 0;30;45.JPG"/>
          <p:cNvPicPr>
            <a:picLocks noChangeAspect="1"/>
          </p:cNvPicPr>
          <p:nvPr/>
        </p:nvPicPr>
        <p:blipFill>
          <a:blip r:embed="rId2" cstate="email">
            <a:lum contrast="10000"/>
          </a:blip>
          <a:stretch>
            <a:fillRect/>
          </a:stretch>
        </p:blipFill>
        <p:spPr>
          <a:xfrm>
            <a:off x="2500298" y="1142984"/>
            <a:ext cx="3357586" cy="5074870"/>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Рисунок 7"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0" y="1071546"/>
            <a:ext cx="1000100" cy="1000132"/>
          </a:xfrm>
          <a:prstGeom prst="rect">
            <a:avLst/>
          </a:prstGeom>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DSC06632.JPG"/>
          <p:cNvPicPr>
            <a:picLocks noChangeAspect="1"/>
          </p:cNvPicPr>
          <p:nvPr/>
        </p:nvPicPr>
        <p:blipFill>
          <a:blip r:embed="rId2" cstate="email"/>
          <a:srcRect/>
          <a:stretch>
            <a:fillRect/>
          </a:stretch>
        </p:blipFill>
        <p:spPr>
          <a:xfrm>
            <a:off x="7500958" y="4429132"/>
            <a:ext cx="1428760" cy="2074832"/>
          </a:xfrm>
          <a:prstGeom prst="rect">
            <a:avLst/>
          </a:prstGeom>
        </p:spPr>
      </p:pic>
      <p:pic>
        <p:nvPicPr>
          <p:cNvPr id="3" name="Рисунок 2" descr="12.03.2010 0;32;37.JPG"/>
          <p:cNvPicPr>
            <a:picLocks noChangeAspect="1"/>
          </p:cNvPicPr>
          <p:nvPr/>
        </p:nvPicPr>
        <p:blipFill>
          <a:blip r:embed="rId3"/>
          <a:stretch>
            <a:fillRect/>
          </a:stretch>
        </p:blipFill>
        <p:spPr>
          <a:xfrm>
            <a:off x="6143636" y="285728"/>
            <a:ext cx="2743219" cy="4000528"/>
          </a:xfrm>
          <a:prstGeom prst="rect">
            <a:avLst/>
          </a:prstGeom>
          <a:solidFill>
            <a:srgbClr val="FFFFFF">
              <a:shade val="85000"/>
            </a:srgbClr>
          </a:solidFill>
          <a:ln w="88900" cap="sq">
            <a:solidFill>
              <a:srgbClr val="FF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Прямоугольник 3"/>
          <p:cNvSpPr/>
          <p:nvPr/>
        </p:nvSpPr>
        <p:spPr>
          <a:xfrm>
            <a:off x="0" y="0"/>
            <a:ext cx="5857916" cy="5632311"/>
          </a:xfrm>
          <a:prstGeom prst="rect">
            <a:avLst/>
          </a:prstGeom>
        </p:spPr>
        <p:txBody>
          <a:bodyPr wrap="square">
            <a:spAutoFit/>
          </a:bodyPr>
          <a:lstStyle/>
          <a:p>
            <a:r>
              <a:rPr lang="ru-RU" sz="3600" b="1" dirty="0" smtClean="0">
                <a:solidFill>
                  <a:srgbClr val="002060"/>
                </a:solidFill>
              </a:rPr>
              <a:t>Из рассказа Екатерины Ивановны: «Наше поколение — дети войны прожили очень трудную жизнь. Когда началась война, мы заменили наших отцов, братьев, старших сестер и матерей на работе в тылу.  Мне было 9лет, когда началась война. </a:t>
            </a:r>
          </a:p>
        </p:txBody>
      </p:sp>
      <p:pic>
        <p:nvPicPr>
          <p:cNvPr id="5" name="Рисунок 4" descr="DSC06632.JPG"/>
          <p:cNvPicPr>
            <a:picLocks noChangeAspect="1"/>
          </p:cNvPicPr>
          <p:nvPr/>
        </p:nvPicPr>
        <p:blipFill>
          <a:blip r:embed="rId4" cstate="email"/>
          <a:srcRect/>
          <a:stretch>
            <a:fillRect/>
          </a:stretch>
        </p:blipFill>
        <p:spPr>
          <a:xfrm>
            <a:off x="5857884" y="4429132"/>
            <a:ext cx="1571636" cy="2153723"/>
          </a:xfrm>
          <a:prstGeom prst="rect">
            <a:avLst/>
          </a:prstGeom>
        </p:spPr>
      </p:pic>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0"/>
            <a:ext cx="9144000" cy="6740307"/>
          </a:xfrm>
          <a:prstGeom prst="rect">
            <a:avLst/>
          </a:prstGeom>
          <a:noFill/>
        </p:spPr>
        <p:txBody>
          <a:bodyPr wrap="square" rtlCol="0">
            <a:spAutoFit/>
          </a:bodyPr>
          <a:lstStyle/>
          <a:p>
            <a:r>
              <a:rPr lang="ru-RU" sz="4000" b="1" dirty="0" smtClean="0">
                <a:solidFill>
                  <a:srgbClr val="002060"/>
                </a:solidFill>
              </a:rPr>
              <a:t>Рано познали крестьянский труд, умели и лошадь, и быка запрячь, и корову подоить. Мы были в этом возрасте уже взрослыми. В 13 лет мне уже доверили группу коров.</a:t>
            </a:r>
            <a:r>
              <a:rPr lang="ru-RU" sz="4000" dirty="0" smtClean="0"/>
              <a:t> </a:t>
            </a:r>
            <a:r>
              <a:rPr lang="ru-RU" sz="4000" b="1" dirty="0" smtClean="0">
                <a:solidFill>
                  <a:srgbClr val="002060"/>
                </a:solidFill>
              </a:rPr>
              <a:t>  Доили тогда вручную.</a:t>
            </a:r>
            <a:r>
              <a:rPr lang="ru-RU" sz="4000" dirty="0" smtClean="0"/>
              <a:t> </a:t>
            </a:r>
            <a:r>
              <a:rPr lang="ru-RU" sz="4000" b="1" dirty="0" smtClean="0">
                <a:solidFill>
                  <a:srgbClr val="002060"/>
                </a:solidFill>
              </a:rPr>
              <a:t>Тёплой одежды и добротной обуви не было. Руки и ноги мёрзли. Есть было практически нечего. </a:t>
            </a:r>
          </a:p>
          <a:p>
            <a:r>
              <a:rPr lang="ru-RU" sz="4000" b="1" dirty="0" smtClean="0">
                <a:solidFill>
                  <a:srgbClr val="002060"/>
                </a:solidFill>
              </a:rPr>
              <a:t>Но все стремились приблизить Победу над врагом, помогали, чем могли.</a:t>
            </a:r>
          </a:p>
          <a:p>
            <a:endParaRPr lang="ru-RU" sz="3600" b="1" dirty="0">
              <a:solidFill>
                <a:srgbClr val="002060"/>
              </a:solidFill>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00100" y="0"/>
            <a:ext cx="7661328" cy="769441"/>
          </a:xfrm>
          <a:prstGeom prst="rect">
            <a:avLst/>
          </a:prstGeom>
          <a:noFill/>
        </p:spPr>
        <p:txBody>
          <a:bodyPr wrap="none" rtlCol="0">
            <a:spAutoFit/>
          </a:bodyPr>
          <a:lstStyle/>
          <a:p>
            <a:r>
              <a:rPr lang="ru-RU" sz="4400" b="1" dirty="0" smtClean="0">
                <a:solidFill>
                  <a:srgbClr val="FF0000"/>
                </a:solidFill>
              </a:rPr>
              <a:t>Спольникова Мария Петровна</a:t>
            </a:r>
            <a:endParaRPr lang="ru-RU" sz="4400" b="1" dirty="0">
              <a:solidFill>
                <a:srgbClr val="FF0000"/>
              </a:solidFill>
            </a:endParaRPr>
          </a:p>
        </p:txBody>
      </p:sp>
      <p:pic>
        <p:nvPicPr>
          <p:cNvPr id="3" name="Рисунок 2" descr="DSC06828.JPG"/>
          <p:cNvPicPr>
            <a:picLocks noChangeAspect="1"/>
          </p:cNvPicPr>
          <p:nvPr/>
        </p:nvPicPr>
        <p:blipFill>
          <a:blip r:embed="rId2" cstate="email"/>
          <a:srcRect/>
          <a:stretch>
            <a:fillRect/>
          </a:stretch>
        </p:blipFill>
        <p:spPr>
          <a:xfrm>
            <a:off x="2357422" y="1214422"/>
            <a:ext cx="3857652" cy="5000636"/>
          </a:xfrm>
          <a:prstGeom prst="rect">
            <a:avLst/>
          </a:prstGeom>
        </p:spPr>
      </p:pic>
      <p:pic>
        <p:nvPicPr>
          <p:cNvPr id="4" name="Рисунок 3"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0" y="357166"/>
            <a:ext cx="1285884" cy="1571636"/>
          </a:xfrm>
          <a:prstGeom prst="rect">
            <a:avLst/>
          </a:prstGeom>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302359"/>
            <a:ext cx="8643998" cy="6124754"/>
          </a:xfrm>
          <a:prstGeom prst="rect">
            <a:avLst/>
          </a:prstGeom>
          <a:noFill/>
        </p:spPr>
        <p:txBody>
          <a:bodyPr wrap="square" rtlCol="0">
            <a:spAutoFit/>
          </a:bodyPr>
          <a:lstStyle/>
          <a:p>
            <a:r>
              <a:rPr lang="ru-RU" sz="2800" dirty="0" smtClean="0">
                <a:solidFill>
                  <a:srgbClr val="002060"/>
                </a:solidFill>
              </a:rPr>
              <a:t>«Родилась я в 1931 году. Когда началась война отца сразу забрали на фронт. Через месяц пришла похоронка. В семье я  была самой старшей. Мать работала на току. Мне приходилось делать всю работу по  хозяйству и следить за младшими сестрой и братом.</a:t>
            </a:r>
            <a:r>
              <a:rPr lang="ru-RU" sz="2800" dirty="0" smtClean="0"/>
              <a:t> </a:t>
            </a:r>
            <a:endParaRPr lang="ru-RU" sz="2800" dirty="0" smtClean="0">
              <a:solidFill>
                <a:srgbClr val="002060"/>
              </a:solidFill>
            </a:endParaRPr>
          </a:p>
          <a:p>
            <a:r>
              <a:rPr lang="ru-RU" sz="2800" dirty="0" smtClean="0">
                <a:solidFill>
                  <a:srgbClr val="002060"/>
                </a:solidFill>
              </a:rPr>
              <a:t> Пахали  во время войны на быках. В 10 лет меня и таких же подростков посылали в поле  подгонять быков. В поле работали от зари до темна, жили здесь же в домиках . Есть было нечего, собирали весной в огородах сухую картошку. Мыли её и ели. С 14 лет  начала доить коров,  работала телятницей. Проработала 45 лет. Награждена медалью «Ветеран Труда», юбилейными медалями.</a:t>
            </a:r>
            <a:endParaRPr lang="ru-RU" sz="2800" dirty="0">
              <a:solidFill>
                <a:srgbClr val="002060"/>
              </a:solidFill>
            </a:endParaRP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27.04.2010 11;48;17.JPG"/>
          <p:cNvPicPr>
            <a:picLocks noChangeAspect="1"/>
          </p:cNvPicPr>
          <p:nvPr/>
        </p:nvPicPr>
        <p:blipFill>
          <a:blip r:embed="rId2" cstate="email"/>
          <a:srcRect/>
          <a:stretch>
            <a:fillRect/>
          </a:stretch>
        </p:blipFill>
        <p:spPr>
          <a:xfrm>
            <a:off x="2714612" y="1643050"/>
            <a:ext cx="3627046" cy="4429908"/>
          </a:xfrm>
          <a:prstGeom prst="rect">
            <a:avLst/>
          </a:prstGeom>
          <a:ln w="57150">
            <a:solidFill>
              <a:srgbClr val="C00000"/>
            </a:solidFill>
          </a:ln>
        </p:spPr>
      </p:pic>
      <p:sp>
        <p:nvSpPr>
          <p:cNvPr id="3" name="TextBox 2"/>
          <p:cNvSpPr txBox="1"/>
          <p:nvPr/>
        </p:nvSpPr>
        <p:spPr>
          <a:xfrm>
            <a:off x="785786" y="285728"/>
            <a:ext cx="7836248" cy="923330"/>
          </a:xfrm>
          <a:prstGeom prst="rect">
            <a:avLst/>
          </a:prstGeom>
          <a:noFill/>
        </p:spPr>
        <p:txBody>
          <a:bodyPr wrap="none" rtlCol="0">
            <a:spAutoFit/>
          </a:bodyPr>
          <a:lstStyle/>
          <a:p>
            <a:r>
              <a:rPr lang="ru-RU" sz="5400" b="1" dirty="0" smtClean="0">
                <a:solidFill>
                  <a:srgbClr val="FF0000"/>
                </a:solidFill>
              </a:rPr>
              <a:t>Костенко Анна Сергеевна</a:t>
            </a:r>
            <a:endParaRPr lang="ru-RU" sz="5400" b="1" dirty="0">
              <a:solidFill>
                <a:srgbClr val="FF0000"/>
              </a:solidFill>
            </a:endParaRPr>
          </a:p>
        </p:txBody>
      </p:sp>
      <p:pic>
        <p:nvPicPr>
          <p:cNvPr id="4" name="Рисунок 3"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214282" y="1214422"/>
            <a:ext cx="1285884" cy="1571636"/>
          </a:xfrm>
          <a:prstGeom prst="rect">
            <a:avLst/>
          </a:prstGeom>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796908"/>
          </a:xfrm>
        </p:spPr>
        <p:txBody>
          <a:bodyPr>
            <a:normAutofit/>
          </a:bodyPr>
          <a:lstStyle/>
          <a:p>
            <a:r>
              <a:rPr lang="ru-RU" sz="4000" b="1" dirty="0" smtClean="0">
                <a:solidFill>
                  <a:srgbClr val="FF0000"/>
                </a:solidFill>
              </a:rPr>
              <a:t>Рассказ Анны Сергеевны</a:t>
            </a:r>
            <a:endParaRPr lang="ru-RU" sz="4800" b="1" dirty="0">
              <a:solidFill>
                <a:srgbClr val="FF0000"/>
              </a:solidFill>
            </a:endParaRPr>
          </a:p>
        </p:txBody>
      </p:sp>
      <p:sp>
        <p:nvSpPr>
          <p:cNvPr id="3" name="TextBox 2"/>
          <p:cNvSpPr txBox="1"/>
          <p:nvPr/>
        </p:nvSpPr>
        <p:spPr>
          <a:xfrm>
            <a:off x="0" y="714356"/>
            <a:ext cx="9144000" cy="5262979"/>
          </a:xfrm>
          <a:prstGeom prst="rect">
            <a:avLst/>
          </a:prstGeom>
          <a:noFill/>
        </p:spPr>
        <p:txBody>
          <a:bodyPr wrap="square" rtlCol="0">
            <a:spAutoFit/>
          </a:bodyPr>
          <a:lstStyle/>
          <a:p>
            <a:r>
              <a:rPr lang="ru-RU" sz="2800" b="1" dirty="0" smtClean="0">
                <a:solidFill>
                  <a:srgbClr val="002060"/>
                </a:solidFill>
              </a:rPr>
              <a:t>« Родилась я в посёлке Успенском 30 октября  1927 года.  Когда началась война  мне было 14 лет. Отец Азаров Сергей Тимофеевич был мобилизован. Воевал шофёром. Мама осталась  с четырьмя своим детьми  и ещё  воспитывала  двоих  приёмных. Я была самой старшей в семье. Пришлось бросить школу и помогать маме выживать. Взяли меня на ферму  в помощники свинарки, затем сама стала работать свинаркой. В бригаде  не хватало рабочих рук и меня послали работать на быках. До сих пор помню их клички (Олег и Орех). Пахали  и боронили поля, людям огороды. Работала в паре с Герасёвой Нюрой ( Катуниной).</a:t>
            </a:r>
            <a:endParaRPr lang="ru-RU" sz="2800" b="1" dirty="0">
              <a:solidFill>
                <a:srgbClr val="002060"/>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rrowheads="1"/>
          </p:cNvSpPr>
          <p:nvPr/>
        </p:nvSpPr>
        <p:spPr bwMode="auto">
          <a:xfrm>
            <a:off x="214282" y="642918"/>
            <a:ext cx="8643998" cy="49552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3600" b="1" i="0" u="none" strike="noStrike" cap="none" normalizeH="0" baseline="0" dirty="0" smtClean="0">
                <a:ln>
                  <a:noFill/>
                </a:ln>
                <a:solidFill>
                  <a:srgbClr val="C00000"/>
                </a:solidFill>
                <a:effectLst/>
                <a:latin typeface="Times New Roman" pitchFamily="18" charset="0"/>
                <a:ea typeface="Calibri" pitchFamily="34" charset="0"/>
                <a:cs typeface="Times New Roman" pitchFamily="18" charset="0"/>
              </a:rPr>
              <a:t>Краткая аннотация проекта</a:t>
            </a:r>
            <a:endParaRPr kumimoji="0" lang="ru-RU" sz="2800" b="0" i="0" u="none" strike="noStrike" cap="none" normalizeH="0" baseline="0" dirty="0" smtClean="0">
              <a:ln>
                <a:noFill/>
              </a:ln>
              <a:solidFill>
                <a:srgbClr val="C0000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Внеклассное  мероприятие посвящается  подвигу тружеников, ковавших  победу  в тылу. Во время подготовки  ребята  узнают  об истории своей семьи, своего села в годы Великой  Отечественной войны, легендарных людях, о мальчишках и девчонках,  на чьи плечи  выпали все тяготы  военной жизни.</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Презентация</a:t>
            </a:r>
            <a:r>
              <a:rPr kumimoji="0" lang="ru-RU" sz="2800" b="0" i="0" u="none" strike="noStrike" cap="none" normalizeH="0" dirty="0" smtClean="0">
                <a:ln>
                  <a:noFill/>
                </a:ln>
                <a:solidFill>
                  <a:srgbClr val="002060"/>
                </a:solidFill>
                <a:effectLst/>
                <a:latin typeface="Times New Roman" pitchFamily="18" charset="0"/>
                <a:ea typeface="Calibri" pitchFamily="34" charset="0"/>
                <a:cs typeface="Times New Roman" pitchFamily="18" charset="0"/>
              </a:rPr>
              <a:t> проекта проходила 9 мая, на торжественном митинге, посвящённым Дню Победы, присутствовали  ветераны Великой Отечественной войны, труженики тыла, жителя села</a:t>
            </a:r>
            <a:r>
              <a:rPr kumimoji="0" lang="ru-RU" sz="28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a:t>
            </a:r>
            <a:endParaRPr kumimoji="0" lang="ru-RU" sz="3600" b="0" i="0" u="none" strike="noStrike" cap="none" normalizeH="0" baseline="0" dirty="0" smtClean="0">
              <a:ln>
                <a:noFill/>
              </a:ln>
              <a:solidFill>
                <a:srgbClr val="002060"/>
              </a:solidFill>
              <a:effectLst/>
              <a:latin typeface="Arial" pitchFamily="34"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27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572560" cy="5786478"/>
          </a:xfrm>
        </p:spPr>
        <p:txBody>
          <a:bodyPr>
            <a:noAutofit/>
          </a:bodyPr>
          <a:lstStyle/>
          <a:p>
            <a:pPr algn="l"/>
            <a:r>
              <a:rPr lang="ru-RU" sz="2400" b="1" dirty="0" smtClean="0">
                <a:solidFill>
                  <a:srgbClr val="002060"/>
                </a:solidFill>
              </a:rPr>
              <a:t>Работы было много. Ездили в бор за лесом. Не хватало  сена, ездили на лето в Каргат. Там скирдовали, возили к стогам на своих быках. С  Каргата до Успенки ездила одна, на быках. Питались плохо. Хлеба на дорогу давали по 200 граммов. Дома еды не было. Часто голодали. </a:t>
            </a:r>
            <a:br>
              <a:rPr lang="ru-RU" sz="2400" b="1" dirty="0" smtClean="0">
                <a:solidFill>
                  <a:srgbClr val="002060"/>
                </a:solidFill>
              </a:rPr>
            </a:br>
            <a:r>
              <a:rPr lang="ru-RU" sz="2400" b="1" dirty="0" smtClean="0">
                <a:solidFill>
                  <a:srgbClr val="002060"/>
                </a:solidFill>
              </a:rPr>
              <a:t>Телефона в посёлке не было и никто не знал, что закончилась война. Рано утром  бригадир заставил меня  ехать за горючим  в Краснозёрку, приезжаю, а  навстречу бегут подростки и кричат : «Победа! Победа!». Я заплакала, все обнимаются, плачут. Доехала домой, в селе играет гармонь, песни, пляски . Уже все знали о победе.</a:t>
            </a:r>
            <a:br>
              <a:rPr lang="ru-RU" sz="2400" b="1" dirty="0" smtClean="0">
                <a:solidFill>
                  <a:srgbClr val="002060"/>
                </a:solidFill>
              </a:rPr>
            </a:br>
            <a:r>
              <a:rPr lang="ru-RU" sz="2400" b="1" dirty="0" smtClean="0">
                <a:solidFill>
                  <a:srgbClr val="002060"/>
                </a:solidFill>
              </a:rPr>
              <a:t>После войны работала пояркой» </a:t>
            </a:r>
            <a:br>
              <a:rPr lang="ru-RU" sz="2400" b="1" dirty="0" smtClean="0">
                <a:solidFill>
                  <a:srgbClr val="002060"/>
                </a:solidFill>
              </a:rPr>
            </a:br>
            <a:r>
              <a:rPr lang="ru-RU" sz="2400" b="1" dirty="0" smtClean="0">
                <a:solidFill>
                  <a:srgbClr val="002060"/>
                </a:solidFill>
              </a:rPr>
              <a:t>За хорошую работу Анна  Сергеевна одна с  Успенки награждалась  путёвкой в Москву на выставку ВДНХ, похвальными грамотами, юбилейными медалями.</a:t>
            </a:r>
            <a:endParaRPr lang="ru-RU" sz="2400" b="1" dirty="0">
              <a:solidFill>
                <a:srgbClr val="002060"/>
              </a:solidFill>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0" y="0"/>
            <a:ext cx="8686800" cy="1143000"/>
          </a:xfrm>
        </p:spPr>
        <p:txBody>
          <a:bodyPr>
            <a:noAutofit/>
          </a:bodyPr>
          <a:lstStyle/>
          <a:p>
            <a:r>
              <a:rPr lang="ru-RU" sz="4800" b="1" dirty="0" smtClean="0">
                <a:solidFill>
                  <a:srgbClr val="FF0000"/>
                </a:solidFill>
              </a:rPr>
              <a:t>Стекачёва Анастасия Петровна</a:t>
            </a:r>
            <a:endParaRPr lang="ru-RU" sz="4800" b="1" dirty="0">
              <a:solidFill>
                <a:srgbClr val="FF0000"/>
              </a:solidFill>
            </a:endParaRPr>
          </a:p>
        </p:txBody>
      </p:sp>
      <p:pic>
        <p:nvPicPr>
          <p:cNvPr id="4" name="Рисунок 3" descr="27.04.2010 11;48;59.JPG"/>
          <p:cNvPicPr>
            <a:picLocks noChangeAspect="1"/>
          </p:cNvPicPr>
          <p:nvPr/>
        </p:nvPicPr>
        <p:blipFill>
          <a:blip r:embed="rId2"/>
          <a:srcRect/>
          <a:stretch>
            <a:fillRect/>
          </a:stretch>
        </p:blipFill>
        <p:spPr>
          <a:xfrm>
            <a:off x="2500298" y="1428736"/>
            <a:ext cx="3721270" cy="5072098"/>
          </a:xfrm>
          <a:prstGeom prst="rect">
            <a:avLst/>
          </a:prstGeom>
          <a:ln w="57150">
            <a:solidFill>
              <a:srgbClr val="C00000"/>
            </a:solidFill>
          </a:ln>
        </p:spPr>
      </p:pic>
      <p:pic>
        <p:nvPicPr>
          <p:cNvPr id="5" name="Рисунок 4"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0" y="1071546"/>
            <a:ext cx="1285884" cy="1571636"/>
          </a:xfrm>
          <a:prstGeom prst="rect">
            <a:avLst/>
          </a:prstGeom>
        </p:spPr>
      </p:pic>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1"/>
            <a:ext cx="5000628" cy="6124754"/>
          </a:xfrm>
          <a:prstGeom prst="rect">
            <a:avLst/>
          </a:prstGeom>
        </p:spPr>
        <p:txBody>
          <a:bodyPr wrap="square">
            <a:spAutoFit/>
          </a:bodyPr>
          <a:lstStyle/>
          <a:p>
            <a:r>
              <a:rPr lang="ru-RU" sz="2800" b="1" dirty="0" smtClean="0">
                <a:solidFill>
                  <a:srgbClr val="002060"/>
                </a:solidFill>
              </a:rPr>
              <a:t>Когда Анастасии Петровне исполнилось 9 лет, то жизнь всей семьи круто изменилась. Семья жила тогда  в Ударнике. Отца  обвинили в недостаче и его отправили на принудительные работы. Матери пришлось самой воспитывать троих детей. Анастасия Петровна  была самой старшей. Вскоре началась война. Многие мужчины ушли на фронт, рабочих рук не хватало.</a:t>
            </a:r>
          </a:p>
        </p:txBody>
      </p:sp>
      <p:pic>
        <p:nvPicPr>
          <p:cNvPr id="4" name="Рисунок 3" descr="27.04.2010 11;48;57.JPG"/>
          <p:cNvPicPr>
            <a:picLocks noChangeAspect="1"/>
          </p:cNvPicPr>
          <p:nvPr/>
        </p:nvPicPr>
        <p:blipFill>
          <a:blip r:embed="rId2" cstate="email"/>
          <a:stretch>
            <a:fillRect/>
          </a:stretch>
        </p:blipFill>
        <p:spPr>
          <a:xfrm>
            <a:off x="5000628" y="285728"/>
            <a:ext cx="3794017" cy="6000792"/>
          </a:xfrm>
          <a:prstGeom prst="rect">
            <a:avLst/>
          </a:prstGeom>
          <a:ln w="57150">
            <a:solidFill>
              <a:srgbClr val="C00000"/>
            </a:solidFill>
          </a:ln>
        </p:spPr>
      </p:pic>
      <p:sp>
        <p:nvSpPr>
          <p:cNvPr id="6" name="Кольцо 5"/>
          <p:cNvSpPr/>
          <p:nvPr/>
        </p:nvSpPr>
        <p:spPr>
          <a:xfrm>
            <a:off x="7072330" y="428604"/>
            <a:ext cx="914400" cy="1343028"/>
          </a:xfrm>
          <a:prstGeom prst="donut">
            <a:avLst>
              <a:gd name="adj" fmla="val 540"/>
            </a:avLst>
          </a:prstGeom>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chemeClr val="tx1"/>
              </a:solidFill>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214290"/>
            <a:ext cx="5429288" cy="6370975"/>
          </a:xfrm>
          <a:prstGeom prst="rect">
            <a:avLst/>
          </a:prstGeom>
          <a:noFill/>
        </p:spPr>
        <p:txBody>
          <a:bodyPr wrap="square" rtlCol="0">
            <a:spAutoFit/>
          </a:bodyPr>
          <a:lstStyle/>
          <a:p>
            <a:r>
              <a:rPr lang="ru-RU" sz="2400" b="1" dirty="0" smtClean="0">
                <a:solidFill>
                  <a:srgbClr val="002060"/>
                </a:solidFill>
              </a:rPr>
              <a:t>Приходилось  полоть пшеницу, возили на быках сено, складывали копны.  Работали полураздетые и голодные. Есть было нечего. Мама меняла одежду на продукты, чтобы прокормить детей.  Один год градом выбило   всю картошку на огородах, на полях пшеницу. Остались без урожая.  Хлеба выдавали по 100 граммов. Было очень тяжело.</a:t>
            </a:r>
          </a:p>
          <a:p>
            <a:r>
              <a:rPr lang="ru-RU" sz="2400" b="1" dirty="0" smtClean="0">
                <a:solidFill>
                  <a:srgbClr val="002060"/>
                </a:solidFill>
              </a:rPr>
              <a:t>О победе узнали от председателя. Он ехал на ходке стоя и кричал :                                     « Победа!»  Провели митинг, на  школьном дворе сделали обед. В 1945 году  приехал отец  и увёз жить под Новосибирск.  Там ходила в школу. Закончила 4 класса. </a:t>
            </a:r>
            <a:endParaRPr lang="ru-RU" sz="2400" b="1" dirty="0">
              <a:solidFill>
                <a:srgbClr val="002060"/>
              </a:solidFill>
            </a:endParaRPr>
          </a:p>
        </p:txBody>
      </p:sp>
      <p:pic>
        <p:nvPicPr>
          <p:cNvPr id="4" name="Рисунок 3" descr="27.04.2010 11;48;53.JPG"/>
          <p:cNvPicPr>
            <a:picLocks noChangeAspect="1"/>
          </p:cNvPicPr>
          <p:nvPr/>
        </p:nvPicPr>
        <p:blipFill>
          <a:blip r:embed="rId2">
            <a:lum contrast="-10000"/>
          </a:blip>
          <a:srcRect/>
          <a:stretch>
            <a:fillRect/>
          </a:stretch>
        </p:blipFill>
        <p:spPr>
          <a:xfrm>
            <a:off x="5715008" y="857232"/>
            <a:ext cx="3071834" cy="5572164"/>
          </a:xfrm>
          <a:prstGeom prst="rect">
            <a:avLst/>
          </a:prstGeom>
          <a:ln w="38100">
            <a:solidFill>
              <a:srgbClr val="FF0000"/>
            </a:solidFill>
          </a:ln>
        </p:spPr>
      </p:pic>
      <p:pic>
        <p:nvPicPr>
          <p:cNvPr id="5" name="Рисунок 4"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7858148" y="0"/>
            <a:ext cx="785786" cy="928694"/>
          </a:xfrm>
          <a:prstGeom prst="rect">
            <a:avLst/>
          </a:prstGeom>
        </p:spPr>
      </p:pic>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9144000" cy="6863417"/>
          </a:xfrm>
          <a:prstGeom prst="rect">
            <a:avLst/>
          </a:prstGeom>
          <a:noFill/>
        </p:spPr>
        <p:txBody>
          <a:bodyPr wrap="square" rtlCol="0">
            <a:spAutoFit/>
          </a:bodyPr>
          <a:lstStyle/>
          <a:p>
            <a:r>
              <a:rPr lang="ru-RU" sz="4000" dirty="0" smtClean="0">
                <a:solidFill>
                  <a:srgbClr val="002060"/>
                </a:solidFill>
              </a:rPr>
              <a:t>В 1950 году Анастасия Петровна  возвращается жить к матери в Ударник. Здесь началась трудовая жизнь. Работала на прицепе, весной- пахали, летом прибивали влагу, культивировали. Осенью работала на уборке, отвозили от комбайна на лошадях пшеницу. Работала на сакмане, на стрижке овец.  Проработала 45 лет. Воспитала троих детей. Награждалась юбилейными медалями. </a:t>
            </a:r>
            <a:endParaRPr lang="ru-RU" sz="4000" dirty="0">
              <a:solidFill>
                <a:srgbClr val="002060"/>
              </a:solidFill>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357166"/>
            <a:ext cx="8572560" cy="6215106"/>
          </a:xfrm>
        </p:spPr>
        <p:style>
          <a:lnRef idx="2">
            <a:schemeClr val="accent2"/>
          </a:lnRef>
          <a:fillRef idx="1">
            <a:schemeClr val="lt1"/>
          </a:fillRef>
          <a:effectRef idx="0">
            <a:schemeClr val="accent2"/>
          </a:effectRef>
          <a:fontRef idx="minor">
            <a:schemeClr val="dk1"/>
          </a:fontRef>
        </p:style>
        <p:txBody>
          <a:bodyPr>
            <a:normAutofit/>
          </a:bodyPr>
          <a:lstStyle/>
          <a:p>
            <a:pPr algn="l"/>
            <a:r>
              <a:rPr lang="ru-RU" b="1" dirty="0" smtClean="0">
                <a:solidFill>
                  <a:srgbClr val="FF0000"/>
                </a:solidFill>
              </a:rPr>
              <a:t>За героический труд во время войны 4500</a:t>
            </a:r>
            <a:r>
              <a:rPr lang="ru-RU" b="1" dirty="0" smtClean="0">
                <a:solidFill>
                  <a:srgbClr val="C00000"/>
                </a:solidFill>
              </a:rPr>
              <a:t> </a:t>
            </a:r>
            <a:r>
              <a:rPr lang="ru-RU" b="1" dirty="0" smtClean="0">
                <a:solidFill>
                  <a:srgbClr val="FF0000"/>
                </a:solidFill>
              </a:rPr>
              <a:t>рабочих, колхозников, представителей интеллигенции Новосибирской области  были награждены орденами и медалями, более 200 тысяч- медалями «За доблестный труд в Великой Отечественной войне»</a:t>
            </a:r>
            <a:r>
              <a:rPr lang="ru-RU" b="1" dirty="0" smtClean="0">
                <a:solidFill>
                  <a:srgbClr val="002060"/>
                </a:solidFill>
              </a:rPr>
              <a:t> </a:t>
            </a:r>
            <a:endParaRPr lang="ru-RU" b="1" dirty="0">
              <a:solidFill>
                <a:srgbClr val="002060"/>
              </a:solidFill>
            </a:endParaRPr>
          </a:p>
        </p:txBody>
      </p:sp>
      <p:pic>
        <p:nvPicPr>
          <p:cNvPr id="3" name="Рисунок 2"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7786710" y="5429264"/>
            <a:ext cx="1357290" cy="1214422"/>
          </a:xfrm>
          <a:prstGeom prst="rect">
            <a:avLst/>
          </a:prstGeom>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idx="4294967295"/>
          </p:nvPr>
        </p:nvSpPr>
        <p:spPr>
          <a:xfrm>
            <a:off x="285720" y="357166"/>
            <a:ext cx="8572560" cy="6215106"/>
          </a:xfrm>
          <a:ln/>
        </p:spPr>
        <p:style>
          <a:lnRef idx="2">
            <a:schemeClr val="accent2"/>
          </a:lnRef>
          <a:fillRef idx="1">
            <a:schemeClr val="lt1"/>
          </a:fillRef>
          <a:effectRef idx="0">
            <a:schemeClr val="accent2"/>
          </a:effectRef>
          <a:fontRef idx="minor">
            <a:schemeClr val="dk1"/>
          </a:fontRef>
        </p:style>
        <p:txBody>
          <a:bodyPr>
            <a:normAutofit/>
          </a:bodyPr>
          <a:lstStyle/>
          <a:p>
            <a:pPr algn="l"/>
            <a:r>
              <a:rPr lang="ru-RU" b="1" dirty="0">
                <a:solidFill>
                  <a:srgbClr val="FF0000"/>
                </a:solidFill>
                <a:latin typeface="+mn-lt"/>
              </a:rPr>
              <a:t>Память о беспримерном подвиге тех, кто героически сражался с оружием в руках, самоотверженно трудился в тылу, строил и укреплял великую державу – будет жить в веках</a:t>
            </a:r>
            <a:r>
              <a:rPr lang="ru-RU" sz="4800" b="1" i="1" dirty="0">
                <a:solidFill>
                  <a:srgbClr val="FF0000"/>
                </a:solidFill>
              </a:rPr>
              <a:t>.</a:t>
            </a:r>
          </a:p>
        </p:txBody>
      </p:sp>
      <p:sp>
        <p:nvSpPr>
          <p:cNvPr id="43013" name="Rectangle 5"/>
          <p:cNvSpPr>
            <a:spLocks noChangeArrowheads="1"/>
          </p:cNvSpPr>
          <p:nvPr/>
        </p:nvSpPr>
        <p:spPr bwMode="auto">
          <a:xfrm>
            <a:off x="1693863" y="4954588"/>
            <a:ext cx="5756275" cy="366712"/>
          </a:xfrm>
          <a:prstGeom prst="rect">
            <a:avLst/>
          </a:prstGeom>
          <a:noFill/>
          <a:ln w="9525">
            <a:noFill/>
            <a:miter lim="800000"/>
            <a:headEnd/>
            <a:tailEnd/>
          </a:ln>
          <a:effectLst/>
        </p:spPr>
        <p:txBody>
          <a:bodyPr anchor="ctr">
            <a:spAutoFit/>
          </a:bodyPr>
          <a:lstStyle/>
          <a:p>
            <a:pPr indent="342900" algn="ctr" eaLnBrk="0" hangingPunct="0">
              <a:tabLst>
                <a:tab pos="2857500" algn="l"/>
              </a:tabLst>
            </a:pPr>
            <a:endParaRPr lang="ru-RU" sz="1800" b="0" dirty="0"/>
          </a:p>
        </p:txBody>
      </p:sp>
      <p:pic>
        <p:nvPicPr>
          <p:cNvPr id="4" name="Рисунок 3"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3643306" y="214290"/>
            <a:ext cx="1571636" cy="1428736"/>
          </a:xfrm>
          <a:prstGeom prst="rect">
            <a:avLst/>
          </a:prstGeom>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3"/>
          <p:cNvSpPr>
            <a:spLocks noGrp="1" noChangeArrowheads="1"/>
          </p:cNvSpPr>
          <p:nvPr>
            <p:ph type="body" idx="4294967295"/>
          </p:nvPr>
        </p:nvSpPr>
        <p:spPr>
          <a:xfrm>
            <a:off x="0" y="357166"/>
            <a:ext cx="9144000" cy="6197625"/>
          </a:xfrm>
        </p:spPr>
        <p:style>
          <a:lnRef idx="2">
            <a:schemeClr val="accent2"/>
          </a:lnRef>
          <a:fillRef idx="1">
            <a:schemeClr val="lt1"/>
          </a:fillRef>
          <a:effectRef idx="0">
            <a:schemeClr val="accent2"/>
          </a:effectRef>
          <a:fontRef idx="minor">
            <a:schemeClr val="dk1"/>
          </a:fontRef>
        </p:style>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a:buFontTx/>
              <a:buNone/>
            </a:pPr>
            <a:r>
              <a:rPr lang="ru-RU" sz="4800" b="1" dirty="0">
                <a:ln w="11430"/>
                <a:solidFill>
                  <a:srgbClr val="FF0000"/>
                </a:solidFill>
                <a:effectLst>
                  <a:outerShdw blurRad="50800" dist="39000" dir="5460000" algn="tl">
                    <a:srgbClr val="000000">
                      <a:alpha val="38000"/>
                    </a:srgbClr>
                  </a:outerShdw>
                </a:effectLst>
              </a:rPr>
              <a:t>Детям своим расскажите </a:t>
            </a:r>
            <a:r>
              <a:rPr lang="ru-RU" sz="4800" b="1" dirty="0" smtClean="0">
                <a:ln w="11430"/>
                <a:solidFill>
                  <a:srgbClr val="FF0000"/>
                </a:solidFill>
                <a:effectLst>
                  <a:outerShdw blurRad="50800" dist="39000" dir="5460000" algn="tl">
                    <a:srgbClr val="000000">
                      <a:alpha val="38000"/>
                    </a:srgbClr>
                  </a:outerShdw>
                </a:effectLst>
              </a:rPr>
              <a:t>о них</a:t>
            </a:r>
            <a:r>
              <a:rPr lang="ru-RU" sz="4800" b="1" dirty="0">
                <a:ln w="11430"/>
                <a:solidFill>
                  <a:srgbClr val="FF0000"/>
                </a:solidFill>
                <a:effectLst>
                  <a:outerShdw blurRad="50800" dist="39000" dir="5460000" algn="tl">
                    <a:srgbClr val="000000">
                      <a:alpha val="38000"/>
                    </a:srgbClr>
                  </a:outerShdw>
                </a:effectLst>
              </a:rPr>
              <a:t>,</a:t>
            </a:r>
          </a:p>
          <a:p>
            <a:pPr>
              <a:buFontTx/>
              <a:buNone/>
            </a:pPr>
            <a:r>
              <a:rPr lang="ru-RU" sz="4800" b="1" dirty="0">
                <a:ln w="11430"/>
                <a:solidFill>
                  <a:srgbClr val="FF0000"/>
                </a:solidFill>
                <a:effectLst>
                  <a:outerShdw blurRad="50800" dist="39000" dir="5460000" algn="tl">
                    <a:srgbClr val="000000">
                      <a:alpha val="38000"/>
                    </a:srgbClr>
                  </a:outerShdw>
                </a:effectLst>
              </a:rPr>
              <a:t>чтобы помнили!</a:t>
            </a:r>
          </a:p>
          <a:p>
            <a:pPr>
              <a:buFontTx/>
              <a:buNone/>
            </a:pPr>
            <a:r>
              <a:rPr lang="ru-RU" sz="4800" b="1" dirty="0">
                <a:ln w="11430"/>
                <a:solidFill>
                  <a:srgbClr val="FF0000"/>
                </a:solidFill>
                <a:effectLst>
                  <a:outerShdw blurRad="50800" dist="39000" dir="5460000" algn="tl">
                    <a:srgbClr val="000000">
                      <a:alpha val="38000"/>
                    </a:srgbClr>
                  </a:outerShdw>
                </a:effectLst>
              </a:rPr>
              <a:t>Детям детей расскажите о них </a:t>
            </a:r>
          </a:p>
          <a:p>
            <a:pPr>
              <a:buFontTx/>
              <a:buNone/>
            </a:pPr>
            <a:r>
              <a:rPr lang="ru-RU" sz="4800" b="1" dirty="0">
                <a:ln w="11430"/>
                <a:solidFill>
                  <a:srgbClr val="FF0000"/>
                </a:solidFill>
                <a:effectLst>
                  <a:outerShdw blurRad="50800" dist="39000" dir="5460000" algn="tl">
                    <a:srgbClr val="000000">
                      <a:alpha val="38000"/>
                    </a:srgbClr>
                  </a:outerShdw>
                </a:effectLst>
              </a:rPr>
              <a:t>чтобы тоже запомнили!</a:t>
            </a:r>
          </a:p>
          <a:p>
            <a:pPr>
              <a:buFontTx/>
              <a:buNone/>
            </a:pP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buFontTx/>
              <a:buNone/>
            </a:pPr>
            <a:r>
              <a:rPr lang="ru-RU" sz="2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(Р. Рождественский. Из поэмы “Реквием”)</a:t>
            </a:r>
            <a:endParaRPr lang="ru-RU"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a:p>
            <a:pPr>
              <a:buFontTx/>
              <a:buNone/>
            </a:pPr>
            <a:endParaRPr lang="ru-RU" sz="1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Рисунок 4"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7072330" y="4143380"/>
            <a:ext cx="1785918" cy="2000264"/>
          </a:xfrm>
          <a:prstGeom prst="rect">
            <a:avLst/>
          </a:prstGeom>
        </p:spPr>
      </p:pic>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86050" y="1285860"/>
            <a:ext cx="3643338" cy="2308324"/>
          </a:xfrm>
          <a:prstGeom prst="rect">
            <a:avLst/>
          </a:prstGeom>
          <a:noFill/>
        </p:spPr>
        <p:txBody>
          <a:bodyPr wrap="square" rtlCol="0">
            <a:spAutoFit/>
          </a:bodyPr>
          <a:lstStyle/>
          <a:p>
            <a:r>
              <a:rPr lang="ru-RU" sz="2400" dirty="0" smtClean="0">
                <a:solidFill>
                  <a:srgbClr val="002060"/>
                </a:solidFill>
              </a:rPr>
              <a:t>Для работы были использованы воспоминания тружеников тыла и фотографии из их семейных  архивов. </a:t>
            </a:r>
          </a:p>
        </p:txBody>
      </p:sp>
      <p:pic>
        <p:nvPicPr>
          <p:cNvPr id="3" name="Рисунок 2" descr="0_24e8e_2daa308a_XL.jpeg"/>
          <p:cNvPicPr>
            <a:picLocks noChangeAspect="1"/>
          </p:cNvPicPr>
          <p:nvPr/>
        </p:nvPicPr>
        <p:blipFill>
          <a:blip r:embed="rId2" cstate="email">
            <a:clrChange>
              <a:clrFrom>
                <a:srgbClr val="FFFFFF"/>
              </a:clrFrom>
              <a:clrTo>
                <a:srgbClr val="FFFFFF">
                  <a:alpha val="0"/>
                </a:srgbClr>
              </a:clrTo>
            </a:clrChange>
          </a:blip>
          <a:stretch>
            <a:fillRect/>
          </a:stretch>
        </p:blipFill>
        <p:spPr>
          <a:xfrm>
            <a:off x="285720" y="214290"/>
            <a:ext cx="1357322" cy="1571636"/>
          </a:xfrm>
          <a:prstGeom prst="rect">
            <a:avLst/>
          </a:prstGeom>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Рабочий стол1.jpg"/>
          <p:cNvPicPr>
            <a:picLocks noChangeAspect="1"/>
          </p:cNvPicPr>
          <p:nvPr/>
        </p:nvPicPr>
        <p:blipFill>
          <a:blip r:embed="rId2" cstate="email">
            <a:lum contrast="-20000"/>
          </a:blip>
          <a:stretch>
            <a:fillRect/>
          </a:stretch>
        </p:blipFill>
        <p:spPr>
          <a:xfrm>
            <a:off x="928662" y="714332"/>
            <a:ext cx="7072362" cy="6143668"/>
          </a:xfrm>
          <a:prstGeom prst="rect">
            <a:avLst/>
          </a:prstGeom>
          <a:ln>
            <a:solidFill>
              <a:srgbClr val="84061B"/>
            </a:solidFill>
          </a:ln>
        </p:spPr>
      </p:pic>
      <p:sp>
        <p:nvSpPr>
          <p:cNvPr id="3" name="TextBox 2"/>
          <p:cNvSpPr txBox="1"/>
          <p:nvPr/>
        </p:nvSpPr>
        <p:spPr>
          <a:xfrm>
            <a:off x="1285852" y="0"/>
            <a:ext cx="6121548" cy="707886"/>
          </a:xfrm>
          <a:prstGeom prst="rect">
            <a:avLst/>
          </a:prstGeom>
          <a:noFill/>
        </p:spPr>
        <p:txBody>
          <a:bodyPr wrap="none" rtlCol="0">
            <a:spAutoFit/>
          </a:bodyPr>
          <a:lstStyle/>
          <a:p>
            <a:r>
              <a:rPr lang="ru-RU" sz="4000" b="1" dirty="0" smtClean="0">
                <a:solidFill>
                  <a:srgbClr val="C00000"/>
                </a:solidFill>
              </a:rPr>
              <a:t>«Рисуют мальчики войну»</a:t>
            </a:r>
            <a:endParaRPr lang="ru-RU" sz="4000" b="1" dirty="0">
              <a:solidFill>
                <a:srgbClr val="C00000"/>
              </a:solidFill>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DSC06873.JPG"/>
          <p:cNvPicPr>
            <a:picLocks noChangeAspect="1"/>
          </p:cNvPicPr>
          <p:nvPr/>
        </p:nvPicPr>
        <p:blipFill>
          <a:blip r:embed="rId2" cstate="email"/>
          <a:stretch>
            <a:fillRect/>
          </a:stretch>
        </p:blipFill>
        <p:spPr>
          <a:xfrm>
            <a:off x="4786314" y="714356"/>
            <a:ext cx="3714776" cy="2701632"/>
          </a:xfrm>
          <a:prstGeom prst="rect">
            <a:avLst/>
          </a:prstGeom>
        </p:spPr>
      </p:pic>
      <p:pic>
        <p:nvPicPr>
          <p:cNvPr id="3" name="Рисунок 2" descr="DSC06860.JPG"/>
          <p:cNvPicPr>
            <a:picLocks noChangeAspect="1"/>
          </p:cNvPicPr>
          <p:nvPr/>
        </p:nvPicPr>
        <p:blipFill>
          <a:blip r:embed="rId3" cstate="email"/>
          <a:stretch>
            <a:fillRect/>
          </a:stretch>
        </p:blipFill>
        <p:spPr>
          <a:xfrm>
            <a:off x="357158" y="714356"/>
            <a:ext cx="3643338" cy="2583458"/>
          </a:xfrm>
          <a:prstGeom prst="rect">
            <a:avLst/>
          </a:prstGeom>
        </p:spPr>
      </p:pic>
      <p:pic>
        <p:nvPicPr>
          <p:cNvPr id="5" name="Рисунок 4" descr="DSC06869.JPG"/>
          <p:cNvPicPr>
            <a:picLocks noChangeAspect="1"/>
          </p:cNvPicPr>
          <p:nvPr/>
        </p:nvPicPr>
        <p:blipFill>
          <a:blip r:embed="rId4" cstate="email"/>
          <a:stretch>
            <a:fillRect/>
          </a:stretch>
        </p:blipFill>
        <p:spPr>
          <a:xfrm>
            <a:off x="357158" y="3500438"/>
            <a:ext cx="3667182" cy="2949186"/>
          </a:xfrm>
          <a:prstGeom prst="rect">
            <a:avLst/>
          </a:prstGeom>
        </p:spPr>
      </p:pic>
      <p:pic>
        <p:nvPicPr>
          <p:cNvPr id="6" name="Рисунок 5" descr="DSC02078.JPG"/>
          <p:cNvPicPr>
            <a:picLocks noChangeAspect="1"/>
          </p:cNvPicPr>
          <p:nvPr/>
        </p:nvPicPr>
        <p:blipFill>
          <a:blip r:embed="rId5" cstate="email"/>
          <a:stretch>
            <a:fillRect/>
          </a:stretch>
        </p:blipFill>
        <p:spPr>
          <a:xfrm>
            <a:off x="4786314" y="3571876"/>
            <a:ext cx="3786181" cy="2928958"/>
          </a:xfrm>
          <a:prstGeom prst="rect">
            <a:avLst/>
          </a:prstGeom>
        </p:spPr>
      </p:pic>
      <p:sp>
        <p:nvSpPr>
          <p:cNvPr id="7" name="TextBox 6"/>
          <p:cNvSpPr txBox="1"/>
          <p:nvPr/>
        </p:nvSpPr>
        <p:spPr>
          <a:xfrm>
            <a:off x="3143240" y="0"/>
            <a:ext cx="3118674" cy="646331"/>
          </a:xfrm>
          <a:prstGeom prst="rect">
            <a:avLst/>
          </a:prstGeom>
          <a:noFill/>
        </p:spPr>
        <p:txBody>
          <a:bodyPr wrap="none" rtlCol="0">
            <a:spAutoFit/>
          </a:bodyPr>
          <a:lstStyle/>
          <a:p>
            <a:r>
              <a:rPr lang="ru-RU" sz="3600" b="1" dirty="0" smtClean="0">
                <a:solidFill>
                  <a:srgbClr val="C00000"/>
                </a:solidFill>
              </a:rPr>
              <a:t>9 мая 2010 год</a:t>
            </a:r>
            <a:endParaRPr lang="ru-RU" sz="3600" b="1" dirty="0">
              <a:solidFill>
                <a:srgbClr val="C00000"/>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0" y="0"/>
            <a:ext cx="1285884" cy="1357298"/>
          </a:xfrm>
          <a:prstGeom prst="rect">
            <a:avLst/>
          </a:prstGeom>
        </p:spPr>
      </p:pic>
      <p:sp>
        <p:nvSpPr>
          <p:cNvPr id="7" name="TextBox 6"/>
          <p:cNvSpPr txBox="1"/>
          <p:nvPr/>
        </p:nvSpPr>
        <p:spPr>
          <a:xfrm>
            <a:off x="285720" y="1357298"/>
            <a:ext cx="7929586" cy="3857628"/>
          </a:xfrm>
          <a:prstGeom prst="rect">
            <a:avLst/>
          </a:prstGeom>
          <a:noFill/>
        </p:spPr>
        <p:txBody>
          <a:bodyPr wrap="square" rtlCol="0">
            <a:prstTxWarp prst="textPlain">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r>
              <a:rPr lang="ru-RU" sz="4400" b="1" dirty="0" smtClean="0">
                <a:ln w="11430"/>
                <a:solidFill>
                  <a:srgbClr val="FF0000"/>
                </a:solidFill>
                <a:effectLst>
                  <a:outerShdw blurRad="80000" dist="40000" dir="5040000" algn="tl">
                    <a:srgbClr val="000000">
                      <a:alpha val="30000"/>
                    </a:srgbClr>
                  </a:outerShdw>
                </a:effectLst>
              </a:rPr>
              <a:t>Они тоже </a:t>
            </a:r>
          </a:p>
          <a:p>
            <a:r>
              <a:rPr lang="ru-RU" sz="4400" b="1" dirty="0" smtClean="0">
                <a:ln w="11430"/>
                <a:solidFill>
                  <a:srgbClr val="FF0000"/>
                </a:solidFill>
                <a:effectLst>
                  <a:outerShdw blurRad="80000" dist="40000" dir="5040000" algn="tl">
                    <a:srgbClr val="000000">
                      <a:alpha val="30000"/>
                    </a:srgbClr>
                  </a:outerShdw>
                </a:effectLst>
              </a:rPr>
              <a:t>приближали </a:t>
            </a:r>
          </a:p>
          <a:p>
            <a:r>
              <a:rPr lang="ru-RU" sz="4400" b="1" dirty="0" smtClean="0">
                <a:ln w="11430"/>
                <a:solidFill>
                  <a:srgbClr val="FF0000"/>
                </a:solidFill>
                <a:effectLst>
                  <a:outerShdw blurRad="80000" dist="40000" dir="5040000" algn="tl">
                    <a:srgbClr val="000000">
                      <a:alpha val="30000"/>
                    </a:srgbClr>
                  </a:outerShdw>
                </a:effectLst>
              </a:rPr>
              <a:t>победу!</a:t>
            </a:r>
            <a:endParaRPr lang="de-DE" sz="4400" b="1" dirty="0">
              <a:ln w="11430"/>
              <a:solidFill>
                <a:srgbClr val="FF0000"/>
              </a:solidFill>
              <a:effectLst>
                <a:outerShdw blurRad="80000" dist="40000" dir="5040000" algn="tl">
                  <a:srgbClr val="000000">
                    <a:alpha val="30000"/>
                  </a:srgbClr>
                </a:outerShdw>
              </a:effectLst>
            </a:endParaRPr>
          </a:p>
        </p:txBody>
      </p:sp>
      <p:pic>
        <p:nvPicPr>
          <p:cNvPr id="6" name="Рисунок 5" descr="%D0%BB%D0%B5%D0%BD%D1%82%D0%B0.jpg"/>
          <p:cNvPicPr>
            <a:picLocks noChangeAspect="1"/>
          </p:cNvPicPr>
          <p:nvPr/>
        </p:nvPicPr>
        <p:blipFill>
          <a:blip r:embed="rId4" cstate="email">
            <a:clrChange>
              <a:clrFrom>
                <a:srgbClr val="FEFEFE"/>
              </a:clrFrom>
              <a:clrTo>
                <a:srgbClr val="FEFEFE">
                  <a:alpha val="0"/>
                </a:srgbClr>
              </a:clrTo>
            </a:clrChange>
          </a:blip>
          <a:stretch>
            <a:fillRect/>
          </a:stretch>
        </p:blipFill>
        <p:spPr>
          <a:xfrm>
            <a:off x="7358082" y="5286379"/>
            <a:ext cx="1603115" cy="1571621"/>
          </a:xfrm>
          <a:prstGeom prst="rect">
            <a:avLst/>
          </a:prstGeom>
        </p:spPr>
      </p:pic>
      <p:pic>
        <p:nvPicPr>
          <p:cNvPr id="8" name="8.День победы(-).mp3">
            <a:hlinkClick r:id="" action="ppaction://media"/>
          </p:cNvPr>
          <p:cNvPicPr>
            <a:picLocks noRot="1" noChangeAspect="1"/>
          </p:cNvPicPr>
          <p:nvPr>
            <a:audioFile r:link="rId1"/>
          </p:nvPr>
        </p:nvPicPr>
        <p:blipFill>
          <a:blip r:embed="rId5" cstate="email"/>
          <a:stretch>
            <a:fillRect/>
          </a:stretch>
        </p:blipFill>
        <p:spPr>
          <a:xfrm>
            <a:off x="285720" y="6215082"/>
            <a:ext cx="304800" cy="3048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8"/>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214282" y="428604"/>
            <a:ext cx="8429684"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Дети войны, вы взрослели под грохот снарядов,</a:t>
            </a:r>
            <a:endParaRPr kumimoji="0" lang="ru-RU" sz="36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Вам колыбельные петь матерям не пришлось,</a:t>
            </a:r>
            <a:endParaRPr kumimoji="0" lang="ru-RU" sz="36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Вы не носили красивых и пышных нарядов.</a:t>
            </a:r>
            <a:endParaRPr kumimoji="0" lang="ru-RU" sz="36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8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Пулей свинцовою детство от вас унеслось…</a:t>
            </a:r>
            <a:endParaRPr kumimoji="0" lang="ru-RU" sz="5400" b="0" i="0" u="none" strike="noStrike" cap="none" normalizeH="0" baseline="0" dirty="0" smtClean="0">
              <a:ln>
                <a:noFill/>
              </a:ln>
              <a:solidFill>
                <a:srgbClr val="002060"/>
              </a:solidFill>
              <a:effectLst/>
              <a:latin typeface="Arial" pitchFamily="34" charset="0"/>
            </a:endParaRPr>
          </a:p>
        </p:txBody>
      </p:sp>
      <p:sp>
        <p:nvSpPr>
          <p:cNvPr id="1026" name="Rectangle 2"/>
          <p:cNvSpPr>
            <a:spLocks noChangeArrowheads="1"/>
          </p:cNvSpPr>
          <p:nvPr/>
        </p:nvSpPr>
        <p:spPr bwMode="auto">
          <a:xfrm>
            <a:off x="285720" y="3571876"/>
            <a:ext cx="8072494"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А вам хотелось бегать и смеяться,</a:t>
            </a:r>
            <a:endParaRPr kumimoji="0" lang="ru-RU" sz="40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В небесной сини голубей гонять,</a:t>
            </a:r>
            <a:endParaRPr kumimoji="0" lang="ru-RU" sz="40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Но с детством рано довелось расстаться,</a:t>
            </a:r>
            <a:endParaRPr kumimoji="0" lang="ru-RU" sz="4000" b="0" i="0" u="none" strike="noStrike" cap="none" normalizeH="0" baseline="0" dirty="0" smtClean="0">
              <a:ln>
                <a:noFill/>
              </a:ln>
              <a:solidFill>
                <a:srgbClr val="00206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3200" b="0" i="0" u="none" strike="noStrike" cap="none" normalizeH="0" baseline="0" dirty="0" smtClean="0">
                <a:ln>
                  <a:noFill/>
                </a:ln>
                <a:solidFill>
                  <a:srgbClr val="002060"/>
                </a:solidFill>
                <a:effectLst/>
                <a:latin typeface="Calibri" pitchFamily="34" charset="0"/>
                <a:ea typeface="Calibri" pitchFamily="34" charset="0"/>
                <a:cs typeface="Times New Roman" pitchFamily="18" charset="0"/>
              </a:rPr>
              <a:t>За день пришлось на годы старше стать.</a:t>
            </a:r>
            <a:endParaRPr kumimoji="0" lang="ru-RU" sz="6000" b="0" i="0" u="none" strike="noStrike" cap="none" normalizeH="0" baseline="0" dirty="0" smtClean="0">
              <a:ln>
                <a:noFill/>
              </a:ln>
              <a:solidFill>
                <a:srgbClr val="002060"/>
              </a:solidFill>
              <a:effectLst/>
              <a:latin typeface="Arial" pitchFamily="34" charset="0"/>
            </a:endParaRPr>
          </a:p>
        </p:txBody>
      </p:sp>
      <p:sp>
        <p:nvSpPr>
          <p:cNvPr id="4" name="5-конечная звезда 3"/>
          <p:cNvSpPr/>
          <p:nvPr/>
        </p:nvSpPr>
        <p:spPr>
          <a:xfrm>
            <a:off x="3286116" y="2285992"/>
            <a:ext cx="914400" cy="914400"/>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5-конечная звезда 4"/>
          <p:cNvSpPr/>
          <p:nvPr/>
        </p:nvSpPr>
        <p:spPr>
          <a:xfrm>
            <a:off x="1071538" y="2357430"/>
            <a:ext cx="914400" cy="914400"/>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5-конечная звезда 5"/>
          <p:cNvSpPr/>
          <p:nvPr/>
        </p:nvSpPr>
        <p:spPr>
          <a:xfrm>
            <a:off x="5715008" y="2357430"/>
            <a:ext cx="914400" cy="914400"/>
          </a:xfrm>
          <a:prstGeom prst="star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29.04.2010 18;15;29.JPG"/>
          <p:cNvPicPr>
            <a:picLocks noChangeAspect="1"/>
          </p:cNvPicPr>
          <p:nvPr/>
        </p:nvPicPr>
        <p:blipFill>
          <a:blip r:embed="rId2">
            <a:lum bright="-20000"/>
          </a:blip>
          <a:srcRect/>
          <a:stretch>
            <a:fillRect/>
          </a:stretch>
        </p:blipFill>
        <p:spPr>
          <a:xfrm>
            <a:off x="2357422" y="1000108"/>
            <a:ext cx="4079475" cy="5572164"/>
          </a:xfrm>
          <a:prstGeom prst="rect">
            <a:avLst/>
          </a:prstGeom>
          <a:ln w="57150">
            <a:solidFill>
              <a:srgbClr val="FF0000"/>
            </a:solidFill>
          </a:ln>
        </p:spPr>
      </p:pic>
      <p:sp>
        <p:nvSpPr>
          <p:cNvPr id="4" name="TextBox 3"/>
          <p:cNvSpPr txBox="1"/>
          <p:nvPr/>
        </p:nvSpPr>
        <p:spPr>
          <a:xfrm>
            <a:off x="571440" y="0"/>
            <a:ext cx="8572560" cy="830997"/>
          </a:xfrm>
          <a:prstGeom prst="rect">
            <a:avLst/>
          </a:prstGeom>
          <a:noFill/>
        </p:spPr>
        <p:txBody>
          <a:bodyPr wrap="square" rtlCol="0">
            <a:spAutoFit/>
          </a:bodyPr>
          <a:lstStyle/>
          <a:p>
            <a:r>
              <a:rPr lang="ru-RU" sz="4800" b="1" dirty="0" smtClean="0">
                <a:solidFill>
                  <a:srgbClr val="FF0000"/>
                </a:solidFill>
              </a:rPr>
              <a:t>Минаков Николай Алексеевич</a:t>
            </a:r>
            <a:endParaRPr lang="ru-RU" sz="4800" b="1" dirty="0">
              <a:solidFill>
                <a:srgbClr val="FF0000"/>
              </a:solidFill>
            </a:endParaRPr>
          </a:p>
        </p:txBody>
      </p:sp>
      <p:pic>
        <p:nvPicPr>
          <p:cNvPr id="6" name="Рисунок 5" descr="0_24e8e_2daa308a_XL.jpeg"/>
          <p:cNvPicPr>
            <a:picLocks noChangeAspect="1"/>
          </p:cNvPicPr>
          <p:nvPr/>
        </p:nvPicPr>
        <p:blipFill>
          <a:blip r:embed="rId3" cstate="email">
            <a:clrChange>
              <a:clrFrom>
                <a:srgbClr val="FFFFFF"/>
              </a:clrFrom>
              <a:clrTo>
                <a:srgbClr val="FFFFFF">
                  <a:alpha val="0"/>
                </a:srgbClr>
              </a:clrTo>
            </a:clrChange>
          </a:blip>
          <a:stretch>
            <a:fillRect/>
          </a:stretch>
        </p:blipFill>
        <p:spPr>
          <a:xfrm>
            <a:off x="0" y="714356"/>
            <a:ext cx="1142976" cy="1396971"/>
          </a:xfrm>
          <a:prstGeom prst="rect">
            <a:avLst/>
          </a:prstGeom>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1260</TotalTime>
  <Words>2190</Words>
  <Application>Microsoft Office PowerPoint</Application>
  <PresentationFormat>Экран (4:3)</PresentationFormat>
  <Paragraphs>105</Paragraphs>
  <Slides>48</Slides>
  <Notes>4</Notes>
  <HiddenSlides>0</HiddenSlides>
  <MMClips>1</MMClips>
  <ScaleCrop>false</ScaleCrop>
  <HeadingPairs>
    <vt:vector size="4" baseType="variant">
      <vt:variant>
        <vt:lpstr>Тема</vt:lpstr>
      </vt:variant>
      <vt:variant>
        <vt:i4>1</vt:i4>
      </vt:variant>
      <vt:variant>
        <vt:lpstr>Заголовки слайдов</vt:lpstr>
      </vt:variant>
      <vt:variant>
        <vt:i4>48</vt:i4>
      </vt:variant>
    </vt:vector>
  </HeadingPairs>
  <TitlesOfParts>
    <vt:vector size="49"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Из воспоминаний  Николая Алексеевича</vt:lpstr>
      <vt:lpstr>Слайд 11</vt:lpstr>
      <vt:lpstr>Слайд 12</vt:lpstr>
      <vt:lpstr>Слайд 13</vt:lpstr>
      <vt:lpstr>Слайд 14</vt:lpstr>
      <vt:lpstr>Слайд 15</vt:lpstr>
      <vt:lpstr>Слайд 16</vt:lpstr>
      <vt:lpstr>Ильченко Пётр Михайлович родился в 1926году.Когда началась война ему было всего 15лет, но ему приходилось выполнять всю мужскую работу. Ведь в селе такие подростки оставались за старших. Трудились в поле. Сеяли и косили пшеницу.  Осенью на лошадях  возили сдавать хлеб на элеватор в Карасук. Стремились приблизить Победу над врагом, помогали, чем могли.  В 1943году  Петру Михайловичу исполнилось 18 лет и он был призван на фронт. Он участвовал в сражениях на Хинганском направлении (579стрелковый полк,209 Хинганская стрелковая дивизия) Смело и отважно защищал свою Родину.</vt:lpstr>
      <vt:lpstr>Слайд 18</vt:lpstr>
      <vt:lpstr>Слайд 19</vt:lpstr>
      <vt:lpstr>О  нападении фашистов  на нашу страну Наталья Николаевна  узнала из сообщения по радио. Сразу начались наборы  в армию. Когда началась война  Наташе исполнилось 14 лет. Взрослых в деревне почти не осталось. Приходилось много работать: полоть полосы пшеницы, скирдовать сено. Всё делали вручную. Работали не только днём, но и ночью. Два года вместе с другими такими же подростами, Наташа работала на пимокатне, катала валенки для солдат  на фронт. Приходилось пасти коров, быть сторожем на ферме. Было очень тяжело.  Питались ягодами, травой, ловили рыбу.  </vt:lpstr>
      <vt:lpstr>Слайд 21</vt:lpstr>
      <vt:lpstr>Слайд 22</vt:lpstr>
      <vt:lpstr>Слайд 23</vt:lpstr>
      <vt:lpstr>Из воспоминаний Екатерины Константиновны: «В 1941 году  мне исполнилось 12 лет, училась я в 3 классе. Когда началась война, моего отца, как и других мужчин, сразу забрали на фронт. Работать было некому. Учиться пришлось бросить. Приходилось выполнять разные работы. Нас посылали полоть поля с самого раннего утра и до позднего вечера, возили дрова на быках, пахали и боронили. Ездила на прицепе. Было очень трудно и тяжело, часто не доедали и не досыпали, но знали, что наш труд нужен для фронта, для победы.   </vt:lpstr>
      <vt:lpstr>В День победы было много радости. Начали возвращаться с фронта солдаты. Вернулся и отец». После войны Екатерина Константиновна продолжала работать. Трудилась на ферме дояркой, пояркой. Пришлось работать и на кирпичном заводе. За доблестный труд Екатерина Константиновна не раз награждалась правительственными наградами.</vt:lpstr>
      <vt:lpstr>Слайд 26</vt:lpstr>
      <vt:lpstr>Слайд 27</vt:lpstr>
      <vt:lpstr>  Работали  весь день . Ночевали на полевом стане. Спали на досках, застланных соломой. В уборку возили зерно на ток от комбайна, собирали колоски пшеницы. Осенью возили на быках сено. Часто   было нечего есть. Собирали щавель, ягоды, ловили сусликов.  В День победы все бросили работать, собрали митинг, радости не было конца. После окончания войны Анастасия Константиновна  продолжала работать . Имеет правительственные награды. У Анастасии Константиновны дружная  и крепкая семья. </vt:lpstr>
      <vt:lpstr>Слайд 29</vt:lpstr>
      <vt:lpstr>Слайд 30</vt:lpstr>
      <vt:lpstr>Пелагея Владимировна родилась 1923 года 20 сентября. Ещё до войны работала на прицепе у тракториста Алексея Полянского.  Он погиб на  войне. Когда началась война её сразу забрали из школы на курсы трактористов. Было это зимой. И уже весной ей доверили трактор. Работала  сменами, по суткам. Проработала на тракторе всю войну. Радовались каждому успеху, надеялись на счастливую жизнь, на светлое будущее. За доблестный и  добросовестный труд имеет  правительственные награды.</vt:lpstr>
      <vt:lpstr>Слайд 32</vt:lpstr>
      <vt:lpstr>Духанина Екатерина Ивановна</vt:lpstr>
      <vt:lpstr>Слайд 34</vt:lpstr>
      <vt:lpstr>Слайд 35</vt:lpstr>
      <vt:lpstr>Слайд 36</vt:lpstr>
      <vt:lpstr>Слайд 37</vt:lpstr>
      <vt:lpstr>Слайд 38</vt:lpstr>
      <vt:lpstr>Рассказ Анны Сергеевны</vt:lpstr>
      <vt:lpstr>Работы было много. Ездили в бор за лесом. Не хватало  сена, ездили на лето в Каргат. Там скирдовали, возили к стогам на своих быках. С  Каргата до Успенки ездила одна, на быках. Питались плохо. Хлеба на дорогу давали по 200 граммов. Дома еды не было. Часто голодали.  Телефона в посёлке не было и никто не знал, что закончилась война. Рано утром  бригадир заставил меня  ехать за горючим  в Краснозёрку, приезжаю, а  навстречу бегут подростки и кричат : «Победа! Победа!». Я заплакала, все обнимаются, плачут. Доехала домой, в селе играет гармонь, песни, пляски . Уже все знали о победе. После войны работала пояркой»  За хорошую работу Анна  Сергеевна одна с  Успенки награждалась  путёвкой в Москву на выставку ВДНХ, похвальными грамотами, юбилейными медалями.</vt:lpstr>
      <vt:lpstr>Стекачёва Анастасия Петровна</vt:lpstr>
      <vt:lpstr>Слайд 42</vt:lpstr>
      <vt:lpstr>Слайд 43</vt:lpstr>
      <vt:lpstr>Слайд 44</vt:lpstr>
      <vt:lpstr>За героический труд во время войны 4500 рабочих, колхозников, представителей интеллигенции Новосибирской области  были награждены орденами и медалями, более 200 тысяч- медалями «За доблестный труд в Великой Отечественной войне» </vt:lpstr>
      <vt:lpstr>Память о беспримерном подвиге тех, кто героически сражался с оружием в руках, самоотверженно трудился в тылу, строил и укреплял великую державу – будет жить в веках.</vt:lpstr>
      <vt:lpstr>Слайд 47</vt:lpstr>
      <vt:lpstr>Слайд 48</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167</cp:revision>
  <dcterms:created xsi:type="dcterms:W3CDTF">2010-01-25T16:36:54Z</dcterms:created>
  <dcterms:modified xsi:type="dcterms:W3CDTF">2010-09-16T18:20:00Z</dcterms:modified>
</cp:coreProperties>
</file>