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5"/>
  </p:notesMasterIdLst>
  <p:sldIdLst>
    <p:sldId id="256" r:id="rId2"/>
    <p:sldId id="266" r:id="rId3"/>
    <p:sldId id="265" r:id="rId4"/>
    <p:sldId id="270" r:id="rId5"/>
    <p:sldId id="267" r:id="rId6"/>
    <p:sldId id="268" r:id="rId7"/>
    <p:sldId id="257" r:id="rId8"/>
    <p:sldId id="258" r:id="rId9"/>
    <p:sldId id="259" r:id="rId10"/>
    <p:sldId id="261" r:id="rId11"/>
    <p:sldId id="262" r:id="rId12"/>
    <p:sldId id="271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D49383-C2FD-49BB-84FB-1617FDA3143A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AB1BE-CFF8-412B-B8FE-703C620CB4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25801FF-1330-4555-AEE8-782A3605D8FF}" type="datetime1">
              <a:rPr lang="ru-RU" smtClean="0"/>
              <a:pPr/>
              <a:t>25.12.2012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C6D81DC-FCE2-4AC9-902C-BECC18716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CAED-C09E-41CE-A24E-4582592243E8}" type="datetime1">
              <a:rPr lang="ru-RU" smtClean="0"/>
              <a:pPr/>
              <a:t>25.12.2012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D40E-9C72-4E7A-8E9A-001212E27308}" type="datetime1">
              <a:rPr lang="ru-RU" smtClean="0"/>
              <a:pPr/>
              <a:t>25.12.2012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F07C-6B16-426A-865D-3FFF233E1671}" type="datetime1">
              <a:rPr lang="ru-RU" smtClean="0"/>
              <a:pPr/>
              <a:t>25.12.2012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DDC3-D33B-438C-89DD-AB38319E607C}" type="datetime1">
              <a:rPr lang="ru-RU" smtClean="0"/>
              <a:pPr/>
              <a:t>25.12.2012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657E-8540-442B-BA8B-C286073D60B2}" type="datetime1">
              <a:rPr lang="ru-RU" smtClean="0"/>
              <a:pPr/>
              <a:t>25.12.2012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4DBB2C7-2CB1-4B0F-B7AE-AAD4DB0636FA}" type="datetime1">
              <a:rPr lang="ru-RU" smtClean="0"/>
              <a:pPr/>
              <a:t>25.12.2012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C6D81DC-FCE2-4AC9-902C-BECC18716B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34FAF6F-1DE0-41E2-89A5-E441D4ADB6A8}" type="datetime1">
              <a:rPr lang="ru-RU" smtClean="0"/>
              <a:pPr/>
              <a:t>25.12.2012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C6D81DC-FCE2-4AC9-902C-BECC18716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B33F-58C9-49C6-A278-07621A2D66AB}" type="datetime1">
              <a:rPr lang="ru-RU" smtClean="0"/>
              <a:pPr/>
              <a:t>25.12.2012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8EEA-0D10-40A9-9969-4597DF7AEB9F}" type="datetime1">
              <a:rPr lang="ru-RU" smtClean="0"/>
              <a:pPr/>
              <a:t>25.12.2012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791D-7824-4073-8B26-C05E2BDCA340}" type="datetime1">
              <a:rPr lang="ru-RU" smtClean="0"/>
              <a:pPr/>
              <a:t>25.12.2012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5FD500B-2BE2-4CA6-8A28-FBB58C0D1622}" type="datetime1">
              <a:rPr lang="ru-RU" smtClean="0"/>
              <a:pPr/>
              <a:t>25.12.2012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C6D81DC-FCE2-4AC9-902C-BECC18716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wedg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portfolio-viaai_-6uxb3-078_113557_445843/prezi.ex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«Электронный портфолио в АСУ РСО как инструмент мониторинга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Универсальных Учебных Действий»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4643446"/>
            <a:ext cx="4953000" cy="1752600"/>
          </a:xfrm>
        </p:spPr>
        <p:txBody>
          <a:bodyPr/>
          <a:lstStyle/>
          <a:p>
            <a:r>
              <a:rPr lang="ru-RU" dirty="0" smtClean="0"/>
              <a:t>Подготовила Кривоногова Ю.А</a:t>
            </a:r>
          </a:p>
          <a:p>
            <a:r>
              <a:rPr lang="ru-RU" dirty="0" smtClean="0"/>
              <a:t>Март 2012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14364"/>
          </a:xfrm>
        </p:spPr>
        <p:txBody>
          <a:bodyPr/>
          <a:lstStyle/>
          <a:p>
            <a:pPr algn="ctr"/>
            <a:r>
              <a:rPr lang="ru-RU" dirty="0" smtClean="0"/>
              <a:t>Права доступа к портфолио</a:t>
            </a:r>
            <a:endParaRPr lang="ru-RU" dirty="0"/>
          </a:p>
        </p:txBody>
      </p:sp>
      <p:pic>
        <p:nvPicPr>
          <p:cNvPr id="7" name="Содержимое 6" descr="acu4a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4174" y="2000240"/>
            <a:ext cx="8816982" cy="4643470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357290" y="3143248"/>
            <a:ext cx="2857520" cy="285752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57158" y="3929066"/>
            <a:ext cx="2214578" cy="17859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64292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Вид страницы </a:t>
            </a:r>
            <a:r>
              <a:rPr lang="ru-RU" sz="3200" smtClean="0"/>
              <a:t>с </a:t>
            </a:r>
            <a:r>
              <a:rPr lang="ru-RU" sz="3200" smtClean="0"/>
              <a:t>открытым </a:t>
            </a:r>
            <a:r>
              <a:rPr lang="ru-RU" sz="3200" dirty="0" smtClean="0"/>
              <a:t>правом доступа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6" name="Содержимое 5" descr="acu9.bmp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428736"/>
            <a:ext cx="9001156" cy="5286388"/>
          </a:xfr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Безымянный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500042"/>
            <a:ext cx="9001187" cy="6143668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Оформление портфолио с помощью ресурсов </a:t>
            </a:r>
            <a:r>
              <a:rPr lang="en-US" dirty="0" smtClean="0"/>
              <a:t>Web 2.0 Prezi.com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 action="ppaction://hlinkfile"/>
              </a:rPr>
              <a:t>portfolio-viaai_-6uxb3-078_113557_445843\prezi.exe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такое «портфолио»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effectLst>
            <a:reflection blurRad="6350" stA="52000" endA="300" endPos="350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Под термином «Портфолио</a:t>
            </a:r>
            <a:r>
              <a:rPr lang="ru-RU" dirty="0"/>
              <a:t>" понимается способ фиксирования, накопления и оценки индивидуальных достижений.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5" name="Рисунок 4" descr="772713359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928662" y="3571876"/>
            <a:ext cx="2097444" cy="2970884"/>
          </a:xfrm>
          <a:prstGeom prst="rect">
            <a:avLst/>
          </a:prstGeom>
        </p:spPr>
      </p:pic>
      <p:pic>
        <p:nvPicPr>
          <p:cNvPr id="6" name="Рисунок 5" descr="main-58670-6b81d0f88ed7c6169bd3d979161da782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6072198" y="3357562"/>
            <a:ext cx="2476484" cy="316990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Цели и  задачи создания портфолио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43251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Цель </a:t>
            </a:r>
            <a:r>
              <a:rPr lang="ru-RU" dirty="0" smtClean="0"/>
              <a:t>создания портфолио :</a:t>
            </a:r>
          </a:p>
          <a:p>
            <a:r>
              <a:rPr lang="ru-RU" dirty="0" smtClean="0"/>
              <a:t>оценить учебную и </a:t>
            </a:r>
            <a:r>
              <a:rPr lang="ru-RU" dirty="0" err="1" smtClean="0"/>
              <a:t>внеучебную</a:t>
            </a:r>
            <a:r>
              <a:rPr lang="ru-RU" dirty="0" smtClean="0"/>
              <a:t> познавательную деятельность ученика, его реальные достижения.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Задачи:</a:t>
            </a:r>
          </a:p>
          <a:p>
            <a:r>
              <a:rPr lang="ru-RU" dirty="0" smtClean="0"/>
              <a:t>– поддерживать высокую учебную и </a:t>
            </a:r>
            <a:r>
              <a:rPr lang="ru-RU" dirty="0" err="1" smtClean="0"/>
              <a:t>внеучебную</a:t>
            </a:r>
            <a:r>
              <a:rPr lang="ru-RU" dirty="0" smtClean="0"/>
              <a:t> мотивацию учащихся и поощрять их активность и самостоятельность;</a:t>
            </a:r>
          </a:p>
          <a:p>
            <a:r>
              <a:rPr lang="ru-RU" dirty="0" smtClean="0"/>
              <a:t>– развивать навыки рефлексивной и оценочной деятельности</a:t>
            </a:r>
          </a:p>
          <a:p>
            <a:r>
              <a:rPr lang="ru-RU" dirty="0" smtClean="0"/>
              <a:t>– формировать умения учиться –ставить цели, планировать и организовывать учебную и </a:t>
            </a:r>
            <a:r>
              <a:rPr lang="ru-RU" dirty="0" err="1" smtClean="0"/>
              <a:t>внеучебную</a:t>
            </a:r>
            <a:r>
              <a:rPr lang="ru-RU" dirty="0" smtClean="0"/>
              <a:t> деятельность;</a:t>
            </a:r>
          </a:p>
          <a:p>
            <a:r>
              <a:rPr lang="ru-RU" dirty="0" smtClean="0"/>
              <a:t>– организовывать участие учащегося в мероприятиях как внутри коллектива, так и в школе, городе, округе.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Портфолио в рамках ФГОС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8577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Особенностями системы оценки являются: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оценка предметных,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личностных результатов общего образования;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оценка успешности освоения содержания отдельных учебных предметов на основе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системно-деятельностного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подхода, проявляющегося в способности к выполнению учебно-практических и учебно-познавательных задач;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оценка динамики образовательных достижений обучающихся;</a:t>
            </a:r>
          </a:p>
          <a:p>
            <a:pPr lvl="0"/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использование накопительной системы оценивания (портфолио), характеризующей динамику индивидуальных образовательных достижений;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использование наряду со стандартизированными письменными или устными работами  таких форм и методов оценки, как проекты, практические работы, творческие работы, самоанализ, самооценка, наблюдения и др.;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5" presetClass="emph" presetSubtype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Преимущества Портфолио как метода оценивания достижений учащихся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 smtClean="0"/>
              <a:t>сфокусирован на процессуальном контроле новых приоритетов современного образования, которыми являются УУД (универсальные учебные действия);</a:t>
            </a:r>
          </a:p>
          <a:p>
            <a:pPr lvl="0"/>
            <a:r>
              <a:rPr lang="ru-RU" sz="2400" dirty="0" smtClean="0"/>
              <a:t>учитывает особенности развития критического мышления учащихся путем  использования трех стадий: вызов (проблемная ситуация) – осмысление – рефлексия;</a:t>
            </a:r>
          </a:p>
          <a:p>
            <a:pPr lvl="0"/>
            <a:r>
              <a:rPr lang="ru-RU" sz="2400" dirty="0" smtClean="0"/>
              <a:t>позволяет помочь учащимся самим определять цели обучения, осуществлять активное присвоение  информации и размышлять о том, что они узнали.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6C44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6C44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6C44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6C44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4480"/>
                            </p:stCondLst>
                            <p:childTnLst>
                              <p:par>
                                <p:cTn id="1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6C44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6C44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ru-RU" b="1" dirty="0" smtClean="0"/>
              <a:t>Для чего ученику портфолио?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64347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ru-RU" i="1" dirty="0" smtClean="0"/>
              <a:t>Основная функция</a:t>
            </a:r>
            <a:r>
              <a:rPr lang="ru-RU" dirty="0" smtClean="0"/>
              <a:t> данного нововведения - помочь старшеклассникам в выборе профильного класса, а также возможность предъявлять свои достижения при поступлении в вузы.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аттестат + портфолио = образовательный рейтинг выпускника школы</a:t>
            </a:r>
            <a:endParaRPr lang="ru-RU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Личный портфолио в АСУ РСО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12" name="Содержимое 11" descr="acua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2214554"/>
            <a:ext cx="8358246" cy="4357718"/>
          </a:xfrm>
        </p:spPr>
      </p:pic>
      <p:sp>
        <p:nvSpPr>
          <p:cNvPr id="5" name="Овал 4"/>
          <p:cNvSpPr/>
          <p:nvPr/>
        </p:nvSpPr>
        <p:spPr>
          <a:xfrm>
            <a:off x="214282" y="3786190"/>
            <a:ext cx="92869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 rot="19526261">
            <a:off x="5592578" y="6194771"/>
            <a:ext cx="484632" cy="978408"/>
          </a:xfrm>
          <a:prstGeom prst="upArrow">
            <a:avLst>
              <a:gd name="adj1" fmla="val 2236"/>
              <a:gd name="adj2" fmla="val 1189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96296E-6 L -0.3743 -0.4849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" y="-2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Содержание портфолио</a:t>
            </a:r>
            <a:endParaRPr lang="ru-RU" dirty="0"/>
          </a:p>
        </p:txBody>
      </p:sp>
      <p:pic>
        <p:nvPicPr>
          <p:cNvPr id="11" name="Содержимое 10" descr="acu1a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2285992"/>
            <a:ext cx="8710902" cy="4402017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Стрелка вверх 4"/>
          <p:cNvSpPr/>
          <p:nvPr/>
        </p:nvSpPr>
        <p:spPr>
          <a:xfrm rot="19285347">
            <a:off x="4920319" y="6368795"/>
            <a:ext cx="258199" cy="978408"/>
          </a:xfrm>
          <a:prstGeom prst="upArrow">
            <a:avLst>
              <a:gd name="adj1" fmla="val 0"/>
              <a:gd name="adj2" fmla="val 1204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Hover r:id="" action="ppaction://noaction" highlightClick="1"/>
          </p:cNvPr>
          <p:cNvSpPr/>
          <p:nvPr/>
        </p:nvSpPr>
        <p:spPr>
          <a:xfrm>
            <a:off x="928662" y="3571876"/>
            <a:ext cx="500066" cy="71438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857224" y="3714752"/>
            <a:ext cx="785818" cy="142876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-0.375 -0.458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" y="-2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57240"/>
          </a:xfrm>
        </p:spPr>
        <p:txBody>
          <a:bodyPr/>
          <a:lstStyle/>
          <a:p>
            <a:pPr algn="ctr"/>
            <a:r>
              <a:rPr lang="ru-RU" dirty="0" smtClean="0"/>
              <a:t>Защита персональных данных</a:t>
            </a:r>
            <a:endParaRPr lang="ru-RU" dirty="0"/>
          </a:p>
        </p:txBody>
      </p:sp>
      <p:pic>
        <p:nvPicPr>
          <p:cNvPr id="9" name="Содержимое 8" descr="acu2a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2071678"/>
            <a:ext cx="8429684" cy="4572032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81DC-FCE2-4AC9-902C-BECC18716BD1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857224" y="3357562"/>
            <a:ext cx="714380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694</TotalTime>
  <Words>355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«Электронный портфолио в АСУ РСО как инструмент мониторинга сформированности Универсальных Учебных Действий»</vt:lpstr>
      <vt:lpstr>Что такое «портфолио»</vt:lpstr>
      <vt:lpstr>Цели и  задачи создания портфолио</vt:lpstr>
      <vt:lpstr>Портфолио в рамках ФГОС</vt:lpstr>
      <vt:lpstr>Преимущества Портфолио как метода оценивания достижений учащихся</vt:lpstr>
      <vt:lpstr>Для чего ученику портфолио?</vt:lpstr>
      <vt:lpstr>Личный портфолио в АСУ РСО</vt:lpstr>
      <vt:lpstr>Содержание портфолио</vt:lpstr>
      <vt:lpstr>Защита персональных данных</vt:lpstr>
      <vt:lpstr>Права доступа к портфолио</vt:lpstr>
      <vt:lpstr>Вид страницы с открытым правом доступа</vt:lpstr>
      <vt:lpstr>Слайд 12</vt:lpstr>
      <vt:lpstr>Оформление портфолио с помощью ресурсов Web 2.0 Prezi.com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Julia</dc:creator>
  <cp:lastModifiedBy>Julia</cp:lastModifiedBy>
  <cp:revision>61</cp:revision>
  <dcterms:created xsi:type="dcterms:W3CDTF">2012-03-14T13:37:01Z</dcterms:created>
  <dcterms:modified xsi:type="dcterms:W3CDTF">2012-12-25T17:41:21Z</dcterms:modified>
</cp:coreProperties>
</file>