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3" r:id="rId2"/>
    <p:sldId id="284" r:id="rId3"/>
    <p:sldId id="282" r:id="rId4"/>
    <p:sldId id="266" r:id="rId5"/>
    <p:sldId id="259" r:id="rId6"/>
    <p:sldId id="281" r:id="rId7"/>
    <p:sldId id="275" r:id="rId8"/>
    <p:sldId id="285" r:id="rId9"/>
    <p:sldId id="265" r:id="rId10"/>
    <p:sldId id="267" r:id="rId11"/>
    <p:sldId id="268" r:id="rId12"/>
    <p:sldId id="269" r:id="rId13"/>
    <p:sldId id="270" r:id="rId14"/>
    <p:sldId id="280" r:id="rId15"/>
    <p:sldId id="271" r:id="rId16"/>
    <p:sldId id="272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3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20CB-918E-4933-B4D1-630ADC579482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B747-C58C-4BA0-92E3-187E1254F4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20CB-918E-4933-B4D1-630ADC579482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B747-C58C-4BA0-92E3-187E1254F4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20CB-918E-4933-B4D1-630ADC579482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B747-C58C-4BA0-92E3-187E1254F4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20CB-918E-4933-B4D1-630ADC579482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B747-C58C-4BA0-92E3-187E1254F4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20CB-918E-4933-B4D1-630ADC579482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B747-C58C-4BA0-92E3-187E1254F4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20CB-918E-4933-B4D1-630ADC579482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B747-C58C-4BA0-92E3-187E1254F4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20CB-918E-4933-B4D1-630ADC579482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B747-C58C-4BA0-92E3-187E1254F4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20CB-918E-4933-B4D1-630ADC579482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B747-C58C-4BA0-92E3-187E1254F4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20CB-918E-4933-B4D1-630ADC579482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B747-C58C-4BA0-92E3-187E1254F4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20CB-918E-4933-B4D1-630ADC579482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B747-C58C-4BA0-92E3-187E1254F4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20CB-918E-4933-B4D1-630ADC579482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B747-C58C-4BA0-92E3-187E1254F4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020CB-918E-4933-B4D1-630ADC579482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6B747-C58C-4BA0-92E3-187E1254F4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cut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2;&#1080;&#1085;&#1095;&#1077;&#1074;&#1072;%20&#1091;&#1088;&#1086;&#1082;\2.mp3" TargetMode="Externa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52;&#1080;&#1085;&#1095;&#1077;&#1074;&#1072;%20&#1091;&#1088;&#1086;&#1082;\&#1057;&#1077;&#1088;&#1075;&#1077;&#1081;%20&#1056;&#1072;&#1093;&#1084;&#1072;&#1085;&#1080;&#1085;&#1086;&#1074;.wmv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2;&#1080;&#1085;&#1095;&#1077;&#1074;&#1072;%20&#1091;&#1088;&#1086;&#1082;\1.mp3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Яна\Рабочий стол\Рахманинов\сирень\002fh2b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 flipV="1">
            <a:off x="-2" y="0"/>
            <a:ext cx="914400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91680" y="198884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  <a:t>Мир  образов  вокальной  и</a:t>
            </a:r>
            <a:b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  <a:t>инструментальной музыки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3429000"/>
            <a:ext cx="4953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Образы романсов С.В.Рахманинова</a:t>
            </a:r>
            <a:endParaRPr lang="ru-RU" sz="28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4248" y="5085184"/>
            <a:ext cx="18582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Работу выполнила</a:t>
            </a:r>
          </a:p>
          <a:p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Учитель 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музыки</a:t>
            </a:r>
          </a:p>
          <a:p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МБОУ «СОШ №1»</a:t>
            </a:r>
          </a:p>
          <a:p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г.Бологое  </a:t>
            </a:r>
            <a:r>
              <a:rPr lang="ru-RU" smtClean="0">
                <a:solidFill>
                  <a:srgbClr val="002060"/>
                </a:solidFill>
                <a:latin typeface="Monotype Corsiva" pitchFamily="66" charset="0"/>
              </a:rPr>
              <a:t>Тверской  области</a:t>
            </a:r>
            <a:endParaRPr lang="ru-RU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Минчева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Л.Н.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61603766"/>
      </p:ext>
    </p:extLst>
  </p:cSld>
  <p:clrMapOvr>
    <a:masterClrMapping/>
  </p:clrMapOvr>
  <p:transition advClick="0" advTm="22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437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67359586"/>
      </p:ext>
    </p:extLst>
  </p:cSld>
  <p:clrMapOvr>
    <a:masterClrMapping/>
  </p:clrMapOvr>
  <p:transition advClick="0" advTm="22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074823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58033584"/>
      </p:ext>
    </p:extLst>
  </p:cSld>
  <p:clrMapOvr>
    <a:masterClrMapping/>
  </p:clrMapOvr>
  <p:transition advClick="0" advTm="22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39121026"/>
      </p:ext>
    </p:extLst>
  </p:cSld>
  <p:clrMapOvr>
    <a:masterClrMapping/>
  </p:clrMapOvr>
  <p:transition advClick="0" advTm="22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agib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3810000" cy="5635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372200" y="5373216"/>
            <a:ext cx="2299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Рассказ  « Сирень»</a:t>
            </a:r>
            <a:endParaRPr lang="ru-RU" sz="24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1920" y="908720"/>
            <a:ext cx="57839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…Верочка осторожно раздвинула ветви и  в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шаге от себя увидела Серёжу Рахманинова, 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племянника хозяев усадьбы. Он приподнимал 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кисти сирени ладонями  и погружал в них 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лицо…У каждой был свой привкус.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 Белая – это словно лизнуть пробку от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 маминых французских духов;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лиловая отдаёт чернилами; 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самая вкусная–голубая сирень, сладковатая, припахивающая лимонной корочкой…</a:t>
            </a:r>
          </a:p>
          <a:p>
            <a:endParaRPr lang="ru-RU" sz="2000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sz="2000" dirty="0" smtClean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242503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79712" y="908720"/>
            <a:ext cx="5521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Monotype Corsiva" pitchFamily="66" charset="0"/>
              </a:rPr>
              <a:t>Транскрипция С.В.Рахманинова</a:t>
            </a:r>
            <a:endParaRPr lang="ru-RU" sz="32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5" name="Picture 3" descr="C:\Users\Людмила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988840"/>
            <a:ext cx="5165923" cy="4341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02128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473972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40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33112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Задание: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В чём отличие двух исполнителей романса «Сирень»?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Какой образ создаёт каждый из исполнителей?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Найдите созвучия между музыкальными и зрительными </a:t>
            </a:r>
          </a:p>
          <a:p>
            <a:pPr marL="285750" indent="-285750"/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    образами.</a:t>
            </a:r>
            <a:endParaRPr lang="ru-RU" sz="28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3" name="Picture 4" descr="Весна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1547664" y="2708920"/>
            <a:ext cx="2119322" cy="1589492"/>
          </a:xfrm>
          <a:prstGeom prst="rect">
            <a:avLst/>
          </a:prstGeom>
          <a:ln w="190500" cap="sq">
            <a:solidFill>
              <a:srgbClr val="F4E7ED">
                <a:lumMod val="90000"/>
              </a:srgb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2" descr="C:\Documents and Settings\Яна\Рабочий стол\Рахманинов\сирень\Сирень в кувшине Панов Эдуард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>
            <a:off x="5220072" y="2708920"/>
            <a:ext cx="2119295" cy="1589472"/>
          </a:xfrm>
          <a:prstGeom prst="rect">
            <a:avLst/>
          </a:prstGeom>
          <a:ln w="190500" cap="sq">
            <a:solidFill>
              <a:srgbClr val="F4E7ED">
                <a:lumMod val="90000"/>
              </a:srgb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3" descr="C:\Documents and Settings\Яна\Рабочий стол\Рахманинов\сирень\Нестерчук Степан. Сирень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lum contrast="10000"/>
          </a:blip>
          <a:srcRect/>
          <a:stretch>
            <a:fillRect/>
          </a:stretch>
        </p:blipFill>
        <p:spPr bwMode="auto">
          <a:xfrm>
            <a:off x="595289" y="4857760"/>
            <a:ext cx="2085661" cy="1571636"/>
          </a:xfrm>
          <a:prstGeom prst="rect">
            <a:avLst/>
          </a:prstGeom>
          <a:ln w="190500" cap="sq">
            <a:solidFill>
              <a:srgbClr val="F4E7ED">
                <a:lumMod val="90000"/>
              </a:srgb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2" descr="C:\Documents and Settings\Яна\Рабочий стол\Рахманинов\сирень\весна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email">
            <a:lum contrast="10000"/>
          </a:blip>
          <a:srcRect/>
          <a:stretch>
            <a:fillRect/>
          </a:stretch>
        </p:blipFill>
        <p:spPr bwMode="auto">
          <a:xfrm>
            <a:off x="3419872" y="4869160"/>
            <a:ext cx="2143140" cy="1571636"/>
          </a:xfrm>
          <a:prstGeom prst="rect">
            <a:avLst/>
          </a:prstGeom>
          <a:ln w="190500" cap="sq">
            <a:solidFill>
              <a:srgbClr val="F4E7ED">
                <a:lumMod val="90000"/>
              </a:srgb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4" descr="C:\Documents and Settings\Яна\Рабочий стол\Рахманинов\сирень\Скрипченко Людмила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 cstate="email">
            <a:lum contrast="10000"/>
          </a:blip>
          <a:srcRect/>
          <a:stretch>
            <a:fillRect/>
          </a:stretch>
        </p:blipFill>
        <p:spPr bwMode="auto">
          <a:xfrm>
            <a:off x="6156176" y="4869160"/>
            <a:ext cx="2119323" cy="1596594"/>
          </a:xfrm>
          <a:prstGeom prst="rect">
            <a:avLst/>
          </a:prstGeom>
          <a:ln w="190500" cap="sq">
            <a:solidFill>
              <a:srgbClr val="F4E7ED">
                <a:lumMod val="90000"/>
              </a:srgb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336511616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72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72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72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72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72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196752"/>
            <a:ext cx="65031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Выводы: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Личность выражает внутреннее состояние в музыке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Различные исполнители создают свой образ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Зрительные образы усиливают восприятие, делают</a:t>
            </a:r>
          </a:p>
          <a:p>
            <a:pPr marL="285750" indent="-285750"/>
            <a:r>
              <a:rPr lang="ru-RU" dirty="0" smtClean="0"/>
              <a:t>      музыкальный образ  более разнообразным, выразительным.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" name="Picture 2" descr="C:\Documents and Settings\Яна\Рабочий стол\Рахманинов\сирень\002fh2b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 flipV="1">
            <a:off x="-2" y="0"/>
            <a:ext cx="914400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1772816"/>
            <a:ext cx="9026830" cy="4370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Выводы: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 Композитор, художник, писатель, а так же исполнитель 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создают каждый свой образ, выражая своё внутреннее состояние.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Зрительные образы усиливают восприятие слушателей, 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делают музыкальный образ более разнообразным.</a:t>
            </a: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r>
              <a:rPr lang="ru-RU" sz="2400" i="1" dirty="0" smtClean="0">
                <a:solidFill>
                  <a:srgbClr val="0070C0"/>
                </a:solidFill>
                <a:latin typeface="Monotype Corsiva" pitchFamily="66" charset="0"/>
              </a:rPr>
              <a:t>Домашнее задание:</a:t>
            </a:r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Прочитайте рассказ Ю.Нагибина «Сирень»,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  который усилит впечатление от музыки С.Рахманинова, 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  поможет представить образ композитора, войти в его мир. 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011781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Яна\Рабочий стол\Рахманинов\сирень\002fh2b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 flipV="1">
            <a:off x="-2" y="0"/>
            <a:ext cx="9144002" cy="6858000"/>
          </a:xfrm>
          <a:prstGeom prst="rect">
            <a:avLst/>
          </a:prstGeom>
          <a:noFill/>
        </p:spPr>
      </p:pic>
      <p:pic>
        <p:nvPicPr>
          <p:cNvPr id="5" name="Picture 2" descr="C:\Documents and Settings\Ученик\Мои документы\Downloads\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3888432" cy="4784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55976" y="256490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Сергей  Васильевич  Рахманинов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                   1873 - 1943</a:t>
            </a:r>
            <a:endParaRPr lang="ru-RU" sz="2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5976" y="3645024"/>
            <a:ext cx="49584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Русский композитор, пианист, дирижёр. </a:t>
            </a:r>
            <a:endParaRPr lang="ru-RU" sz="2400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Яна\Рабочий стол\Рахманинов\сирень\002fh2b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 flipV="1">
            <a:off x="-2" y="0"/>
            <a:ext cx="9144002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2060848"/>
            <a:ext cx="76328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С творчеством Сергея Рахманинова 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мы с вами начали знакомится ещё в начальной школе.</a:t>
            </a:r>
            <a:b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Сегодня мы попробуем вспомнить, обобщить все -  </a:t>
            </a:r>
            <a:b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что знаем об этом великом, русском композиторе.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                        Итак, наше путешествие в </a:t>
            </a:r>
            <a:b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                  «мир Рахманинова» начинается…</a:t>
            </a:r>
            <a:endParaRPr lang="ru-RU" sz="28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16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ергей Рахманинов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685800"/>
            <a:ext cx="6858000" cy="5486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7451693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05273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i="1" dirty="0">
                <a:solidFill>
                  <a:srgbClr val="7030A0"/>
                </a:solidFill>
                <a:latin typeface="Monotype Corsiva" pitchFamily="66" charset="0"/>
              </a:rPr>
              <a:t>"Я русский композитор, и моя </a:t>
            </a:r>
            <a:r>
              <a:rPr lang="ru-RU" sz="3200" i="1" dirty="0" smtClean="0">
                <a:solidFill>
                  <a:srgbClr val="7030A0"/>
                </a:solidFill>
                <a:latin typeface="Monotype Corsiva" pitchFamily="66" charset="0"/>
              </a:rPr>
              <a:t>Родина </a:t>
            </a:r>
          </a:p>
          <a:p>
            <a:r>
              <a:rPr lang="ru-RU" sz="3200" i="1" dirty="0" smtClean="0">
                <a:solidFill>
                  <a:srgbClr val="7030A0"/>
                </a:solidFill>
                <a:latin typeface="Monotype Corsiva" pitchFamily="66" charset="0"/>
              </a:rPr>
              <a:t>наложила </a:t>
            </a:r>
            <a:r>
              <a:rPr lang="ru-RU" sz="3200" i="1" dirty="0">
                <a:solidFill>
                  <a:srgbClr val="7030A0"/>
                </a:solidFill>
                <a:latin typeface="Monotype Corsiva" pitchFamily="66" charset="0"/>
              </a:rPr>
              <a:t>отпечаток на мой характер и мои взгляды".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48680"/>
            <a:ext cx="3170237" cy="43767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3861048"/>
            <a:ext cx="806342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С.В. Рахманинов жил и творил на рубеже </a:t>
            </a:r>
            <a:r>
              <a:rPr lang="en-US" sz="2800" dirty="0" smtClean="0">
                <a:solidFill>
                  <a:srgbClr val="0070C0"/>
                </a:solidFill>
                <a:latin typeface="Monotype Corsiva" pitchFamily="66" charset="0"/>
              </a:rPr>
              <a:t>XIX – XX </a:t>
            </a:r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 веков.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Столкновение  нового во старым во всех сферах жизни, 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в том числе и в искусстве.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Время, связанное с первой мировой войной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 и революциями, охватившими всю Россию.</a:t>
            </a:r>
            <a:endParaRPr lang="ru-RU" sz="2800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50872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юдмила\Desktop\senar.ru_p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8946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4048" y="692696"/>
            <a:ext cx="13179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Выводы</a:t>
            </a: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1268760"/>
            <a:ext cx="4572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С.Рахманинов стремился сохранить свой внутренний мир, 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сумел отстоять своё мнение.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Искренне, взволнованно говорил своей музыкой о том, 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что на душе.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67687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Monotype Corsiva" pitchFamily="66" charset="0"/>
              </a:rPr>
              <a:t>Как пианист он объездил весь мир.</a:t>
            </a:r>
          </a:p>
          <a:p>
            <a:r>
              <a:rPr lang="ru-RU" sz="3200" dirty="0" smtClean="0">
                <a:solidFill>
                  <a:srgbClr val="0070C0"/>
                </a:solidFill>
                <a:latin typeface="Monotype Corsiva" pitchFamily="66" charset="0"/>
              </a:rPr>
              <a:t> И где бы он ни выступал, ему дарили букет белой сирени.</a:t>
            </a:r>
          </a:p>
          <a:p>
            <a:r>
              <a:rPr lang="ru-RU" sz="3200" dirty="0" smtClean="0">
                <a:solidFill>
                  <a:srgbClr val="0070C0"/>
                </a:solidFill>
                <a:latin typeface="Monotype Corsiva" pitchFamily="66" charset="0"/>
              </a:rPr>
              <a:t>Для композитора сирень была символом Родины.</a:t>
            </a:r>
            <a:endParaRPr lang="ru-RU" sz="3200" dirty="0"/>
          </a:p>
        </p:txBody>
      </p:sp>
      <p:pic>
        <p:nvPicPr>
          <p:cNvPr id="3076" name="Picture 4" descr="C:\Users\Людмила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708920"/>
            <a:ext cx="5943533" cy="3566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Яна\Рабочий стол\Рахманинов\сирень\002fh2b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 flipV="1">
            <a:off x="-2" y="0"/>
            <a:ext cx="9144002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1772816"/>
            <a:ext cx="76328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Monotype Corsiva" pitchFamily="66" charset="0"/>
              </a:rPr>
              <a:t>Задание: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  <a:t>Послушайте романс «Сирень» и скажите , какие чувства, ощущения вложил композитор в музыку?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  <a:t>Как композитор выражает контраст между взволнованным чувством человека и образом безмятежной природы?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6.png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/>
          <a:srcRect l="-6217" t="-1" r="397"/>
          <a:stretch>
            <a:fillRect/>
          </a:stretch>
        </p:blipFill>
        <p:spPr>
          <a:xfrm>
            <a:off x="-972616" y="0"/>
            <a:ext cx="9217024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7580450" y="105273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endParaRPr lang="ru-RU" b="1" dirty="0">
              <a:ln/>
              <a:solidFill>
                <a:schemeClr val="bg1"/>
              </a:solidFill>
              <a:effectLst>
                <a:glow rad="228600">
                  <a:srgbClr val="800000"/>
                </a:glow>
              </a:effectLst>
              <a:latin typeface="a_AlgeriusCmFtz1" pitchFamily="18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44208" y="16288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012160" y="836712"/>
            <a:ext cx="3289683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Monotype Corsiva" pitchFamily="66" charset="0"/>
              </a:rPr>
              <a:t>По утру, на заре,</a:t>
            </a:r>
          </a:p>
          <a:p>
            <a:r>
              <a:rPr lang="ru-RU" sz="2000" i="1" dirty="0" smtClean="0">
                <a:solidFill>
                  <a:srgbClr val="7030A0"/>
                </a:solidFill>
                <a:latin typeface="Monotype Corsiva" pitchFamily="66" charset="0"/>
              </a:rPr>
              <a:t>По росистой траве,</a:t>
            </a:r>
          </a:p>
          <a:p>
            <a:r>
              <a:rPr lang="ru-RU" sz="2000" i="1" dirty="0" smtClean="0">
                <a:solidFill>
                  <a:srgbClr val="7030A0"/>
                </a:solidFill>
                <a:latin typeface="Monotype Corsiva" pitchFamily="66" charset="0"/>
              </a:rPr>
              <a:t>Я пойду свежим утром дышать.</a:t>
            </a:r>
          </a:p>
          <a:p>
            <a:r>
              <a:rPr lang="ru-RU" sz="2000" i="1" dirty="0" smtClean="0">
                <a:solidFill>
                  <a:srgbClr val="7030A0"/>
                </a:solidFill>
                <a:latin typeface="Monotype Corsiva" pitchFamily="66" charset="0"/>
              </a:rPr>
              <a:t>И в душистую тень,</a:t>
            </a:r>
          </a:p>
          <a:p>
            <a:r>
              <a:rPr lang="ru-RU" sz="2000" i="1" dirty="0" smtClean="0">
                <a:solidFill>
                  <a:srgbClr val="7030A0"/>
                </a:solidFill>
                <a:latin typeface="Monotype Corsiva" pitchFamily="66" charset="0"/>
              </a:rPr>
              <a:t>Где теснится сирень,</a:t>
            </a:r>
          </a:p>
          <a:p>
            <a:r>
              <a:rPr lang="ru-RU" sz="2000" i="1" dirty="0" smtClean="0">
                <a:solidFill>
                  <a:srgbClr val="7030A0"/>
                </a:solidFill>
                <a:latin typeface="Monotype Corsiva" pitchFamily="66" charset="0"/>
              </a:rPr>
              <a:t>Я пойду своё счастье искать…</a:t>
            </a:r>
          </a:p>
          <a:p>
            <a:endParaRPr lang="ru-RU" sz="2000" i="1" dirty="0">
              <a:solidFill>
                <a:srgbClr val="7030A0"/>
              </a:solidFill>
              <a:latin typeface="Monotype Corsiva" pitchFamily="66" charset="0"/>
            </a:endParaRPr>
          </a:p>
          <a:p>
            <a:r>
              <a:rPr lang="ru-RU" sz="2000" i="1" dirty="0" smtClean="0">
                <a:solidFill>
                  <a:srgbClr val="7030A0"/>
                </a:solidFill>
                <a:latin typeface="Monotype Corsiva" pitchFamily="66" charset="0"/>
              </a:rPr>
              <a:t>В жизни счастье одно</a:t>
            </a:r>
          </a:p>
          <a:p>
            <a:r>
              <a:rPr lang="ru-RU" sz="2000" i="1" dirty="0" smtClean="0">
                <a:solidFill>
                  <a:srgbClr val="7030A0"/>
                </a:solidFill>
                <a:latin typeface="Monotype Corsiva" pitchFamily="66" charset="0"/>
              </a:rPr>
              <a:t>Мне найти суждено,</a:t>
            </a:r>
          </a:p>
          <a:p>
            <a:r>
              <a:rPr lang="ru-RU" sz="2000" i="1" dirty="0" smtClean="0">
                <a:solidFill>
                  <a:srgbClr val="7030A0"/>
                </a:solidFill>
                <a:latin typeface="Monotype Corsiva" pitchFamily="66" charset="0"/>
              </a:rPr>
              <a:t>И то счастье в сирени живёт;</a:t>
            </a:r>
          </a:p>
          <a:p>
            <a:r>
              <a:rPr lang="ru-RU" sz="2000" i="1" dirty="0" smtClean="0">
                <a:solidFill>
                  <a:srgbClr val="7030A0"/>
                </a:solidFill>
                <a:latin typeface="Monotype Corsiva" pitchFamily="66" charset="0"/>
              </a:rPr>
              <a:t>На зелёных ветвях,</a:t>
            </a:r>
          </a:p>
          <a:p>
            <a:r>
              <a:rPr lang="ru-RU" sz="2000" i="1" dirty="0" smtClean="0">
                <a:solidFill>
                  <a:srgbClr val="7030A0"/>
                </a:solidFill>
                <a:latin typeface="Monotype Corsiva" pitchFamily="66" charset="0"/>
              </a:rPr>
              <a:t>На душистых кистях</a:t>
            </a:r>
          </a:p>
          <a:p>
            <a:r>
              <a:rPr lang="ru-RU" sz="2000" i="1" dirty="0" smtClean="0">
                <a:solidFill>
                  <a:srgbClr val="7030A0"/>
                </a:solidFill>
                <a:latin typeface="Monotype Corsiva" pitchFamily="66" charset="0"/>
              </a:rPr>
              <a:t>Моё бедное счастье цветёт…</a:t>
            </a:r>
            <a:endParaRPr lang="ru-RU" sz="2000" i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8144" y="5733256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СИРЕНЬ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8" name="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04448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22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"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</TotalTime>
  <Words>442</Words>
  <Application>Microsoft Office PowerPoint</Application>
  <PresentationFormat>Экран (4:3)</PresentationFormat>
  <Paragraphs>76</Paragraphs>
  <Slides>17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МОУ "СОШ № 1"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образов вокальной и инструментальной музыки</dc:title>
  <dc:creator>Eagle-14</dc:creator>
  <cp:lastModifiedBy>Людмила</cp:lastModifiedBy>
  <cp:revision>67</cp:revision>
  <dcterms:created xsi:type="dcterms:W3CDTF">2012-09-29T05:51:53Z</dcterms:created>
  <dcterms:modified xsi:type="dcterms:W3CDTF">2012-12-13T16:57:53Z</dcterms:modified>
</cp:coreProperties>
</file>