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AC71FBC-E87A-4CB8-B194-DFFC59AFBBCF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179072E-C59C-470E-985D-7CD54DF237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231214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Подготовка к ЕГЭ </a:t>
            </a:r>
          </a:p>
          <a:p>
            <a:pPr algn="ctr"/>
            <a:r>
              <a:rPr lang="ru-RU" sz="1800" dirty="0" smtClean="0"/>
              <a:t>по информатике 2012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cap="none" spc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Занятие 08</a:t>
            </a:r>
            <a:endParaRPr lang="ru-RU" sz="7200" cap="none" spc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014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719071"/>
            <a:ext cx="8928991" cy="49502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/>
              <a:t>NB!</a:t>
            </a:r>
            <a:r>
              <a:rPr lang="ru-RU" dirty="0"/>
              <a:t> адрес сети отличается от IP-адреса узла числом 0 на конце.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r>
              <a:rPr lang="ru-RU" b="1" dirty="0" smtClean="0"/>
              <a:t>Ответ</a:t>
            </a:r>
            <a:r>
              <a:rPr lang="ru-RU" dirty="0"/>
              <a:t>: CDEA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3" t="44339" r="22056" b="39983"/>
          <a:stretch/>
        </p:blipFill>
        <p:spPr bwMode="auto">
          <a:xfrm>
            <a:off x="251520" y="2780928"/>
            <a:ext cx="8640960" cy="1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2079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dirty="0" smtClean="0"/>
              <a:t>Стр</a:t>
            </a:r>
            <a:r>
              <a:rPr lang="ru-RU" b="1" dirty="0"/>
              <a:t>. 2</a:t>
            </a:r>
            <a:endParaRPr lang="ru-RU" dirty="0"/>
          </a:p>
          <a:p>
            <a:pPr marL="45720" indent="0">
              <a:buNone/>
            </a:pPr>
            <a:r>
              <a:rPr lang="ru-RU" b="1" dirty="0"/>
              <a:t>Повышенный уровень. </a:t>
            </a:r>
            <a:br>
              <a:rPr lang="ru-RU" b="1" dirty="0"/>
            </a:br>
            <a:r>
              <a:rPr lang="ru-RU" b="1" dirty="0"/>
              <a:t>Максимальный балл— 1. </a:t>
            </a:r>
            <a:br>
              <a:rPr lang="ru-RU" b="1" dirty="0"/>
            </a:br>
            <a:r>
              <a:rPr lang="ru-RU" b="1" dirty="0"/>
              <a:t>Рекомендованное время на выполнение — 2 минуты. </a:t>
            </a:r>
            <a:br>
              <a:rPr lang="ru-RU" b="1" dirty="0"/>
            </a:br>
            <a:r>
              <a:rPr lang="ru-RU" b="1" dirty="0"/>
              <a:t>Что проверяет задание:</a:t>
            </a:r>
            <a:r>
              <a:rPr lang="ru-RU" dirty="0"/>
              <a:t> Знание базовых принципов организации и функционирования компьютерных сетей, адресации в сети.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Разбор заданий В11.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9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В </a:t>
            </a:r>
            <a:r>
              <a:rPr lang="ru-RU" dirty="0"/>
              <a:t>терминологии сетей TCP/IP маской подсети называется 32-разрядное двоичное число, определяющее, какие именно разряды IP-адреса компьютера являются общими для всей подсети – в этих разрядах маски стоит 1. Обычно маски записываются в виде четверки десятичных чисел – по тем же правилам, что и IP-адреса.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Для некоторой </a:t>
            </a:r>
            <a:r>
              <a:rPr lang="ru-RU" dirty="0"/>
              <a:t>подсети используется маска 255.255.248.0. Сколько различных адресов компьютеров допускает эта маска?</a:t>
            </a:r>
            <a:br>
              <a:rPr lang="ru-RU" dirty="0"/>
            </a:br>
            <a:endParaRPr lang="ru-RU" dirty="0" smtClean="0"/>
          </a:p>
          <a:p>
            <a:pPr marL="45720" indent="0">
              <a:buNone/>
            </a:pPr>
            <a:r>
              <a:rPr lang="ru-RU" i="1" dirty="0" smtClean="0"/>
              <a:t>Примечание</a:t>
            </a:r>
            <a:r>
              <a:rPr lang="ru-RU" i="1" dirty="0"/>
              <a:t>. </a:t>
            </a:r>
            <a:r>
              <a:rPr lang="ru-RU" dirty="0"/>
              <a:t>На практике используются для адресации и компьютеров не два адреса: адрес сети и широковещательный адрес.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Задание. </a:t>
            </a:r>
            <a:r>
              <a:rPr lang="ru-RU" b="1" dirty="0" err="1">
                <a:solidFill>
                  <a:srgbClr val="FFFF00"/>
                </a:solidFill>
              </a:rPr>
              <a:t>КИМы</a:t>
            </a:r>
            <a:r>
              <a:rPr lang="ru-RU" b="1" dirty="0">
                <a:solidFill>
                  <a:srgbClr val="FFFF00"/>
                </a:solidFill>
              </a:rPr>
              <a:t> по ЕГЭ-2012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558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0403" y="3068960"/>
            <a:ext cx="8407893" cy="15841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/>
              <a:t>Всего 11 нулей. 2</a:t>
            </a:r>
            <a:r>
              <a:rPr lang="ru-RU" sz="2800" baseline="30000" dirty="0"/>
              <a:t>11</a:t>
            </a:r>
            <a:r>
              <a:rPr lang="ru-RU" sz="2800" dirty="0"/>
              <a:t>=2048. </a:t>
            </a:r>
            <a:br>
              <a:rPr lang="ru-RU" sz="2800" dirty="0"/>
            </a:br>
            <a:r>
              <a:rPr lang="ru-RU" sz="2800" dirty="0"/>
              <a:t>Количество различных адресов равно 2048 - 2 = 2046 (</a:t>
            </a:r>
            <a:r>
              <a:rPr lang="ru-RU" sz="2800" b="1" dirty="0"/>
              <a:t>NB!</a:t>
            </a:r>
            <a:r>
              <a:rPr lang="ru-RU" sz="2800" dirty="0"/>
              <a:t> примечание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Решение</a:t>
            </a:r>
            <a:r>
              <a:rPr lang="ru-RU" dirty="0"/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98" t="37951" r="30948" b="53630"/>
          <a:stretch/>
        </p:blipFill>
        <p:spPr bwMode="auto">
          <a:xfrm>
            <a:off x="1187624" y="1791331"/>
            <a:ext cx="6840760" cy="113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42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5740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Петя </a:t>
            </a:r>
            <a:r>
              <a:rPr lang="ru-RU" dirty="0">
                <a:solidFill>
                  <a:srgbClr val="C00000"/>
                </a:solidFill>
              </a:rPr>
              <a:t>записал IP-адрес школьного сервера на листке бумаги и положил его в карман куртки. Петина мама случайно постирала куртку вместе с запиской. После стирки Петя обнаружил в кармане четыре обрывка с фрагментами IP-адреса. Эти фрагменты обозначены буквами А, Б, В и Г. Восстановите IP-адрес. В ответе укажите последовательность букв, обозначающих фрагменты, в порядке, соответствующем IP-адресу.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FF00"/>
                </a:solidFill>
              </a:rPr>
              <a:t>Задание</a:t>
            </a:r>
            <a:r>
              <a:rPr lang="ru-RU" b="1" dirty="0">
                <a:solidFill>
                  <a:srgbClr val="FFFF00"/>
                </a:solidFill>
              </a:rPr>
              <a:t>. </a:t>
            </a:r>
            <a:r>
              <a:rPr lang="ru-RU" b="1" dirty="0" err="1">
                <a:solidFill>
                  <a:srgbClr val="FFFF00"/>
                </a:solidFill>
              </a:rPr>
              <a:t>КИМы</a:t>
            </a:r>
            <a:r>
              <a:rPr lang="ru-RU" b="1" dirty="0">
                <a:solidFill>
                  <a:srgbClr val="FFFF00"/>
                </a:solidFill>
              </a:rPr>
              <a:t> по ЕГЭ-2011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69160"/>
            <a:ext cx="8175620" cy="1300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687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Решение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>IP-адрес состоит из 4 чисел в диапазоне от 0 до 255, разделенных точками. Соберем адрес, соблюдая определение.</a:t>
            </a:r>
          </a:p>
          <a:p>
            <a:pPr marL="45720" indent="0">
              <a:buNone/>
            </a:pPr>
            <a:endParaRPr lang="ru-RU" sz="2800" dirty="0" smtClean="0">
              <a:solidFill>
                <a:srgbClr val="C00000"/>
              </a:solidFill>
              <a:latin typeface="+mj-lt"/>
            </a:endParaRP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>Ответ: ГБВА</a:t>
            </a:r>
            <a:endParaRPr lang="ru-RU" sz="28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0129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349889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Доступ </a:t>
            </a:r>
            <a:r>
              <a:rPr lang="ru-RU" dirty="0">
                <a:solidFill>
                  <a:srgbClr val="0070C0"/>
                </a:solidFill>
              </a:rPr>
              <a:t>к файлу htm.net, находящемуся на сервере com.edu, осуществляется по протоколу </a:t>
            </a:r>
            <a:r>
              <a:rPr lang="ru-RU" dirty="0" err="1">
                <a:solidFill>
                  <a:srgbClr val="0070C0"/>
                </a:solidFill>
              </a:rPr>
              <a:t>ftp</a:t>
            </a:r>
            <a:r>
              <a:rPr lang="ru-RU" dirty="0">
                <a:solidFill>
                  <a:srgbClr val="0070C0"/>
                </a:solidFill>
              </a:rPr>
              <a:t>. В таблице фрагменты адреса файла закодированы буквами от А до Ж. Запишите последовательность этих букв, кодирующую адрес указанного файла в сети Интернет.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Задание. </a:t>
            </a:r>
            <a:r>
              <a:rPr lang="ru-RU" b="1" dirty="0" err="1">
                <a:solidFill>
                  <a:srgbClr val="FFFF00"/>
                </a:solidFill>
              </a:rPr>
              <a:t>КИМы</a:t>
            </a:r>
            <a:r>
              <a:rPr lang="ru-RU" b="1" dirty="0">
                <a:solidFill>
                  <a:srgbClr val="FFFF00"/>
                </a:solidFill>
              </a:rPr>
              <a:t> по ЕГЭ-2011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12976"/>
            <a:ext cx="2232248" cy="30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797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Решение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>
              <a:buNone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Вспомните составные части адреса: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протокол, чаще всего </a:t>
            </a:r>
            <a:r>
              <a:rPr lang="ru-RU" b="1" dirty="0" err="1">
                <a:solidFill>
                  <a:srgbClr val="0070C0"/>
                </a:solidFill>
              </a:rPr>
              <a:t>http</a:t>
            </a:r>
            <a:r>
              <a:rPr lang="ru-RU" dirty="0">
                <a:solidFill>
                  <a:srgbClr val="0070C0"/>
                </a:solidFill>
              </a:rPr>
              <a:t> (для </a:t>
            </a:r>
            <a:r>
              <a:rPr lang="ru-RU" dirty="0" err="1">
                <a:solidFill>
                  <a:srgbClr val="0070C0"/>
                </a:solidFill>
              </a:rPr>
              <a:t>Web</a:t>
            </a:r>
            <a:r>
              <a:rPr lang="ru-RU" dirty="0">
                <a:solidFill>
                  <a:srgbClr val="0070C0"/>
                </a:solidFill>
              </a:rPr>
              <a:t>-страниц) или </a:t>
            </a:r>
            <a:r>
              <a:rPr lang="ru-RU" b="1" dirty="0" err="1">
                <a:solidFill>
                  <a:srgbClr val="0070C0"/>
                </a:solidFill>
              </a:rPr>
              <a:t>ftp</a:t>
            </a:r>
            <a:r>
              <a:rPr lang="ru-RU" dirty="0">
                <a:solidFill>
                  <a:srgbClr val="0070C0"/>
                </a:solidFill>
              </a:rPr>
              <a:t> (для файловых архивов)</a:t>
            </a:r>
          </a:p>
          <a:p>
            <a:pPr marL="45720" indent="0">
              <a:buNone/>
            </a:pPr>
            <a:r>
              <a:rPr lang="ru-RU" dirty="0">
                <a:solidFill>
                  <a:srgbClr val="0070C0"/>
                </a:solidFill>
              </a:rPr>
              <a:t>знаки </a:t>
            </a:r>
            <a:r>
              <a:rPr lang="ru-RU" b="1" dirty="0">
                <a:solidFill>
                  <a:srgbClr val="0070C0"/>
                </a:solidFill>
              </a:rPr>
              <a:t>://</a:t>
            </a:r>
            <a:r>
              <a:rPr lang="ru-RU" dirty="0">
                <a:solidFill>
                  <a:srgbClr val="0070C0"/>
                </a:solidFill>
              </a:rPr>
              <a:t>, отделяющие протокол от остальной части адреса</a:t>
            </a:r>
          </a:p>
          <a:p>
            <a:pPr marL="45720" indent="0">
              <a:buNone/>
            </a:pPr>
            <a:r>
              <a:rPr lang="ru-RU" dirty="0">
                <a:solidFill>
                  <a:srgbClr val="0070C0"/>
                </a:solidFill>
              </a:rPr>
              <a:t>доменное имя (или IP-адрес) сайта</a:t>
            </a:r>
          </a:p>
          <a:p>
            <a:pPr marL="45720" indent="0">
              <a:buNone/>
            </a:pPr>
            <a:r>
              <a:rPr lang="ru-RU" dirty="0">
                <a:solidFill>
                  <a:srgbClr val="0070C0"/>
                </a:solidFill>
              </a:rPr>
              <a:t>каталог на сервере, где находится файл</a:t>
            </a:r>
          </a:p>
          <a:p>
            <a:pPr marL="45720" indent="0">
              <a:buNone/>
            </a:pPr>
            <a:r>
              <a:rPr lang="ru-RU" dirty="0">
                <a:solidFill>
                  <a:srgbClr val="0070C0"/>
                </a:solidFill>
              </a:rPr>
              <a:t>имя файла </a:t>
            </a:r>
            <a:endParaRPr lang="ru-RU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013176"/>
            <a:ext cx="2383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Ответ: ЖГБВАЕД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6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В </a:t>
            </a:r>
            <a:r>
              <a:rPr lang="ru-RU" dirty="0"/>
              <a:t>терминологии сетей TCP/IP маской подсети называется 32-разрядное двоичное число, определяющее, какие именно разряды IP-адреса компьютера являются общими для всей подсети – в этих разрядах маски стоит 1. Обычно маски записываются в виде четверки десятичных чисел – по тем же правилам, что и IP-адреса. Для</a:t>
            </a:r>
            <a:br>
              <a:rPr lang="ru-RU" dirty="0"/>
            </a:br>
            <a:r>
              <a:rPr lang="ru-RU" dirty="0"/>
              <a:t>некоторой подсети используется маска 255.255.254.0. Сколько различных адресов компьютеров допускает эта маска?</a:t>
            </a:r>
            <a:br>
              <a:rPr lang="ru-RU" dirty="0"/>
            </a:br>
            <a:endParaRPr lang="ru-RU" dirty="0" smtClean="0"/>
          </a:p>
          <a:p>
            <a:pPr marL="45720" indent="0">
              <a:buNone/>
            </a:pPr>
            <a:r>
              <a:rPr lang="ru-RU" i="1" dirty="0" smtClean="0"/>
              <a:t>Примечание</a:t>
            </a:r>
            <a:r>
              <a:rPr lang="ru-RU" dirty="0"/>
              <a:t>. На практике используются для адресации и компьютеров не два адреса: адрес сети и широковещательный адрес.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Задание. </a:t>
            </a:r>
            <a:r>
              <a:rPr lang="ru-RU" b="1" dirty="0" err="1"/>
              <a:t>КИМы</a:t>
            </a:r>
            <a:r>
              <a:rPr lang="ru-RU" b="1" dirty="0"/>
              <a:t> по ЕГЭ-2012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420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7431361" cy="430221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>При задании или объединении группы файлов по именным признакам во многих системах используют, так называемые, шаблоны или маски файлов, которые включают в себя совпадающие части имен этих файлов и специальные символы "*" и "?". </a:t>
            </a:r>
            <a:br>
              <a:rPr lang="ru-RU" dirty="0"/>
            </a:br>
            <a:r>
              <a:rPr lang="ru-RU" dirty="0"/>
              <a:t>Символ "*" обозначает, что на его месте, где находится спецсимвол, может присутствовать любое количество любых символов, в том числе их может и не быть. </a:t>
            </a:r>
            <a:br>
              <a:rPr lang="ru-RU" dirty="0"/>
            </a:br>
            <a:r>
              <a:rPr lang="ru-RU" dirty="0"/>
              <a:t>Символ "?" обозначает, что на его месте может находиться любой одиночный символ. </a:t>
            </a:r>
            <a:br>
              <a:rPr lang="ru-RU" dirty="0"/>
            </a:br>
            <a:r>
              <a:rPr lang="ru-RU" dirty="0"/>
              <a:t>Имя файла состоит из двух частей: самого имени и расширения, которые разделяются точкой. Используя правила создания шаблонов файлов, определите, какой из перечисленных файлов подойдет под все предложенные маски:</a:t>
            </a:r>
            <a:br>
              <a:rPr lang="ru-RU" dirty="0"/>
            </a:br>
            <a:endParaRPr lang="ru-RU" dirty="0" smtClean="0"/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*</a:t>
            </a:r>
            <a:r>
              <a:rPr lang="ru-RU" dirty="0">
                <a:solidFill>
                  <a:srgbClr val="C00000"/>
                </a:solidFill>
              </a:rPr>
              <a:t>12*3.d*?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?123*.</a:t>
            </a:r>
            <a:r>
              <a:rPr lang="ru-RU" dirty="0" err="1">
                <a:solidFill>
                  <a:srgbClr val="C00000"/>
                </a:solidFill>
              </a:rPr>
              <a:t>do</a:t>
            </a:r>
            <a:r>
              <a:rPr lang="ru-RU" dirty="0">
                <a:solidFill>
                  <a:srgbClr val="C00000"/>
                </a:solidFill>
              </a:rPr>
              <a:t>*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*?12?.???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а?23*.*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39752" y="355847"/>
            <a:ext cx="3960440" cy="105439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cap="none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 </a:t>
            </a:r>
            <a:endParaRPr lang="ru-RU" sz="6600" b="1" cap="none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0312" y="188640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bg1"/>
                </a:solidFill>
              </a:rPr>
              <a:t>А 4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88640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bg1"/>
                </a:solidFill>
              </a:rPr>
              <a:t>1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32648" y="4941168"/>
            <a:ext cx="3059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1. a1233.dot 	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2. a123.doc 	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3. a223123.doc 	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4. aa123.do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85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dirty="0" smtClean="0"/>
              <a:t>Стр</a:t>
            </a:r>
            <a:r>
              <a:rPr lang="ru-RU" b="1" dirty="0"/>
              <a:t>. 1 </a:t>
            </a:r>
            <a:endParaRPr lang="ru-RU" dirty="0"/>
          </a:p>
          <a:p>
            <a:pPr marL="45720" indent="0">
              <a:buNone/>
            </a:pPr>
            <a:r>
              <a:rPr lang="ru-RU" b="1" dirty="0"/>
              <a:t>Базовый уровень.</a:t>
            </a:r>
            <a:br>
              <a:rPr lang="ru-RU" b="1" dirty="0"/>
            </a:br>
            <a:r>
              <a:rPr lang="ru-RU" b="1" dirty="0"/>
              <a:t>Максимальный балл— 1.</a:t>
            </a:r>
            <a:br>
              <a:rPr lang="ru-RU" b="1" dirty="0"/>
            </a:br>
            <a:r>
              <a:rPr lang="ru-RU" b="1" dirty="0"/>
              <a:t>Рекомендованное время на выполнение — 1 минута.</a:t>
            </a:r>
            <a:br>
              <a:rPr lang="ru-RU" b="1" dirty="0"/>
            </a:br>
            <a:r>
              <a:rPr lang="ru-RU" b="1" dirty="0"/>
              <a:t>Что проверяет задание: </a:t>
            </a:r>
            <a:r>
              <a:rPr lang="ru-RU" dirty="0"/>
              <a:t>Знания о файловой системе организации данных.</a:t>
            </a:r>
          </a:p>
          <a:p>
            <a:pPr marL="45720" indent="0">
              <a:buNone/>
            </a:pPr>
            <a:r>
              <a:rPr lang="ru-RU" dirty="0"/>
              <a:t>Инструкция к решению задания сформулирована в условии. Важна внимательность.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Разбор заданий А4.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17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bg1"/>
                </a:solidFill>
              </a:rPr>
              <a:t>2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каталоге находятся файлы со следующими именами:</a:t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file.mdb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file.mp3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ilona.mpg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pile.mpg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miles.mp3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nil.mpeg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Определите, по какой из масок будет выбрана указанная группа файлов:</a:t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file.mp3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pile.mpg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miles.mp3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nil.mpeg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4581127"/>
            <a:ext cx="2736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rgbClr val="C00000"/>
                </a:solidFill>
              </a:rPr>
              <a:t>1. ?il*.m* </a:t>
            </a:r>
          </a:p>
          <a:p>
            <a:r>
              <a:rPr lang="it-IT" sz="3200" dirty="0" smtClean="0">
                <a:solidFill>
                  <a:srgbClr val="C00000"/>
                </a:solidFill>
              </a:rPr>
              <a:t>2. *il?.mp* </a:t>
            </a:r>
            <a:endParaRPr lang="ru-RU" sz="3200" dirty="0">
              <a:solidFill>
                <a:srgbClr val="C00000"/>
              </a:solidFill>
            </a:endParaRPr>
          </a:p>
          <a:p>
            <a:r>
              <a:rPr lang="it-IT" sz="3200" dirty="0" smtClean="0">
                <a:solidFill>
                  <a:srgbClr val="C00000"/>
                </a:solidFill>
              </a:rPr>
              <a:t>3. ?il*.mp* </a:t>
            </a:r>
            <a:endParaRPr lang="ru-RU" sz="3200" dirty="0">
              <a:solidFill>
                <a:srgbClr val="C00000"/>
              </a:solidFill>
            </a:endParaRPr>
          </a:p>
          <a:p>
            <a:r>
              <a:rPr lang="it-IT" sz="3200" dirty="0" smtClean="0">
                <a:solidFill>
                  <a:srgbClr val="C00000"/>
                </a:solidFill>
              </a:rPr>
              <a:t>4. ?il*.mp?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30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bg1"/>
                </a:solidFill>
              </a:rPr>
              <a:t>3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64603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/>
              <a:t>Находясь в корневом каталоге только что отформатированного диска, ученик создал 3 каталога. Затем в каждом из них он создал еще по 4 каталога. Сколько всего каталогов оказалось на диске, включая корневой?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4437112"/>
            <a:ext cx="28039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	1. 16 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	2. 13 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	3. 15 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	4. 12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41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50201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/>
              <a:t>Полное имя файла было C:\Задачи\Физика.C. Его переместили в каталог </a:t>
            </a:r>
            <a:r>
              <a:rPr lang="ru-RU" sz="2800" dirty="0" err="1"/>
              <a:t>Tasks</a:t>
            </a:r>
            <a:r>
              <a:rPr lang="ru-RU" sz="2800" dirty="0"/>
              <a:t> корневого каталога диска D. Каково полное имя файла после перемещения?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1238672" cy="1054394"/>
          </a:xfrm>
        </p:spPr>
        <p:txBody>
          <a:bodyPr/>
          <a:lstStyle/>
          <a:p>
            <a:r>
              <a:rPr lang="ru-RU" sz="7200" dirty="0" smtClean="0"/>
              <a:t>4.</a:t>
            </a: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437112"/>
            <a:ext cx="58967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1. D:\Tasks\</a:t>
            </a:r>
            <a:r>
              <a:rPr lang="ru-RU" sz="2800" dirty="0" smtClean="0">
                <a:solidFill>
                  <a:srgbClr val="C00000"/>
                </a:solidFill>
              </a:rPr>
              <a:t>Физика.</a:t>
            </a:r>
            <a:r>
              <a:rPr lang="en-US" sz="2800" dirty="0" smtClean="0">
                <a:solidFill>
                  <a:srgbClr val="C00000"/>
                </a:solidFill>
              </a:rPr>
              <a:t>D 	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2. D:\Tasks\</a:t>
            </a:r>
            <a:r>
              <a:rPr lang="ru-RU" sz="2800" dirty="0" smtClean="0">
                <a:solidFill>
                  <a:srgbClr val="C00000"/>
                </a:solidFill>
              </a:rPr>
              <a:t>Задачи\Физика.</a:t>
            </a:r>
            <a:r>
              <a:rPr lang="en-US" sz="2800" dirty="0" smtClean="0">
                <a:solidFill>
                  <a:srgbClr val="C00000"/>
                </a:solidFill>
              </a:rPr>
              <a:t>C 	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3. D:\</a:t>
            </a:r>
            <a:r>
              <a:rPr lang="ru-RU" sz="2800" dirty="0" smtClean="0">
                <a:solidFill>
                  <a:srgbClr val="C00000"/>
                </a:solidFill>
              </a:rPr>
              <a:t>Задачи\</a:t>
            </a:r>
            <a:r>
              <a:rPr lang="en-US" sz="2800" dirty="0" smtClean="0">
                <a:solidFill>
                  <a:srgbClr val="C00000"/>
                </a:solidFill>
              </a:rPr>
              <a:t>Tasks\</a:t>
            </a:r>
            <a:r>
              <a:rPr lang="ru-RU" sz="2800" dirty="0" smtClean="0">
                <a:solidFill>
                  <a:srgbClr val="C00000"/>
                </a:solidFill>
              </a:rPr>
              <a:t>Физика.</a:t>
            </a:r>
            <a:r>
              <a:rPr lang="en-US" sz="2800" dirty="0" smtClean="0">
                <a:solidFill>
                  <a:srgbClr val="C00000"/>
                </a:solidFill>
              </a:rPr>
              <a:t>C 	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4. D:\Tasks\</a:t>
            </a:r>
            <a:r>
              <a:rPr lang="ru-RU" sz="2800" dirty="0" smtClean="0">
                <a:solidFill>
                  <a:srgbClr val="C00000"/>
                </a:solidFill>
              </a:rPr>
              <a:t>Физика.</a:t>
            </a:r>
            <a:r>
              <a:rPr lang="en-US" sz="2800" dirty="0" smtClean="0">
                <a:solidFill>
                  <a:srgbClr val="C00000"/>
                </a:solidFill>
              </a:rPr>
              <a:t>C 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78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0060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Каталог содержит файлы с именами</a:t>
            </a:r>
            <a:br>
              <a:rPr lang="ru-RU" sz="2400" dirty="0"/>
            </a:br>
            <a:r>
              <a:rPr lang="ru-RU" sz="2400" dirty="0"/>
              <a:t>а) p5.pas</a:t>
            </a:r>
            <a:br>
              <a:rPr lang="ru-RU" sz="2400" dirty="0"/>
            </a:br>
            <a:r>
              <a:rPr lang="ru-RU" sz="2400" dirty="0"/>
              <a:t>б) p4.ppt </a:t>
            </a:r>
            <a:br>
              <a:rPr lang="ru-RU" sz="2400" dirty="0"/>
            </a:br>
            <a:r>
              <a:rPr lang="ru-RU" sz="2400" dirty="0"/>
              <a:t>в) p12.pas</a:t>
            </a:r>
            <a:br>
              <a:rPr lang="ru-RU" sz="2400" dirty="0"/>
            </a:br>
            <a:r>
              <a:rPr lang="ru-RU" sz="2400" dirty="0"/>
              <a:t>г) </a:t>
            </a:r>
            <a:r>
              <a:rPr lang="ru-RU" sz="2400" dirty="0" err="1"/>
              <a:t>pq.p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д) </a:t>
            </a:r>
            <a:r>
              <a:rPr lang="ru-RU" sz="2400" dirty="0" err="1"/>
              <a:t>pq.pas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е) p12.ppt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1310680" cy="1054394"/>
          </a:xfrm>
        </p:spPr>
        <p:txBody>
          <a:bodyPr/>
          <a:lstStyle/>
          <a:p>
            <a:r>
              <a:rPr lang="ru-RU" sz="8000" dirty="0" smtClean="0"/>
              <a:t>5.</a:t>
            </a:r>
            <a:endParaRPr lang="ru-RU" sz="8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4437112"/>
            <a:ext cx="2286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1. </a:t>
            </a:r>
            <a:r>
              <a:rPr lang="ru-RU" sz="3200" dirty="0" err="1" smtClean="0">
                <a:solidFill>
                  <a:srgbClr val="C00000"/>
                </a:solidFill>
              </a:rPr>
              <a:t>гавдбе</a:t>
            </a:r>
            <a:r>
              <a:rPr lang="ru-RU" sz="3200" dirty="0" smtClean="0">
                <a:solidFill>
                  <a:srgbClr val="C00000"/>
                </a:solidFill>
              </a:rPr>
              <a:t> 	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2. </a:t>
            </a:r>
            <a:r>
              <a:rPr lang="ru-RU" sz="3200" dirty="0" err="1" smtClean="0">
                <a:solidFill>
                  <a:srgbClr val="C00000"/>
                </a:solidFill>
              </a:rPr>
              <a:t>вадгеб</a:t>
            </a:r>
            <a:r>
              <a:rPr lang="ru-RU" sz="3200" dirty="0" smtClean="0">
                <a:solidFill>
                  <a:srgbClr val="C00000"/>
                </a:solidFill>
              </a:rPr>
              <a:t> 	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3. </a:t>
            </a:r>
            <a:r>
              <a:rPr lang="ru-RU" sz="3200" dirty="0" err="1" smtClean="0">
                <a:solidFill>
                  <a:srgbClr val="C00000"/>
                </a:solidFill>
              </a:rPr>
              <a:t>гвадеб</a:t>
            </a:r>
            <a:r>
              <a:rPr lang="ru-RU" sz="3200" dirty="0" smtClean="0">
                <a:solidFill>
                  <a:srgbClr val="C00000"/>
                </a:solidFill>
              </a:rPr>
              <a:t> 	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4. </a:t>
            </a:r>
            <a:r>
              <a:rPr lang="ru-RU" sz="3200" dirty="0" err="1" smtClean="0">
                <a:solidFill>
                  <a:srgbClr val="C00000"/>
                </a:solidFill>
              </a:rPr>
              <a:t>вадгбе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13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ru-RU" sz="4400" dirty="0" smtClean="0"/>
              <a:t> </a:t>
            </a:r>
            <a:r>
              <a:rPr lang="en-US" sz="4400" dirty="0" smtClean="0"/>
              <a:t>a123.doc</a:t>
            </a:r>
            <a:endParaRPr lang="ru-RU" sz="4400" dirty="0" smtClean="0"/>
          </a:p>
          <a:p>
            <a:pPr marL="502920" indent="-457200">
              <a:buAutoNum type="arabicPeriod"/>
            </a:pPr>
            <a:r>
              <a:rPr lang="ru-RU" sz="4400" dirty="0" smtClean="0"/>
              <a:t> ?</a:t>
            </a:r>
            <a:r>
              <a:rPr lang="en-US" sz="4400" dirty="0" err="1" smtClean="0"/>
              <a:t>il</a:t>
            </a:r>
            <a:r>
              <a:rPr lang="en-US" sz="4400" dirty="0" smtClean="0"/>
              <a:t>*.</a:t>
            </a:r>
            <a:r>
              <a:rPr lang="en-US" sz="4400" dirty="0" err="1" smtClean="0"/>
              <a:t>mp</a:t>
            </a:r>
            <a:r>
              <a:rPr lang="en-US" sz="4400" dirty="0" smtClean="0"/>
              <a:t>*</a:t>
            </a:r>
          </a:p>
          <a:p>
            <a:pPr marL="502920" indent="-457200">
              <a:buAutoNum type="arabicPeriod"/>
            </a:pPr>
            <a:r>
              <a:rPr lang="ru-RU" sz="4400" dirty="0" smtClean="0"/>
              <a:t> </a:t>
            </a:r>
            <a:r>
              <a:rPr lang="en-US" sz="4400" dirty="0" smtClean="0"/>
              <a:t>16</a:t>
            </a:r>
          </a:p>
          <a:p>
            <a:pPr marL="502920" indent="-457200">
              <a:buAutoNum type="arabicPeriod"/>
            </a:pPr>
            <a:r>
              <a:rPr lang="ru-RU" sz="4400" dirty="0" smtClean="0"/>
              <a:t> </a:t>
            </a:r>
            <a:r>
              <a:rPr lang="en-US" sz="4400" dirty="0" smtClean="0"/>
              <a:t>D:\Tasks\</a:t>
            </a:r>
            <a:r>
              <a:rPr lang="ru-RU" sz="4400" dirty="0" err="1" smtClean="0"/>
              <a:t>Физика.С</a:t>
            </a:r>
            <a:endParaRPr lang="ru-RU" sz="4400" dirty="0" smtClean="0"/>
          </a:p>
          <a:p>
            <a:pPr marL="502920" indent="-457200">
              <a:buAutoNum type="arabicPeriod"/>
            </a:pPr>
            <a:r>
              <a:rPr lang="ru-RU" sz="4400" dirty="0" smtClean="0"/>
              <a:t> </a:t>
            </a:r>
            <a:r>
              <a:rPr lang="ru-RU" sz="4400" dirty="0" err="1" smtClean="0"/>
              <a:t>гвадеб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Ответы 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503607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4057" y="1977189"/>
            <a:ext cx="8407893" cy="245992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>В терминологии сетей TCP/IP маской сети называют двоичное число, которое показывает, какая часть IP-адреса узла сети относится к адресу сети, а какая – к адресу узла в этой сети. Адрес сети получается в результате применения поразрядной конъюнкции к заданному адресу сети и его маске. По заданным IP-адресу сети и маске определите адрес сети:</a:t>
            </a:r>
            <a:br>
              <a:rPr lang="ru-RU" dirty="0"/>
            </a:br>
            <a:r>
              <a:rPr lang="ru-RU" dirty="0"/>
              <a:t>IP-адрес: 10.8.248.131 Маска: 255.255.224.0</a:t>
            </a:r>
            <a:br>
              <a:rPr lang="ru-RU" dirty="0"/>
            </a:br>
            <a:r>
              <a:rPr lang="ru-RU" dirty="0"/>
              <a:t>При записи ответа выберите из приведенных в таблице чисел 4 фрагмента четыре элемента IP-адреса и запишите в нужном порядке соответствующие им буквы без точек.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Тест 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92280" y="260648"/>
            <a:ext cx="15568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В11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021" y="342340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1.</a:t>
            </a:r>
            <a:endParaRPr lang="ru-RU" sz="6600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7"/>
          <a:stretch/>
        </p:blipFill>
        <p:spPr bwMode="auto">
          <a:xfrm>
            <a:off x="441160" y="4509120"/>
            <a:ext cx="822706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362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Маской подсети называется 32-разрядное двоичное число, которое определяет, какая часть IP-адреса компьютера относится к адресу сети, а какая часть IP-адреса определяет адрес компьютера в подсети. </a:t>
            </a:r>
            <a:br>
              <a:rPr lang="ru-RU" dirty="0"/>
            </a:br>
            <a:r>
              <a:rPr lang="ru-RU" dirty="0"/>
              <a:t>В маске подсети старшие биты, отведенные в IP-адресе компьютера для адреса сети, имеют значение 1; младшие биты, отведенные в IP-адресе компьютера для адреса компьютера в подсети, имеют значение 0.</a:t>
            </a:r>
            <a:br>
              <a:rPr lang="ru-RU" dirty="0"/>
            </a:br>
            <a:r>
              <a:rPr lang="ru-RU" dirty="0"/>
              <a:t>Например</a:t>
            </a:r>
            <a:r>
              <a:rPr lang="ru-RU" dirty="0" smtClean="0"/>
              <a:t>, маска </a:t>
            </a:r>
            <a:r>
              <a:rPr lang="ru-RU" dirty="0"/>
              <a:t>подсети может иметь вид:</a:t>
            </a:r>
            <a:br>
              <a:rPr lang="ru-RU" dirty="0"/>
            </a:br>
            <a:r>
              <a:rPr lang="ru-RU" dirty="0"/>
              <a:t>11111111 11111111 11100000 00000000 (255.255.224.0)</a:t>
            </a:r>
            <a:br>
              <a:rPr lang="ru-RU" dirty="0"/>
            </a:br>
            <a:r>
              <a:rPr lang="ru-RU" dirty="0"/>
              <a:t>Это значит, что 19 старших бит в IP-адресе содержит адрес сети, оставшиеся 13 младших бит содержат адрес компьютера в сети. </a:t>
            </a:r>
            <a:br>
              <a:rPr lang="ru-RU" dirty="0"/>
            </a:br>
            <a:r>
              <a:rPr lang="ru-RU" dirty="0"/>
              <a:t>Если маска подсети 255.255.255.240 и IP-адрес компьютера в сети 162.198.0.44, то порядковый номер компьютера в сети равен____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1022648" cy="1054394"/>
          </a:xfrm>
        </p:spPr>
        <p:txBody>
          <a:bodyPr/>
          <a:lstStyle/>
          <a:p>
            <a:r>
              <a:rPr lang="ru-RU" sz="6600" dirty="0" smtClean="0"/>
              <a:t>2. 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788726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1022648" cy="1054394"/>
          </a:xfrm>
        </p:spPr>
        <p:txBody>
          <a:bodyPr/>
          <a:lstStyle/>
          <a:p>
            <a:r>
              <a:rPr lang="ru-RU" sz="6600" dirty="0" smtClean="0"/>
              <a:t>3. </a:t>
            </a:r>
            <a:endParaRPr lang="ru-RU" sz="6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В терминологии сетей TCP/IP маской подсети называется 32-разрядное двоичное число, определяющее, какие именно разряды IP-адреса компьютера являются общими для всей подсети – в этих разрядах маски стоит 1. Обычно маски записываются в виде четверки десятичных чисел – по тем же правилам, что и IP-адреса. Для некоторой подсети используется маска 255.255.252.0. Сколько различных адресов компьютеров допускает эта маска?</a:t>
            </a:r>
            <a:br>
              <a:rPr lang="ru-RU" dirty="0"/>
            </a:br>
            <a:r>
              <a:rPr lang="ru-RU" dirty="0"/>
              <a:t>Примечание. На практике используются для адресации и компьютеров не два адреса: адрес сети и широковещательный адрес</a:t>
            </a:r>
          </a:p>
        </p:txBody>
      </p:sp>
    </p:spTree>
    <p:extLst>
      <p:ext uri="{BB962C8B-B14F-4D97-AF65-F5344CB8AC3E}">
        <p14:creationId xmlns:p14="http://schemas.microsoft.com/office/powerpoint/2010/main" val="3736473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1022648" cy="1054394"/>
          </a:xfrm>
        </p:spPr>
        <p:txBody>
          <a:bodyPr/>
          <a:lstStyle/>
          <a:p>
            <a:r>
              <a:rPr lang="ru-RU" sz="6600" dirty="0" smtClean="0"/>
              <a:t>4. </a:t>
            </a:r>
            <a:endParaRPr lang="ru-RU" sz="6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852936"/>
            <a:ext cx="8407893" cy="228599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/>
              <a:t>Если маска подсети 255.255.255.224 и IP-адрес компьютера в сети 162.198.0.157, то порядковый номер компьютера в сети равен_____</a:t>
            </a:r>
          </a:p>
        </p:txBody>
      </p:sp>
    </p:spTree>
    <p:extLst>
      <p:ext uri="{BB962C8B-B14F-4D97-AF65-F5344CB8AC3E}">
        <p14:creationId xmlns:p14="http://schemas.microsoft.com/office/powerpoint/2010/main" val="497745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1022648" cy="1054394"/>
          </a:xfrm>
        </p:spPr>
        <p:txBody>
          <a:bodyPr/>
          <a:lstStyle/>
          <a:p>
            <a:r>
              <a:rPr lang="ru-RU" sz="6600" dirty="0" smtClean="0"/>
              <a:t>5. </a:t>
            </a:r>
            <a:endParaRPr lang="ru-RU" sz="6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358001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На месте преступления были обнаружены четыре обрывка бумаги. Следствие установило, что на них записаны фрагменты одного IP-адреса. Криминалисты обозначили эти фрагменты буквами А, Б, В, Г и Д. Восстановите IP-адрес. В ответе укажите последовательность букв, обозначающих фрагменты, в порядке, соответствующем IP-адресу. Известно, что последнее число было трехзначным.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67" y="4857753"/>
            <a:ext cx="8607413" cy="101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9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Для </a:t>
            </a:r>
            <a:r>
              <a:rPr lang="ru-RU" dirty="0"/>
              <a:t>групповых операций с файлами используются </a:t>
            </a:r>
            <a:r>
              <a:rPr lang="ru-RU" b="1" dirty="0"/>
              <a:t>маски имён файлов</a:t>
            </a:r>
            <a:r>
              <a:rPr lang="ru-RU" dirty="0"/>
              <a:t>. Маска представляет собой последовательность букв, цифр и прочих допустимых в именах файлов символов, в которой также могут встречаться следующие символы.</a:t>
            </a:r>
            <a:br>
              <a:rPr lang="ru-RU" dirty="0"/>
            </a:br>
            <a:r>
              <a:rPr lang="ru-RU" dirty="0"/>
              <a:t>Символ «?» (вопросительный знак) означает ровно один произвольный символ.</a:t>
            </a:r>
            <a:br>
              <a:rPr lang="ru-RU" dirty="0"/>
            </a:br>
            <a:r>
              <a:rPr lang="ru-RU" dirty="0"/>
              <a:t>Символ «*» (звёздочка) означает любую последовательность символов произвольной длины, в том числе «*» может задавать и пустую последовательность.</a:t>
            </a:r>
            <a:br>
              <a:rPr lang="ru-RU" dirty="0"/>
            </a:br>
            <a:r>
              <a:rPr lang="ru-RU" dirty="0"/>
              <a:t>В каталоге находятся пять файлов:</a:t>
            </a:r>
            <a:br>
              <a:rPr lang="ru-RU" dirty="0"/>
            </a:br>
            <a:r>
              <a:rPr lang="ru-RU" dirty="0"/>
              <a:t>fort.docx</a:t>
            </a:r>
            <a:br>
              <a:rPr lang="ru-RU" dirty="0"/>
            </a:br>
            <a:r>
              <a:rPr lang="ru-RU" dirty="0"/>
              <a:t>ford.docx</a:t>
            </a:r>
            <a:br>
              <a:rPr lang="ru-RU" dirty="0"/>
            </a:br>
            <a:r>
              <a:rPr lang="ru-RU" dirty="0"/>
              <a:t>lord.doc</a:t>
            </a:r>
            <a:br>
              <a:rPr lang="ru-RU" dirty="0"/>
            </a:br>
            <a:r>
              <a:rPr lang="ru-RU" dirty="0"/>
              <a:t>orsk.dat</a:t>
            </a:r>
            <a:br>
              <a:rPr lang="ru-RU" dirty="0"/>
            </a:br>
            <a:r>
              <a:rPr lang="ru-RU" dirty="0"/>
              <a:t>port.doc</a:t>
            </a:r>
            <a:br>
              <a:rPr lang="ru-RU" dirty="0"/>
            </a:br>
            <a:r>
              <a:rPr lang="ru-RU" dirty="0"/>
              <a:t>Определите, по какой из масок из них будет отобрана указанная группа файлов:</a:t>
            </a:r>
            <a:br>
              <a:rPr lang="ru-RU" dirty="0"/>
            </a:br>
            <a:r>
              <a:rPr lang="ru-RU" dirty="0"/>
              <a:t>fort.docx</a:t>
            </a:r>
            <a:br>
              <a:rPr lang="ru-RU" dirty="0"/>
            </a:br>
            <a:r>
              <a:rPr lang="ru-RU" dirty="0"/>
              <a:t>ford.docx</a:t>
            </a:r>
            <a:br>
              <a:rPr lang="ru-RU" dirty="0"/>
            </a:br>
            <a:r>
              <a:rPr lang="ru-RU" dirty="0"/>
              <a:t>lord.doc</a:t>
            </a:r>
            <a:br>
              <a:rPr lang="ru-RU" dirty="0"/>
            </a:br>
            <a:r>
              <a:rPr lang="ru-RU" dirty="0"/>
              <a:t>port.doc</a:t>
            </a:r>
            <a:br>
              <a:rPr lang="ru-RU" dirty="0"/>
            </a:br>
            <a:r>
              <a:rPr lang="ru-RU" dirty="0"/>
              <a:t>1) *o?*.d?*</a:t>
            </a:r>
            <a:br>
              <a:rPr lang="ru-RU" dirty="0"/>
            </a:br>
            <a:r>
              <a:rPr lang="ru-RU" dirty="0"/>
              <a:t>2) ?o*?.d*</a:t>
            </a:r>
            <a:br>
              <a:rPr lang="ru-RU" dirty="0"/>
            </a:br>
            <a:r>
              <a:rPr lang="ru-RU" dirty="0"/>
              <a:t>3) *</a:t>
            </a:r>
            <a:r>
              <a:rPr lang="ru-RU" dirty="0" err="1"/>
              <a:t>or</a:t>
            </a:r>
            <a:r>
              <a:rPr lang="ru-RU" dirty="0"/>
              <a:t>*.</a:t>
            </a:r>
            <a:r>
              <a:rPr lang="ru-RU" dirty="0" err="1"/>
              <a:t>doc</a:t>
            </a:r>
            <a:r>
              <a:rPr lang="ru-RU" dirty="0"/>
              <a:t>?</a:t>
            </a:r>
            <a:br>
              <a:rPr lang="ru-RU" dirty="0"/>
            </a:br>
            <a:r>
              <a:rPr lang="ru-RU" dirty="0"/>
              <a:t>4) ?</a:t>
            </a:r>
            <a:r>
              <a:rPr lang="ru-RU" dirty="0" err="1"/>
              <a:t>or</a:t>
            </a:r>
            <a:r>
              <a:rPr lang="ru-RU" dirty="0"/>
              <a:t>?.</a:t>
            </a:r>
            <a:r>
              <a:rPr lang="ru-RU" dirty="0" err="1"/>
              <a:t>doc</a:t>
            </a:r>
            <a:r>
              <a:rPr lang="ru-RU" dirty="0"/>
              <a:t>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Задание. </a:t>
            </a:r>
            <a:r>
              <a:rPr lang="ru-RU" b="1" dirty="0" err="1"/>
              <a:t>КИМы</a:t>
            </a:r>
            <a:r>
              <a:rPr lang="ru-RU" b="1" dirty="0"/>
              <a:t> по ЕГЭ-2012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10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1022648" cy="1054394"/>
          </a:xfrm>
        </p:spPr>
        <p:txBody>
          <a:bodyPr/>
          <a:lstStyle/>
          <a:p>
            <a:r>
              <a:rPr lang="ru-RU" sz="6600" dirty="0" smtClean="0"/>
              <a:t>6. </a:t>
            </a:r>
            <a:endParaRPr lang="ru-RU" sz="6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84476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>В терминологии сетей TCP/IP маской сети называется двоичное число, определяющее, какая часть IP-адреса узла сети относится к адресу сети, а какая — к адресу самого узла в этой сети. Обычно маска записывается по тем же правилам, что и IP-адрес. Адрес сети получается в результате применения поразрядной конъюнкции к заданному IP-адресу узла и маске. </a:t>
            </a:r>
            <a:br>
              <a:rPr lang="ru-RU" dirty="0"/>
            </a:br>
            <a:r>
              <a:rPr lang="ru-RU" dirty="0"/>
              <a:t>По заданным IP-адресу узла и маске определите адрес сети.</a:t>
            </a:r>
            <a:br>
              <a:rPr lang="ru-RU" dirty="0"/>
            </a:br>
            <a:r>
              <a:rPr lang="ru-RU" dirty="0"/>
              <a:t>IP –адрес узла: 217.233.232.3</a:t>
            </a:r>
            <a:br>
              <a:rPr lang="ru-RU" dirty="0"/>
            </a:br>
            <a:r>
              <a:rPr lang="ru-RU" dirty="0"/>
              <a:t>Маска: 255.255.252.0</a:t>
            </a:r>
            <a:br>
              <a:rPr lang="ru-RU" dirty="0"/>
            </a:br>
            <a:r>
              <a:rPr lang="ru-RU" dirty="0"/>
              <a:t>При записи ответа выберите из приведенных в таблице чисел четыре элемента IP-адреса и запишите в нужном порядке соответствующие им буквы, без использования точек.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99" y="4293096"/>
            <a:ext cx="88201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691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1022648" cy="1054394"/>
          </a:xfrm>
        </p:spPr>
        <p:txBody>
          <a:bodyPr/>
          <a:lstStyle/>
          <a:p>
            <a:r>
              <a:rPr lang="ru-RU" sz="6600" dirty="0" smtClean="0"/>
              <a:t>7. </a:t>
            </a:r>
            <a:endParaRPr lang="ru-RU" sz="6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Если маска подсети 255.255.248.0 и IP-адрес компьютера в сети 112.154.133.208, то номер компьютера в сети равен_____</a:t>
            </a:r>
          </a:p>
        </p:txBody>
      </p:sp>
    </p:spTree>
    <p:extLst>
      <p:ext uri="{BB962C8B-B14F-4D97-AF65-F5344CB8AC3E}">
        <p14:creationId xmlns:p14="http://schemas.microsoft.com/office/powerpoint/2010/main" val="5394492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1-</a:t>
            </a:r>
            <a:r>
              <a:rPr lang="ru-RU" sz="2400" dirty="0" smtClean="0"/>
              <a:t> </a:t>
            </a:r>
            <a:r>
              <a:rPr lang="en-US" sz="2400" dirty="0" smtClean="0"/>
              <a:t>FADE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248 </a:t>
            </a:r>
            <a:r>
              <a:rPr lang="ru-RU" sz="2400" dirty="0"/>
              <a:t>= </a:t>
            </a:r>
            <a:r>
              <a:rPr lang="ru-RU" sz="2400" b="1" dirty="0"/>
              <a:t>111 </a:t>
            </a:r>
            <a:r>
              <a:rPr lang="ru-RU" sz="2400" dirty="0"/>
              <a:t>11000 </a:t>
            </a:r>
            <a:r>
              <a:rPr lang="ru-RU" sz="2400" baseline="-25000" dirty="0"/>
              <a:t>2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224 = </a:t>
            </a:r>
            <a:r>
              <a:rPr lang="ru-RU" sz="2400" b="1" dirty="0"/>
              <a:t>111 </a:t>
            </a:r>
            <a:r>
              <a:rPr lang="ru-RU" sz="2400" dirty="0"/>
              <a:t>00000 </a:t>
            </a:r>
            <a:r>
              <a:rPr lang="ru-RU" sz="2400" baseline="-25000" dirty="0"/>
              <a:t>2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Результат конъюнкции: 224 = 11100000</a:t>
            </a:r>
            <a:r>
              <a:rPr lang="ru-RU" sz="2400" baseline="-25000" dirty="0"/>
              <a:t>2</a:t>
            </a:r>
            <a:r>
              <a:rPr lang="ru-RU" sz="2400" dirty="0"/>
              <a:t> </a:t>
            </a:r>
            <a:r>
              <a:rPr lang="ru-RU" sz="2400" baseline="-25000" dirty="0"/>
              <a:t/>
            </a:r>
            <a:br>
              <a:rPr lang="ru-RU" sz="2400" baseline="-25000" dirty="0"/>
            </a:br>
            <a:r>
              <a:rPr lang="en-US" sz="24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/>
              <a:t> – 12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/>
              <a:t> – 1022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4</a:t>
            </a:r>
            <a:r>
              <a:rPr lang="en-US" sz="2400" dirty="0" smtClean="0"/>
              <a:t> – </a:t>
            </a:r>
            <a:r>
              <a:rPr lang="ru-RU" sz="2400" dirty="0" smtClean="0"/>
              <a:t>29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/>
              <a:t>224 = 111000002</a:t>
            </a:r>
          </a:p>
          <a:p>
            <a:pPr marL="45720" indent="0">
              <a:buNone/>
            </a:pPr>
            <a:r>
              <a:rPr lang="ru-RU" sz="2400" dirty="0"/>
              <a:t>Смотрим последние 5 цифр в IP-адресе (в 2 </a:t>
            </a:r>
            <a:r>
              <a:rPr lang="ru-RU" sz="2400" dirty="0" err="1"/>
              <a:t>сс</a:t>
            </a:r>
            <a:r>
              <a:rPr lang="ru-RU" sz="2400" dirty="0"/>
              <a:t> переводим число 157). Они равны 111012 = </a:t>
            </a:r>
            <a:r>
              <a:rPr lang="ru-RU" sz="2400" dirty="0" smtClean="0"/>
              <a:t>29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5</a:t>
            </a:r>
            <a:r>
              <a:rPr lang="ru-RU" sz="2400" dirty="0"/>
              <a:t> - БГАДВ </a:t>
            </a:r>
            <a:endParaRPr lang="ru-RU" sz="2400" dirty="0" smtClean="0"/>
          </a:p>
          <a:p>
            <a:pPr marL="45720" indent="0"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901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4400" dirty="0" smtClean="0"/>
              <a:t>6 –</a:t>
            </a:r>
            <a:r>
              <a:rPr lang="en-US" sz="4400" dirty="0"/>
              <a:t>HEAD</a:t>
            </a:r>
            <a:r>
              <a:rPr lang="ru-RU" sz="4400" dirty="0" smtClean="0"/>
              <a:t> </a:t>
            </a:r>
          </a:p>
          <a:p>
            <a:pPr marL="45720" indent="0">
              <a:buNone/>
            </a:pPr>
            <a:r>
              <a:rPr lang="ru-RU" sz="4400" dirty="0" smtClean="0"/>
              <a:t>7 </a:t>
            </a:r>
            <a:r>
              <a:rPr lang="ru-RU" sz="4400" dirty="0"/>
              <a:t>– 1488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248 </a:t>
            </a:r>
            <a:r>
              <a:rPr lang="ru-RU" sz="4400" dirty="0">
                <a:solidFill>
                  <a:srgbClr val="C00000"/>
                </a:solidFill>
              </a:rPr>
              <a:t>= 11111000</a:t>
            </a:r>
            <a:r>
              <a:rPr lang="ru-RU" sz="4400" baseline="-25000" dirty="0">
                <a:solidFill>
                  <a:srgbClr val="C00000"/>
                </a:solidFill>
              </a:rPr>
              <a:t>2</a:t>
            </a:r>
            <a:r>
              <a:rPr lang="ru-RU" sz="4400" dirty="0">
                <a:solidFill>
                  <a:srgbClr val="C00000"/>
                </a:solidFill>
              </a:rPr>
              <a:t/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>0 = 00000000</a:t>
            </a:r>
            <a:r>
              <a:rPr lang="ru-RU" sz="4400" baseline="-25000" dirty="0">
                <a:solidFill>
                  <a:srgbClr val="C00000"/>
                </a:solidFill>
              </a:rPr>
              <a:t>2</a:t>
            </a:r>
            <a:r>
              <a:rPr lang="ru-RU" sz="4400" dirty="0">
                <a:solidFill>
                  <a:srgbClr val="C00000"/>
                </a:solidFill>
              </a:rPr>
              <a:t/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>Смотрим 11 последних цифр в IP-адресе, для этого переводим в 2 </a:t>
            </a:r>
            <a:r>
              <a:rPr lang="ru-RU" sz="4400" dirty="0" err="1">
                <a:solidFill>
                  <a:srgbClr val="C00000"/>
                </a:solidFill>
              </a:rPr>
              <a:t>сс</a:t>
            </a:r>
            <a:r>
              <a:rPr lang="ru-RU" sz="4400" dirty="0">
                <a:solidFill>
                  <a:srgbClr val="C00000"/>
                </a:solidFill>
              </a:rPr>
              <a:t> два последних числа адреса.</a:t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>133 = 10000101</a:t>
            </a:r>
            <a:r>
              <a:rPr lang="ru-RU" sz="4400" baseline="-25000" dirty="0">
                <a:solidFill>
                  <a:srgbClr val="C00000"/>
                </a:solidFill>
              </a:rPr>
              <a:t>2</a:t>
            </a:r>
            <a:r>
              <a:rPr lang="ru-RU" sz="4400" dirty="0">
                <a:solidFill>
                  <a:srgbClr val="C00000"/>
                </a:solidFill>
              </a:rPr>
              <a:t> (интересуют 3 последние цифры)</a:t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>208 = 11010000</a:t>
            </a:r>
            <a:r>
              <a:rPr lang="ru-RU" sz="4400" baseline="-25000" dirty="0">
                <a:solidFill>
                  <a:srgbClr val="C00000"/>
                </a:solidFill>
              </a:rPr>
              <a:t>2</a:t>
            </a:r>
            <a:r>
              <a:rPr lang="ru-RU" sz="4400" dirty="0">
                <a:solidFill>
                  <a:srgbClr val="C00000"/>
                </a:solidFill>
              </a:rPr>
              <a:t/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>10111010000</a:t>
            </a:r>
            <a:r>
              <a:rPr lang="ru-RU" sz="4400" baseline="-25000" dirty="0">
                <a:solidFill>
                  <a:srgbClr val="C00000"/>
                </a:solidFill>
              </a:rPr>
              <a:t>2</a:t>
            </a:r>
            <a:r>
              <a:rPr lang="ru-RU" sz="4400" dirty="0">
                <a:solidFill>
                  <a:srgbClr val="C00000"/>
                </a:solidFill>
              </a:rPr>
              <a:t> = </a:t>
            </a:r>
            <a:r>
              <a:rPr lang="ru-RU" sz="4400" dirty="0" smtClean="0">
                <a:solidFill>
                  <a:srgbClr val="C00000"/>
                </a:solidFill>
              </a:rPr>
              <a:t>1488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99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*</a:t>
            </a:r>
            <a:r>
              <a:rPr lang="ru-RU" b="1" dirty="0"/>
              <a:t>o?*.d?*</a:t>
            </a:r>
            <a:r>
              <a:rPr lang="ru-RU" dirty="0"/>
              <a:t>. Согласно этой маски имен файлов слово может начинаться с буквы </a:t>
            </a:r>
            <a:r>
              <a:rPr lang="ru-RU" b="1" dirty="0"/>
              <a:t>о</a:t>
            </a:r>
            <a:r>
              <a:rPr lang="ru-RU" dirty="0"/>
              <a:t>, т.к. знак * может означать пустую последовательность. Тогда в указанную группу файлов должен был войти файл </a:t>
            </a:r>
            <a:r>
              <a:rPr lang="ru-RU" b="1" dirty="0"/>
              <a:t>orsk.dat</a:t>
            </a:r>
            <a:r>
              <a:rPr lang="ru-RU" dirty="0"/>
              <a:t>. Значит, </a:t>
            </a:r>
            <a:r>
              <a:rPr lang="ru-RU" b="1" dirty="0"/>
              <a:t>1-ый вариант неверный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pPr marL="45720" indent="0">
              <a:buNone/>
            </a:pPr>
            <a:r>
              <a:rPr lang="ru-RU" b="1" dirty="0"/>
              <a:t>*</a:t>
            </a:r>
            <a:r>
              <a:rPr lang="ru-RU" b="1" dirty="0" err="1"/>
              <a:t>or</a:t>
            </a:r>
            <a:r>
              <a:rPr lang="ru-RU" b="1" dirty="0"/>
              <a:t>*.</a:t>
            </a:r>
            <a:r>
              <a:rPr lang="ru-RU" b="1" dirty="0" err="1"/>
              <a:t>doc</a:t>
            </a:r>
            <a:r>
              <a:rPr lang="ru-RU" b="1" dirty="0"/>
              <a:t>?</a:t>
            </a:r>
            <a:r>
              <a:rPr lang="ru-RU" dirty="0"/>
              <a:t> В расширении файла обязательно 4 буквы (.</a:t>
            </a:r>
            <a:r>
              <a:rPr lang="ru-RU" dirty="0" err="1"/>
              <a:t>doc</a:t>
            </a:r>
            <a:r>
              <a:rPr lang="ru-RU" dirty="0"/>
              <a:t>?), но в указанной группе есть файлы с расширением в три буквы (lord.doc, port.doc). Значит </a:t>
            </a:r>
            <a:r>
              <a:rPr lang="ru-RU" b="1" dirty="0"/>
              <a:t>3-ий вариант неверный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?</a:t>
            </a:r>
            <a:r>
              <a:rPr lang="ru-RU" dirty="0" err="1"/>
              <a:t>or</a:t>
            </a:r>
            <a:r>
              <a:rPr lang="ru-RU" dirty="0"/>
              <a:t>?.</a:t>
            </a:r>
            <a:r>
              <a:rPr lang="ru-RU" dirty="0" err="1"/>
              <a:t>doc</a:t>
            </a:r>
            <a:r>
              <a:rPr lang="ru-RU" dirty="0"/>
              <a:t>? Аналогично вышеописанному случаю в указанной группе отобраны файлы с 3 буквами в расширении. </a:t>
            </a:r>
            <a:r>
              <a:rPr lang="ru-RU" b="1" dirty="0"/>
              <a:t>4-ый вариант неверный</a:t>
            </a:r>
            <a:r>
              <a:rPr lang="ru-RU" dirty="0"/>
              <a:t>.</a:t>
            </a:r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r>
              <a:rPr lang="ru-RU" b="1" dirty="0" smtClean="0"/>
              <a:t>Верный </a:t>
            </a:r>
            <a:r>
              <a:rPr lang="ru-RU" b="1" dirty="0"/>
              <a:t>2-ой вариант ответа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b="1" dirty="0"/>
              <a:t>Ответ</a:t>
            </a:r>
            <a:r>
              <a:rPr lang="ru-RU" dirty="0"/>
              <a:t>: 2.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Решение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683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7" cy="515719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400" dirty="0" smtClean="0"/>
              <a:t>Для </a:t>
            </a:r>
            <a:r>
              <a:rPr lang="ru-RU" sz="1400" dirty="0"/>
              <a:t>групповых операций с файлами используются </a:t>
            </a:r>
            <a:r>
              <a:rPr lang="ru-RU" sz="1400" b="1" dirty="0"/>
              <a:t>маски имён файлов</a:t>
            </a:r>
            <a:r>
              <a:rPr lang="ru-RU" sz="1400" dirty="0"/>
              <a:t>. Маска представляет собой последовательность букв, цифр и прочих допустимых в именах файлов символов, в которой также могут встречаться следующие символы.</a:t>
            </a:r>
            <a:br>
              <a:rPr lang="ru-RU" sz="1400" dirty="0"/>
            </a:br>
            <a:r>
              <a:rPr lang="ru-RU" sz="1400" dirty="0"/>
              <a:t>Символ «?» (вопросительный знак) означает ровно один произвольный символ.</a:t>
            </a:r>
            <a:br>
              <a:rPr lang="ru-RU" sz="1400" dirty="0"/>
            </a:br>
            <a:r>
              <a:rPr lang="ru-RU" sz="1400" dirty="0"/>
              <a:t>Символ «*» (звёздочка) означает любую последовательность символов произвольной длины, в том числе «*» может задавать и пустую последовательность.</a:t>
            </a:r>
            <a:br>
              <a:rPr lang="ru-RU" sz="1400" dirty="0"/>
            </a:br>
            <a:r>
              <a:rPr lang="ru-RU" sz="1400" dirty="0"/>
              <a:t>В каталоге находятся 6 файлов:</a:t>
            </a:r>
            <a:br>
              <a:rPr lang="ru-RU" sz="1400" dirty="0"/>
            </a:br>
            <a:r>
              <a:rPr lang="ru-RU" sz="1400" dirty="0"/>
              <a:t>bike.mdb</a:t>
            </a:r>
            <a:br>
              <a:rPr lang="ru-RU" sz="1400" dirty="0"/>
            </a:br>
            <a:r>
              <a:rPr lang="ru-RU" sz="1400" dirty="0"/>
              <a:t>bike.mp3</a:t>
            </a:r>
            <a:br>
              <a:rPr lang="ru-RU" sz="1400" dirty="0"/>
            </a:br>
            <a:r>
              <a:rPr lang="ru-RU" sz="1400" dirty="0"/>
              <a:t>iks.mpg</a:t>
            </a:r>
            <a:br>
              <a:rPr lang="ru-RU" sz="1400" dirty="0"/>
            </a:br>
            <a:r>
              <a:rPr lang="ru-RU" sz="1400" dirty="0"/>
              <a:t>like.mpg</a:t>
            </a:r>
            <a:br>
              <a:rPr lang="ru-RU" sz="1400" dirty="0"/>
            </a:br>
            <a:r>
              <a:rPr lang="ru-RU" sz="1400" dirty="0"/>
              <a:t>mikes.mp3</a:t>
            </a:r>
            <a:br>
              <a:rPr lang="ru-RU" sz="1400" dirty="0"/>
            </a:br>
            <a:r>
              <a:rPr lang="ru-RU" sz="1400" dirty="0"/>
              <a:t>nike.mpeg</a:t>
            </a:r>
            <a:br>
              <a:rPr lang="ru-RU" sz="1400" dirty="0"/>
            </a:br>
            <a:r>
              <a:rPr lang="ru-RU" sz="1400" dirty="0"/>
              <a:t>Определите, по какой из масок из них будет отобрана указанная группа файлов:</a:t>
            </a:r>
            <a:br>
              <a:rPr lang="ru-RU" sz="1400" dirty="0"/>
            </a:br>
            <a:r>
              <a:rPr lang="ru-RU" sz="1400" dirty="0"/>
              <a:t>bike.mp3</a:t>
            </a:r>
            <a:br>
              <a:rPr lang="ru-RU" sz="1400" dirty="0"/>
            </a:br>
            <a:r>
              <a:rPr lang="ru-RU" sz="1400" dirty="0"/>
              <a:t>like.mpg</a:t>
            </a:r>
            <a:br>
              <a:rPr lang="ru-RU" sz="1400" dirty="0"/>
            </a:br>
            <a:r>
              <a:rPr lang="ru-RU" sz="1400" dirty="0"/>
              <a:t>mikes.mp3</a:t>
            </a:r>
            <a:br>
              <a:rPr lang="ru-RU" sz="1400" dirty="0"/>
            </a:br>
            <a:r>
              <a:rPr lang="ru-RU" sz="1400" dirty="0"/>
              <a:t>nike.mpeg</a:t>
            </a:r>
            <a:br>
              <a:rPr lang="ru-RU" sz="1400" dirty="0"/>
            </a:br>
            <a:r>
              <a:rPr lang="ru-RU" sz="1400" dirty="0"/>
              <a:t>1) ?</a:t>
            </a:r>
            <a:r>
              <a:rPr lang="ru-RU" sz="1400" dirty="0" err="1"/>
              <a:t>ik</a:t>
            </a:r>
            <a:r>
              <a:rPr lang="ru-RU" sz="1400" dirty="0"/>
              <a:t>*.m*</a:t>
            </a:r>
            <a:br>
              <a:rPr lang="ru-RU" sz="1400" dirty="0"/>
            </a:br>
            <a:r>
              <a:rPr lang="ru-RU" sz="1400" dirty="0"/>
              <a:t>2) ?</a:t>
            </a:r>
            <a:r>
              <a:rPr lang="ru-RU" sz="1400" dirty="0" err="1"/>
              <a:t>ik</a:t>
            </a:r>
            <a:r>
              <a:rPr lang="ru-RU" sz="1400" dirty="0"/>
              <a:t>*.</a:t>
            </a:r>
            <a:r>
              <a:rPr lang="ru-RU" sz="1400" dirty="0" err="1"/>
              <a:t>mp</a:t>
            </a:r>
            <a:r>
              <a:rPr lang="ru-RU" sz="1400" dirty="0"/>
              <a:t>?</a:t>
            </a:r>
            <a:br>
              <a:rPr lang="ru-RU" sz="1400" dirty="0"/>
            </a:br>
            <a:r>
              <a:rPr lang="ru-RU" sz="1400" dirty="0"/>
              <a:t>3) *ik?.mp*</a:t>
            </a:r>
            <a:br>
              <a:rPr lang="ru-RU" sz="1400" dirty="0"/>
            </a:br>
            <a:r>
              <a:rPr lang="ru-RU" sz="1400" dirty="0"/>
              <a:t>4) ?</a:t>
            </a:r>
            <a:r>
              <a:rPr lang="ru-RU" sz="1400" dirty="0" err="1"/>
              <a:t>ik</a:t>
            </a:r>
            <a:r>
              <a:rPr lang="ru-RU" sz="1400" dirty="0"/>
              <a:t>*.</a:t>
            </a:r>
            <a:r>
              <a:rPr lang="ru-RU" sz="1400" dirty="0" err="1"/>
              <a:t>mp</a:t>
            </a:r>
            <a:r>
              <a:rPr lang="ru-RU" sz="1400" dirty="0"/>
              <a:t>*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Задание</a:t>
            </a:r>
            <a:r>
              <a:rPr lang="ru-RU" b="1" dirty="0"/>
              <a:t>. </a:t>
            </a:r>
            <a:r>
              <a:rPr lang="ru-RU" b="1" dirty="0" err="1"/>
              <a:t>КИМы</a:t>
            </a:r>
            <a:r>
              <a:rPr lang="ru-RU" b="1" dirty="0"/>
              <a:t> по ЕГЭ-2012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27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?</a:t>
            </a:r>
            <a:r>
              <a:rPr lang="ru-RU" b="1" dirty="0" err="1"/>
              <a:t>ik</a:t>
            </a:r>
            <a:r>
              <a:rPr lang="ru-RU" b="1" dirty="0"/>
              <a:t>*.m*</a:t>
            </a:r>
            <a:r>
              <a:rPr lang="ru-RU" dirty="0"/>
              <a:t>. Согласно первой части маски имен файлов в указанную группу файлов должно было войти 5 файлов, т.к. в имени файла перед буквами </a:t>
            </a:r>
            <a:r>
              <a:rPr lang="ru-RU" dirty="0" err="1"/>
              <a:t>ik</a:t>
            </a:r>
            <a:r>
              <a:rPr lang="ru-RU" dirty="0"/>
              <a:t> должна стоять еще одна (bike.mdb). Значит, </a:t>
            </a:r>
            <a:r>
              <a:rPr lang="ru-RU" b="1" dirty="0"/>
              <a:t>1-ый вариант неверный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b="1" dirty="0"/>
              <a:t>?</a:t>
            </a:r>
            <a:r>
              <a:rPr lang="ru-RU" b="1" dirty="0" err="1"/>
              <a:t>ik</a:t>
            </a:r>
            <a:r>
              <a:rPr lang="ru-RU" b="1" dirty="0"/>
              <a:t>*.</a:t>
            </a:r>
            <a:r>
              <a:rPr lang="ru-RU" b="1" dirty="0" err="1"/>
              <a:t>mp</a:t>
            </a:r>
            <a:r>
              <a:rPr lang="ru-RU" b="1" dirty="0"/>
              <a:t>?</a:t>
            </a:r>
            <a:r>
              <a:rPr lang="ru-RU" dirty="0"/>
              <a:t>. В указанную группу не должен был войти файл nike.mpeg, т.к. в расширении этого файла 4 буквы, вместо требуемых 3 (</a:t>
            </a:r>
            <a:r>
              <a:rPr lang="ru-RU" dirty="0" err="1"/>
              <a:t>mp</a:t>
            </a:r>
            <a:r>
              <a:rPr lang="ru-RU" dirty="0"/>
              <a:t>?).</a:t>
            </a:r>
            <a:r>
              <a:rPr lang="ru-RU" b="1" dirty="0"/>
              <a:t> 2-ой вариант неверный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*ik?.mp*. Лишними в указанной группе являются файлы, в имени которых более одной буквы после </a:t>
            </a:r>
            <a:r>
              <a:rPr lang="ru-RU" dirty="0" err="1"/>
              <a:t>ik</a:t>
            </a:r>
            <a:r>
              <a:rPr lang="ru-RU" dirty="0"/>
              <a:t>. </a:t>
            </a:r>
            <a:r>
              <a:rPr lang="ru-RU" b="1" dirty="0"/>
              <a:t>3-ий вариант неверный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b="1" dirty="0"/>
              <a:t>Верный 4-ый вариант ответа</a:t>
            </a:r>
            <a:r>
              <a:rPr lang="ru-RU" dirty="0"/>
              <a:t>.</a:t>
            </a:r>
          </a:p>
          <a:p>
            <a:pPr marL="45720" indent="0">
              <a:buNone/>
            </a:pPr>
            <a:endParaRPr lang="ru-RU" b="1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Решение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421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групповых операций с файлами используются </a:t>
            </a:r>
            <a:r>
              <a:rPr lang="ru-RU" b="1" dirty="0"/>
              <a:t>маски имён файлов</a:t>
            </a:r>
            <a:r>
              <a:rPr lang="ru-RU" dirty="0"/>
              <a:t>. Маска представляет собой последовательность букв, цифр и прочих допустимых в именах файлов символов, в которой также могут встречаться следующие символы.</a:t>
            </a:r>
            <a:br>
              <a:rPr lang="ru-RU" dirty="0"/>
            </a:br>
            <a:r>
              <a:rPr lang="ru-RU" dirty="0"/>
              <a:t>Символ «?» (вопросительный знак) означает ровно один произвольный символ.</a:t>
            </a:r>
            <a:br>
              <a:rPr lang="ru-RU" dirty="0"/>
            </a:br>
            <a:r>
              <a:rPr lang="ru-RU" dirty="0"/>
              <a:t>Символ «*» (звёздочка) означает любую последовательность символов произвольной длины, в том числе «*» может задавать и пустую последовательность.</a:t>
            </a:r>
            <a:br>
              <a:rPr lang="ru-RU" dirty="0"/>
            </a:br>
            <a:r>
              <a:rPr lang="ru-RU" dirty="0"/>
              <a:t>Определите, по какой из масок будет выбрана указанная группа файлов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citrus.txt</a:t>
            </a:r>
            <a:br>
              <a:rPr lang="ru-RU" dirty="0"/>
            </a:br>
            <a:r>
              <a:rPr lang="ru-RU" dirty="0"/>
              <a:t>color.xlsx</a:t>
            </a:r>
            <a:br>
              <a:rPr lang="ru-RU" dirty="0"/>
            </a:br>
            <a:r>
              <a:rPr lang="ru-RU" dirty="0"/>
              <a:t>coment.docx</a:t>
            </a:r>
            <a:br>
              <a:rPr lang="ru-RU" dirty="0"/>
            </a:br>
            <a:r>
              <a:rPr lang="ru-RU" dirty="0"/>
              <a:t>document.txt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Задание</a:t>
            </a:r>
            <a:r>
              <a:rPr lang="ru-RU" b="1" dirty="0"/>
              <a:t>. </a:t>
            </a:r>
            <a:r>
              <a:rPr lang="ru-RU" b="1" dirty="0" err="1"/>
              <a:t>КИМы</a:t>
            </a:r>
            <a:r>
              <a:rPr lang="ru-RU" b="1" dirty="0"/>
              <a:t> по ЕГЭ-2012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31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628800"/>
            <a:ext cx="8856984" cy="496855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400" b="1" dirty="0" smtClean="0"/>
              <a:t>Стр</a:t>
            </a:r>
            <a:r>
              <a:rPr lang="ru-RU" sz="1400" b="1" dirty="0"/>
              <a:t>. 1</a:t>
            </a:r>
            <a:endParaRPr lang="ru-RU" sz="1400" dirty="0"/>
          </a:p>
          <a:p>
            <a:pPr marL="45720" indent="0">
              <a:buNone/>
            </a:pPr>
            <a:r>
              <a:rPr lang="ru-RU" sz="1400" b="1" dirty="0"/>
              <a:t>Повышенный уровень. </a:t>
            </a:r>
            <a:br>
              <a:rPr lang="ru-RU" sz="1400" b="1" dirty="0"/>
            </a:br>
            <a:r>
              <a:rPr lang="ru-RU" sz="1400" b="1" dirty="0"/>
              <a:t>Максимальный балл— 1. </a:t>
            </a:r>
            <a:br>
              <a:rPr lang="ru-RU" sz="1400" b="1" dirty="0"/>
            </a:br>
            <a:r>
              <a:rPr lang="ru-RU" sz="1400" b="1" dirty="0"/>
              <a:t>Рекомендованное время на выполнение — 2 минуты. </a:t>
            </a:r>
            <a:br>
              <a:rPr lang="ru-RU" sz="1400" b="1" dirty="0"/>
            </a:br>
            <a:r>
              <a:rPr lang="ru-RU" sz="1400" b="1" dirty="0"/>
              <a:t>Что проверяет задание:</a:t>
            </a:r>
            <a:r>
              <a:rPr lang="ru-RU" sz="1400" dirty="0"/>
              <a:t> Знание базовых принципов организации и функционирования компьютерных сетей, адресации в сети.</a:t>
            </a:r>
          </a:p>
          <a:p>
            <a:pPr marL="45720" indent="0">
              <a:buNone/>
            </a:pPr>
            <a:r>
              <a:rPr lang="ru-RU" sz="1400" dirty="0"/>
              <a:t>IP-адрес - 4-х байтовое число, разделенное точками. В десятичном формате это 4 числа, разделенных точками, каждое из которых в диапазоне от 0 до 255 (1 байт). Например, 192.168.0.1</a:t>
            </a:r>
            <a:br>
              <a:rPr lang="ru-RU" sz="1400" dirty="0"/>
            </a:br>
            <a:r>
              <a:rPr lang="ru-RU" sz="1400" dirty="0" smtClean="0"/>
              <a:t> Адрес документа </a:t>
            </a:r>
            <a:r>
              <a:rPr lang="ru-RU" sz="1400" dirty="0"/>
              <a:t>в Интернете состоит из частей:</a:t>
            </a:r>
          </a:p>
          <a:p>
            <a:pPr marL="354013" lvl="1" indent="-265113">
              <a:buNone/>
            </a:pPr>
            <a:r>
              <a:rPr lang="ru-RU" sz="1400" dirty="0"/>
              <a:t>протокол, чаще всего </a:t>
            </a:r>
            <a:r>
              <a:rPr lang="ru-RU" sz="1400" b="1" dirty="0" err="1"/>
              <a:t>http</a:t>
            </a:r>
            <a:r>
              <a:rPr lang="ru-RU" sz="1400" dirty="0"/>
              <a:t> (для </a:t>
            </a:r>
            <a:r>
              <a:rPr lang="ru-RU" sz="1400" dirty="0" err="1"/>
              <a:t>Web</a:t>
            </a:r>
            <a:r>
              <a:rPr lang="ru-RU" sz="1400" dirty="0"/>
              <a:t>-страниц) или </a:t>
            </a:r>
            <a:r>
              <a:rPr lang="ru-RU" sz="1400" b="1" dirty="0" err="1"/>
              <a:t>ftp</a:t>
            </a:r>
            <a:r>
              <a:rPr lang="ru-RU" sz="1400" dirty="0"/>
              <a:t> (для файловых архивов)</a:t>
            </a:r>
          </a:p>
          <a:p>
            <a:pPr marL="354013" lvl="1" indent="-265113">
              <a:buNone/>
            </a:pPr>
            <a:r>
              <a:rPr lang="ru-RU" sz="1400" dirty="0"/>
              <a:t>знаки </a:t>
            </a:r>
            <a:r>
              <a:rPr lang="ru-RU" sz="1400" b="1" dirty="0"/>
              <a:t>://</a:t>
            </a:r>
            <a:r>
              <a:rPr lang="ru-RU" sz="1400" dirty="0"/>
              <a:t>, отделяющие протокол от остальной части адреса</a:t>
            </a:r>
          </a:p>
          <a:p>
            <a:pPr marL="354013" lvl="1" indent="-265113">
              <a:buNone/>
            </a:pPr>
            <a:r>
              <a:rPr lang="ru-RU" sz="1400" dirty="0"/>
              <a:t>доменное имя (или IP-адрес) сайта</a:t>
            </a:r>
          </a:p>
          <a:p>
            <a:pPr marL="354013" lvl="1" indent="-265113">
              <a:buNone/>
            </a:pPr>
            <a:r>
              <a:rPr lang="ru-RU" sz="1400" dirty="0"/>
              <a:t>каталог на сервере, где находится файл</a:t>
            </a:r>
          </a:p>
          <a:p>
            <a:pPr marL="354013" lvl="1" indent="-265113">
              <a:buNone/>
            </a:pPr>
            <a:r>
              <a:rPr lang="ru-RU" sz="1400" dirty="0"/>
              <a:t>имя файла </a:t>
            </a:r>
          </a:p>
          <a:p>
            <a:pPr marL="88900" lvl="1" indent="0">
              <a:buNone/>
            </a:pPr>
            <a:r>
              <a:rPr lang="ru-RU" sz="1400" dirty="0" smtClean="0"/>
              <a:t>Маска </a:t>
            </a:r>
            <a:r>
              <a:rPr lang="ru-RU" sz="1400" dirty="0"/>
              <a:t>подсети — 32-разрядное двоичное число, определяющее, какие именно </a:t>
            </a:r>
            <a:r>
              <a:rPr lang="ru-RU" sz="1400" dirty="0" smtClean="0"/>
              <a:t>разряды IP-адреса </a:t>
            </a:r>
            <a:r>
              <a:rPr lang="ru-RU" sz="1400" dirty="0"/>
              <a:t>компьютера являются общими для всей подсети – в </a:t>
            </a:r>
            <a:r>
              <a:rPr lang="ru-RU" sz="1400" dirty="0" smtClean="0"/>
              <a:t>этих разрядах </a:t>
            </a:r>
            <a:r>
              <a:rPr lang="ru-RU" sz="1400" dirty="0"/>
              <a:t>маски стоит 1.</a:t>
            </a:r>
            <a:br>
              <a:rPr lang="ru-RU" sz="1400" dirty="0"/>
            </a:br>
            <a:r>
              <a:rPr lang="ru-RU" sz="1400" dirty="0"/>
              <a:t>Например, 11111111.11111111.11111110.00000000</a:t>
            </a:r>
          </a:p>
          <a:p>
            <a:pPr marL="354013" indent="-265113">
              <a:buNone/>
            </a:pPr>
            <a:r>
              <a:rPr lang="ru-RU" sz="1400" dirty="0"/>
              <a:t>Адрес сети заканчивается на 0 (например, 199.35.209.0)</a:t>
            </a:r>
          </a:p>
          <a:p>
            <a:pPr marL="354013" indent="-265113">
              <a:buNone/>
            </a:pPr>
            <a:r>
              <a:rPr lang="ru-RU" sz="1400" dirty="0"/>
              <a:t>Широковещательный адрес заканчивается на 255 (199.35.209.255).</a:t>
            </a:r>
          </a:p>
          <a:p>
            <a:pPr marL="45720" indent="0"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Разбор заданий В11.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12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646033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В </a:t>
            </a:r>
            <a:r>
              <a:rPr lang="ru-RU" dirty="0"/>
              <a:t>терминологии сетей TCP/IP маской сети называется двоичное число, определяющее, какая часть IP-адреса узла сети относится к адресу сети, а какая — к адресу самого узла в этой сети. Обычно маска записывается по тем же правилам, что и IP-адрес. Адрес сети получается в результате применения поразрядной конъюнкции к заданному IP-адресу узла и маске. </a:t>
            </a:r>
            <a:br>
              <a:rPr lang="ru-RU" dirty="0"/>
            </a:br>
            <a:r>
              <a:rPr lang="ru-RU" dirty="0"/>
              <a:t>По заданным IP-адресу узла и маске определите адрес сети.</a:t>
            </a:r>
            <a:br>
              <a:rPr lang="ru-RU" dirty="0"/>
            </a:br>
            <a:r>
              <a:rPr lang="ru-RU" dirty="0"/>
              <a:t>IP –адрес узла: 217.233.232.3</a:t>
            </a:r>
            <a:br>
              <a:rPr lang="ru-RU" dirty="0"/>
            </a:br>
            <a:r>
              <a:rPr lang="ru-RU" dirty="0"/>
              <a:t>Маска: 255.255.252.0</a:t>
            </a:r>
            <a:br>
              <a:rPr lang="ru-RU" dirty="0"/>
            </a:br>
            <a:r>
              <a:rPr lang="ru-RU" dirty="0"/>
              <a:t>При записи ответа выберите из приведенных в таблице чисел четыре элемента IP-адреса и запишите в нужном порядке соответствующие им буквы, без использования точек.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Задание. </a:t>
            </a:r>
            <a:r>
              <a:rPr lang="ru-RU" b="1" dirty="0" err="1"/>
              <a:t>КИМы</a:t>
            </a:r>
            <a:r>
              <a:rPr lang="ru-RU" b="1" dirty="0"/>
              <a:t> по </a:t>
            </a:r>
            <a:r>
              <a:rPr lang="ru-RU" b="1" dirty="0" smtClean="0"/>
              <a:t>ЕГЭ-2012.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59706"/>
            <a:ext cx="7996781" cy="229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541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108</TotalTime>
  <Words>1205</Words>
  <Application>Microsoft Office PowerPoint</Application>
  <PresentationFormat>Экран (4:3)</PresentationFormat>
  <Paragraphs>146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Сетка</vt:lpstr>
      <vt:lpstr>Занятие 08</vt:lpstr>
      <vt:lpstr>Разбор заданий А4. </vt:lpstr>
      <vt:lpstr>Задание. КИМы по ЕГЭ-2012.</vt:lpstr>
      <vt:lpstr>Решение.</vt:lpstr>
      <vt:lpstr>Задание. КИМы по ЕГЭ-2012.</vt:lpstr>
      <vt:lpstr>Решение.</vt:lpstr>
      <vt:lpstr>Задание. КИМы по ЕГЭ-2012.</vt:lpstr>
      <vt:lpstr>Разбор заданий В11. </vt:lpstr>
      <vt:lpstr>Задание. КИМы по ЕГЭ-2012.</vt:lpstr>
      <vt:lpstr>Презентация PowerPoint</vt:lpstr>
      <vt:lpstr>Разбор заданий В11. </vt:lpstr>
      <vt:lpstr>Задание. КИМы по ЕГЭ-2012.</vt:lpstr>
      <vt:lpstr>Решение.</vt:lpstr>
      <vt:lpstr>Задание. КИМы по ЕГЭ-2011.</vt:lpstr>
      <vt:lpstr>Решение.</vt:lpstr>
      <vt:lpstr>Задание. КИМы по ЕГЭ-2011.</vt:lpstr>
      <vt:lpstr>Решение.</vt:lpstr>
      <vt:lpstr>Задание. КИМы по ЕГЭ-2012.</vt:lpstr>
      <vt:lpstr>Тест </vt:lpstr>
      <vt:lpstr>Презентация PowerPoint</vt:lpstr>
      <vt:lpstr>Презентация PowerPoint</vt:lpstr>
      <vt:lpstr>4.</vt:lpstr>
      <vt:lpstr>5.</vt:lpstr>
      <vt:lpstr>Ответы  </vt:lpstr>
      <vt:lpstr>Тест </vt:lpstr>
      <vt:lpstr>2. </vt:lpstr>
      <vt:lpstr>3. </vt:lpstr>
      <vt:lpstr>4. </vt:lpstr>
      <vt:lpstr>5. </vt:lpstr>
      <vt:lpstr>6. </vt:lpstr>
      <vt:lpstr>7. </vt:lpstr>
      <vt:lpstr>ОТВЕТЫ </vt:lpstr>
      <vt:lpstr>ОТВЕТЫ </vt:lpstr>
    </vt:vector>
  </TitlesOfParts>
  <Company>Darima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08</dc:title>
  <dc:creator>Darima</dc:creator>
  <cp:lastModifiedBy>Darima</cp:lastModifiedBy>
  <cp:revision>13</cp:revision>
  <dcterms:created xsi:type="dcterms:W3CDTF">2012-01-08T16:47:49Z</dcterms:created>
  <dcterms:modified xsi:type="dcterms:W3CDTF">2012-02-22T10:57:33Z</dcterms:modified>
</cp:coreProperties>
</file>