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7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26E8E4E-51E8-4355-B750-CBC545720F2C}" type="datetimeFigureOut">
              <a:rPr lang="ru-RU" smtClean="0"/>
              <a:t>08.01.2012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0F1506-7701-4B86-A8A9-9A36CA6A55C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96753"/>
            <a:ext cx="7772400" cy="1512168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Занятие 07</a:t>
            </a:r>
            <a:endParaRPr lang="ru-RU" sz="8000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221088"/>
            <a:ext cx="7772400" cy="53747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Подготовка к ЕГЭ по информатике 2012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48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Задание. </a:t>
            </a:r>
            <a:r>
              <a:rPr lang="ru-RU" dirty="0" err="1">
                <a:solidFill>
                  <a:srgbClr val="C00000"/>
                </a:solidFill>
              </a:rPr>
              <a:t>КИМы</a:t>
            </a:r>
            <a:r>
              <a:rPr lang="ru-RU" dirty="0">
                <a:solidFill>
                  <a:srgbClr val="C00000"/>
                </a:solidFill>
              </a:rPr>
              <a:t> по ЕГЭ-2012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124744"/>
            <a:ext cx="5402093" cy="573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0891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0" y="2348"/>
            <a:ext cx="9143109" cy="3066611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Решение.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Программа состоит из четырех циклов. Проанализируем движение исполнителя. РОБОТ проверяет стенку в одном направлении, а движется в другом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Тогда условием возвращения в исходную точку будет следующее расположение стенок лабиринта (приведен и частный случай).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Нужно найти такие клетки, начиная движение из которых, Робот бы упирался в указанные стенки.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Это клетки В1, Е2 и F5. В последнем случае Робот не выполняет ни одной команды в четырех циклах, остается в той клетке, в которой был первоначально.</a:t>
            </a: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  <a:p>
            <a:r>
              <a:rPr lang="ru-RU" b="1" dirty="0" smtClean="0"/>
              <a:t>Ответ</a:t>
            </a:r>
            <a:r>
              <a:rPr lang="ru-RU" dirty="0"/>
              <a:t>: 3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3068960"/>
            <a:ext cx="3495873" cy="3495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2049" y="4941168"/>
            <a:ext cx="3868277" cy="1704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8104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5116024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В </a:t>
            </a:r>
            <a:r>
              <a:rPr lang="ru-RU" dirty="0"/>
              <a:t>приведенном ниже фрагменте алгоритма, записанном на алгоритмическом языке</a:t>
            </a:r>
            <a:r>
              <a:rPr lang="ru-RU" dirty="0" smtClean="0"/>
              <a:t>, переменные </a:t>
            </a:r>
            <a:r>
              <a:rPr lang="ru-RU" b="1" dirty="0"/>
              <a:t>a </a:t>
            </a:r>
            <a:r>
              <a:rPr lang="ru-RU" dirty="0"/>
              <a:t>, </a:t>
            </a:r>
            <a:r>
              <a:rPr lang="ru-RU" b="1" dirty="0"/>
              <a:t>b </a:t>
            </a:r>
            <a:r>
              <a:rPr lang="ru-RU" dirty="0"/>
              <a:t>, </a:t>
            </a:r>
            <a:r>
              <a:rPr lang="ru-RU" b="1" dirty="0"/>
              <a:t>c </a:t>
            </a:r>
            <a:r>
              <a:rPr lang="ru-RU" dirty="0"/>
              <a:t>имеют тип «строка», а переменные </a:t>
            </a:r>
            <a:r>
              <a:rPr lang="ru-RU" b="1" dirty="0"/>
              <a:t>i </a:t>
            </a:r>
            <a:r>
              <a:rPr lang="ru-RU" dirty="0"/>
              <a:t>, </a:t>
            </a:r>
            <a:r>
              <a:rPr lang="ru-RU" b="1" dirty="0"/>
              <a:t>k </a:t>
            </a:r>
            <a:r>
              <a:rPr lang="ru-RU" dirty="0"/>
              <a:t>– тип «целое». Используются следующие функции:</a:t>
            </a:r>
          </a:p>
          <a:p>
            <a:pPr marL="109728" indent="0">
              <a:buNone/>
            </a:pPr>
            <a:r>
              <a:rPr lang="ru-RU" b="1" dirty="0"/>
              <a:t>Длина(a) </a:t>
            </a:r>
            <a:r>
              <a:rPr lang="ru-RU" i="1" dirty="0"/>
              <a:t>– возвращает количество символов в строке </a:t>
            </a:r>
            <a:r>
              <a:rPr lang="ru-RU" b="1" dirty="0"/>
              <a:t>a </a:t>
            </a:r>
            <a:r>
              <a:rPr lang="ru-RU" i="1" dirty="0"/>
              <a:t>. (Тип «целое»)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Извлечь(</a:t>
            </a:r>
            <a:r>
              <a:rPr lang="ru-RU" b="1" dirty="0" err="1"/>
              <a:t>a,i</a:t>
            </a:r>
            <a:r>
              <a:rPr lang="ru-RU" b="1" dirty="0"/>
              <a:t>) </a:t>
            </a:r>
            <a:r>
              <a:rPr lang="ru-RU" i="1" dirty="0"/>
              <a:t>– возвращает </a:t>
            </a:r>
            <a:r>
              <a:rPr lang="ru-RU" b="1" dirty="0"/>
              <a:t>i </a:t>
            </a:r>
            <a:r>
              <a:rPr lang="ru-RU" i="1" dirty="0"/>
              <a:t>-</a:t>
            </a:r>
            <a:r>
              <a:rPr lang="ru-RU" i="1" dirty="0" err="1"/>
              <a:t>тый</a:t>
            </a:r>
            <a:r>
              <a:rPr lang="ru-RU" i="1" dirty="0"/>
              <a:t> (слева) символ в строке </a:t>
            </a:r>
            <a:r>
              <a:rPr lang="ru-RU" b="1" dirty="0"/>
              <a:t>a </a:t>
            </a:r>
            <a:r>
              <a:rPr lang="ru-RU" i="1" dirty="0"/>
              <a:t>. (Тип «строка»)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Склеить(</a:t>
            </a:r>
            <a:r>
              <a:rPr lang="ru-RU" b="1" dirty="0" err="1"/>
              <a:t>a,b</a:t>
            </a:r>
            <a:r>
              <a:rPr lang="ru-RU" b="1" dirty="0"/>
              <a:t>) </a:t>
            </a:r>
            <a:r>
              <a:rPr lang="ru-RU" i="1" dirty="0"/>
              <a:t>– возвращает строку, в которой записаны сначала все символы строки </a:t>
            </a:r>
            <a:r>
              <a:rPr lang="ru-RU" b="1" dirty="0"/>
              <a:t>a </a:t>
            </a:r>
            <a:r>
              <a:rPr lang="ru-RU" i="1" dirty="0"/>
              <a:t>, а затем все символы строки </a:t>
            </a:r>
            <a:r>
              <a:rPr lang="ru-RU" b="1" dirty="0"/>
              <a:t>b </a:t>
            </a:r>
            <a:r>
              <a:rPr lang="ru-RU" i="1" dirty="0"/>
              <a:t>. (Тип «строка»)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Значения строк записываются в одинарных кавычках (Например, </a:t>
            </a:r>
            <a:r>
              <a:rPr lang="ru-RU" b="1" dirty="0"/>
              <a:t>a:='дом' </a:t>
            </a:r>
            <a:r>
              <a:rPr lang="ru-RU" dirty="0"/>
              <a:t>). Фрагмент алгоритма: </a:t>
            </a:r>
          </a:p>
          <a:p>
            <a:pPr marL="109728" indent="0">
              <a:buNone/>
            </a:pPr>
            <a:r>
              <a:rPr lang="ru-RU" b="1" dirty="0"/>
              <a:t>i := Длина(a)</a:t>
            </a:r>
            <a:br>
              <a:rPr lang="ru-RU" b="1" dirty="0"/>
            </a:br>
            <a:r>
              <a:rPr lang="ru-RU" b="1" dirty="0"/>
              <a:t>k := 2</a:t>
            </a:r>
            <a:br>
              <a:rPr lang="ru-RU" b="1" dirty="0"/>
            </a:br>
            <a:r>
              <a:rPr lang="ru-RU" b="1" dirty="0"/>
              <a:t>b := 'А'</a:t>
            </a:r>
            <a:br>
              <a:rPr lang="ru-RU" b="1" dirty="0"/>
            </a:br>
            <a:r>
              <a:rPr lang="ru-RU" b="1" dirty="0"/>
              <a:t>пока i &gt; 0</a:t>
            </a:r>
            <a:br>
              <a:rPr lang="ru-RU" b="1" dirty="0"/>
            </a:br>
            <a:r>
              <a:rPr lang="ru-RU" b="1" dirty="0" err="1"/>
              <a:t>нц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c :=Извлечь(</a:t>
            </a:r>
            <a:r>
              <a:rPr lang="ru-RU" b="1" dirty="0" err="1"/>
              <a:t>a,i</a:t>
            </a:r>
            <a:r>
              <a:rPr lang="ru-RU" b="1" dirty="0"/>
              <a:t>)</a:t>
            </a:r>
            <a:br>
              <a:rPr lang="ru-RU" b="1" dirty="0"/>
            </a:br>
            <a:r>
              <a:rPr lang="ru-RU" b="1" dirty="0"/>
              <a:t>b :=Склеить(</a:t>
            </a:r>
            <a:r>
              <a:rPr lang="ru-RU" b="1" dirty="0" err="1"/>
              <a:t>b,c</a:t>
            </a:r>
            <a:r>
              <a:rPr lang="ru-RU" b="1" dirty="0"/>
              <a:t>)</a:t>
            </a:r>
            <a:br>
              <a:rPr lang="ru-RU" b="1" dirty="0"/>
            </a:br>
            <a:r>
              <a:rPr lang="ru-RU" b="1" dirty="0"/>
              <a:t>i := i – k</a:t>
            </a:r>
            <a:br>
              <a:rPr lang="ru-RU" b="1" dirty="0"/>
            </a:br>
            <a:r>
              <a:rPr lang="ru-RU" b="1" dirty="0" err="1"/>
              <a:t>кц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b := Склеить(</a:t>
            </a:r>
            <a:r>
              <a:rPr lang="ru-RU" b="1" dirty="0" err="1"/>
              <a:t>b,'Т</a:t>
            </a:r>
            <a:r>
              <a:rPr lang="ru-RU" b="1" dirty="0"/>
              <a:t>') 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Какое значение будет у переменной </a:t>
            </a:r>
            <a:r>
              <a:rPr lang="ru-RU" b="1" dirty="0"/>
              <a:t>b </a:t>
            </a:r>
            <a:r>
              <a:rPr lang="ru-RU" dirty="0"/>
              <a:t>после выполнения вышеприведенного фрагмента алгоритма, если значение переменной </a:t>
            </a:r>
            <a:r>
              <a:rPr lang="ru-RU" b="1" dirty="0"/>
              <a:t>a </a:t>
            </a:r>
            <a:r>
              <a:rPr lang="ru-RU" dirty="0"/>
              <a:t>было ‘ПОЕЗД’?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Задание. </a:t>
            </a:r>
            <a:r>
              <a:rPr lang="ru-RU" dirty="0" err="1">
                <a:solidFill>
                  <a:srgbClr val="C00000"/>
                </a:solidFill>
              </a:rPr>
              <a:t>КИМы</a:t>
            </a:r>
            <a:r>
              <a:rPr lang="ru-RU" dirty="0">
                <a:solidFill>
                  <a:srgbClr val="C00000"/>
                </a:solidFill>
              </a:rPr>
              <a:t> по ЕГЭ-2010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1936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600" dirty="0" smtClean="0"/>
              <a:t>Определим </a:t>
            </a:r>
            <a:r>
              <a:rPr lang="ru-RU" sz="1600" dirty="0"/>
              <a:t>значения переменных до начала цикла: i = 5, k = 2, b = 'A'</a:t>
            </a:r>
            <a:br>
              <a:rPr lang="ru-RU" sz="1600" dirty="0"/>
            </a:br>
            <a:r>
              <a:rPr lang="ru-RU" sz="1600" dirty="0"/>
              <a:t>1-ое прохождение цикла: </a:t>
            </a:r>
            <a:br>
              <a:rPr lang="ru-RU" sz="1600" dirty="0"/>
            </a:br>
            <a:r>
              <a:rPr lang="ru-RU" sz="1600" dirty="0"/>
              <a:t>с = 'Д'</a:t>
            </a:r>
            <a:br>
              <a:rPr lang="ru-RU" sz="1600" dirty="0"/>
            </a:br>
            <a:r>
              <a:rPr lang="ru-RU" sz="1600" dirty="0"/>
              <a:t>b = 'АД'</a:t>
            </a:r>
            <a:br>
              <a:rPr lang="ru-RU" sz="1600" dirty="0"/>
            </a:br>
            <a:r>
              <a:rPr lang="ru-RU" sz="1600" dirty="0"/>
              <a:t>i = 3</a:t>
            </a:r>
            <a:br>
              <a:rPr lang="ru-RU" sz="1600" dirty="0"/>
            </a:br>
            <a:r>
              <a:rPr lang="ru-RU" sz="1600" dirty="0"/>
              <a:t>2-ое прохождение цикла: </a:t>
            </a:r>
            <a:br>
              <a:rPr lang="ru-RU" sz="1600" dirty="0"/>
            </a:br>
            <a:r>
              <a:rPr lang="ru-RU" sz="1600" dirty="0"/>
              <a:t>с = 'E'</a:t>
            </a:r>
            <a:br>
              <a:rPr lang="ru-RU" sz="1600" dirty="0"/>
            </a:br>
            <a:r>
              <a:rPr lang="ru-RU" sz="1600" dirty="0"/>
              <a:t>b = 'АДE'</a:t>
            </a:r>
            <a:br>
              <a:rPr lang="ru-RU" sz="1600" dirty="0"/>
            </a:br>
            <a:r>
              <a:rPr lang="ru-RU" sz="1600" dirty="0"/>
              <a:t>i = 1</a:t>
            </a:r>
            <a:br>
              <a:rPr lang="ru-RU" sz="1600" dirty="0"/>
            </a:br>
            <a:r>
              <a:rPr lang="ru-RU" sz="1600" dirty="0"/>
              <a:t>3-е прохождение цикла: </a:t>
            </a:r>
            <a:br>
              <a:rPr lang="ru-RU" sz="1600" dirty="0"/>
            </a:br>
            <a:r>
              <a:rPr lang="ru-RU" sz="1600" dirty="0"/>
              <a:t>с = 'П'</a:t>
            </a:r>
            <a:br>
              <a:rPr lang="ru-RU" sz="1600" dirty="0"/>
            </a:br>
            <a:r>
              <a:rPr lang="ru-RU" sz="1600" dirty="0"/>
              <a:t>b = 'АДЕП'</a:t>
            </a:r>
            <a:br>
              <a:rPr lang="ru-RU" sz="1600" dirty="0"/>
            </a:br>
            <a:r>
              <a:rPr lang="ru-RU" sz="1600" dirty="0"/>
              <a:t>i = -1</a:t>
            </a:r>
            <a:br>
              <a:rPr lang="ru-RU" sz="1600" dirty="0"/>
            </a:br>
            <a:r>
              <a:rPr lang="ru-RU" sz="1600" dirty="0"/>
              <a:t>Более цикл не выполняется. Остается только последняя операция </a:t>
            </a:r>
            <a:r>
              <a:rPr lang="ru-RU" sz="1600" b="1" dirty="0"/>
              <a:t>b := Склеить(</a:t>
            </a:r>
            <a:r>
              <a:rPr lang="ru-RU" sz="1600" b="1" dirty="0" err="1"/>
              <a:t>b,'Т</a:t>
            </a:r>
            <a:r>
              <a:rPr lang="ru-RU" sz="1600" b="1" dirty="0"/>
              <a:t>') </a:t>
            </a: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dirty="0"/>
              <a:t>b = 'АДЕПТ'</a:t>
            </a:r>
            <a:r>
              <a:rPr lang="ru-RU" sz="1600" b="1" dirty="0"/>
              <a:t/>
            </a:r>
            <a:br>
              <a:rPr lang="ru-RU" sz="1600" b="1" dirty="0"/>
            </a:br>
            <a:endParaRPr lang="ru-RU" sz="1600" b="1" dirty="0" smtClean="0"/>
          </a:p>
          <a:p>
            <a:pPr marL="109728" indent="0">
              <a:buNone/>
            </a:pPr>
            <a:r>
              <a:rPr lang="ru-RU" sz="1600" b="1" dirty="0" smtClean="0"/>
              <a:t>Ответ</a:t>
            </a:r>
            <a:r>
              <a:rPr lang="ru-RU" sz="1600" b="1" dirty="0"/>
              <a:t>: АДЕПТ</a:t>
            </a: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  <a:p>
            <a:pPr marL="109728" indent="0">
              <a:buNone/>
            </a:pPr>
            <a:r>
              <a:rPr lang="ru-RU" sz="1600" dirty="0"/>
              <a:t/>
            </a:r>
            <a:br>
              <a:rPr lang="ru-RU" sz="1600" dirty="0"/>
            </a:b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Решение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3512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Стр</a:t>
            </a:r>
            <a:r>
              <a:rPr lang="ru-RU" b="1" dirty="0"/>
              <a:t>. 1 </a:t>
            </a:r>
            <a:endParaRPr lang="ru-RU" dirty="0"/>
          </a:p>
          <a:p>
            <a:r>
              <a:rPr lang="ru-RU" b="1" dirty="0"/>
              <a:t>Высокий уровень.</a:t>
            </a:r>
            <a:br>
              <a:rPr lang="ru-RU" b="1" dirty="0"/>
            </a:br>
            <a:r>
              <a:rPr lang="ru-RU" b="1" dirty="0"/>
              <a:t>Максимальный балл— 3.</a:t>
            </a:r>
            <a:br>
              <a:rPr lang="ru-RU" b="1" dirty="0"/>
            </a:br>
            <a:r>
              <a:rPr lang="ru-RU" b="1" dirty="0"/>
              <a:t>Рекомендованное время на выполнение — 30 минут.</a:t>
            </a:r>
            <a:br>
              <a:rPr lang="ru-RU" b="1" dirty="0"/>
            </a:br>
            <a:r>
              <a:rPr lang="ru-RU" b="1" dirty="0"/>
              <a:t>Что проверяет задание: </a:t>
            </a:r>
            <a:r>
              <a:rPr lang="ru-RU" dirty="0"/>
              <a:t>Умение построить дерево по заданному алгоритму и обосновать результат построения.</a:t>
            </a:r>
          </a:p>
          <a:p>
            <a:r>
              <a:rPr lang="ru-RU" dirty="0"/>
              <a:t>Задачу возможно выполнить с помощью полного перебора, но </a:t>
            </a:r>
            <a:r>
              <a:rPr lang="ru-RU" dirty="0" err="1"/>
              <a:t>оптимальнее</a:t>
            </a:r>
            <a:r>
              <a:rPr lang="ru-RU" dirty="0"/>
              <a:t> решать динамическим программированием, т.е. путём разбиения задачи на более простые подзадачи. </a:t>
            </a:r>
            <a:br>
              <a:rPr lang="ru-RU" dirty="0"/>
            </a:br>
            <a:endParaRPr lang="ru-RU" dirty="0" smtClean="0"/>
          </a:p>
          <a:p>
            <a:r>
              <a:rPr lang="ru-RU" dirty="0" smtClean="0"/>
              <a:t>Идея динамического программирования: для решения поставленной задачи, требуется решить отдельные части задачи (подзадачи), после чего объединить решения подзадач в одно общее решение.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Разбор заданий С3. </a:t>
            </a:r>
          </a:p>
        </p:txBody>
      </p:sp>
    </p:spTree>
    <p:extLst>
      <p:ext uri="{BB962C8B-B14F-4D97-AF65-F5344CB8AC3E}">
        <p14:creationId xmlns:p14="http://schemas.microsoft.com/office/powerpoint/2010/main" val="28443117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/>
              <a:t>У </a:t>
            </a:r>
            <a:r>
              <a:rPr lang="ru-RU" dirty="0"/>
              <a:t>исполнителя </a:t>
            </a:r>
            <a:r>
              <a:rPr lang="ru-RU" dirty="0" err="1"/>
              <a:t>Утроитель</a:t>
            </a:r>
            <a:r>
              <a:rPr lang="ru-RU" dirty="0"/>
              <a:t> две команды, которым присвоены номера:</a:t>
            </a:r>
          </a:p>
          <a:p>
            <a:pPr marL="109728" indent="0">
              <a:buNone/>
            </a:pPr>
            <a:r>
              <a:rPr lang="ru-RU" b="1" dirty="0"/>
              <a:t>1. прибавь 1</a:t>
            </a:r>
            <a:endParaRPr lang="ru-RU" dirty="0"/>
          </a:p>
          <a:p>
            <a:pPr marL="109728" indent="0">
              <a:buNone/>
            </a:pPr>
            <a:r>
              <a:rPr lang="ru-RU" b="1" dirty="0"/>
              <a:t>2. умножь на 3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Первая из них увеличивает число на экране на 1, вторая – утраивает его.</a:t>
            </a:r>
          </a:p>
          <a:p>
            <a:pPr marL="109728" indent="0">
              <a:buNone/>
            </a:pPr>
            <a:r>
              <a:rPr lang="ru-RU" dirty="0"/>
              <a:t>Программа для </a:t>
            </a:r>
            <a:r>
              <a:rPr lang="ru-RU" dirty="0" err="1"/>
              <a:t>Утроителя</a:t>
            </a:r>
            <a:r>
              <a:rPr lang="ru-RU" dirty="0"/>
              <a:t> – это последовательность команд.</a:t>
            </a:r>
          </a:p>
          <a:p>
            <a:pPr marL="109728" indent="0">
              <a:buNone/>
            </a:pPr>
            <a:r>
              <a:rPr lang="ru-RU" dirty="0"/>
              <a:t>Сколько есть программ, которые число 1 преобразуют в число 20?</a:t>
            </a:r>
          </a:p>
          <a:p>
            <a:pPr marL="109728" indent="0">
              <a:buNone/>
            </a:pPr>
            <a:r>
              <a:rPr lang="ru-RU" dirty="0"/>
              <a:t>Ответ обоснуйте. 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Задание</a:t>
            </a:r>
            <a:r>
              <a:rPr lang="ru-RU" dirty="0"/>
              <a:t>. </a:t>
            </a:r>
            <a:r>
              <a:rPr lang="ru-RU" dirty="0" err="1"/>
              <a:t>КИМы</a:t>
            </a:r>
            <a:r>
              <a:rPr lang="ru-RU" dirty="0"/>
              <a:t> по ЕГЭ-2012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30981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1</a:t>
            </a:r>
            <a:r>
              <a:rPr lang="ru-RU" dirty="0"/>
              <a:t>) заметим, что при выполнении любой из команд число увеличивается (не может уменьшаться)</a:t>
            </a:r>
          </a:p>
          <a:p>
            <a:pPr marL="109728" indent="0">
              <a:buNone/>
            </a:pPr>
            <a:r>
              <a:rPr lang="ru-RU" dirty="0"/>
              <a:t>2) начнем с простых случаев, с которых будем начинать вычисления: для чисел 1 и 2, меньших, чем 3, существует только одна программа, состоящая только из команд сложения; если через </a:t>
            </a:r>
            <a:r>
              <a:rPr lang="ru-RU" dirty="0" err="1"/>
              <a:t>K</a:t>
            </a:r>
            <a:r>
              <a:rPr lang="ru-RU" baseline="-25000" dirty="0" err="1"/>
              <a:t>N</a:t>
            </a:r>
            <a:r>
              <a:rPr lang="ru-RU" dirty="0" err="1"/>
              <a:t>обозначить</a:t>
            </a:r>
            <a:r>
              <a:rPr lang="ru-RU" dirty="0"/>
              <a:t> количество разных программ для получения числа </a:t>
            </a:r>
            <a:r>
              <a:rPr lang="ru-RU" i="1" dirty="0"/>
              <a:t>N</a:t>
            </a:r>
            <a:r>
              <a:rPr lang="ru-RU" dirty="0"/>
              <a:t> из 1, то К</a:t>
            </a:r>
            <a:r>
              <a:rPr lang="ru-RU" baseline="-25000" dirty="0"/>
              <a:t>1</a:t>
            </a:r>
            <a:r>
              <a:rPr lang="ru-RU" dirty="0"/>
              <a:t>=К</a:t>
            </a:r>
            <a:r>
              <a:rPr lang="ru-RU" baseline="-25000" dirty="0"/>
              <a:t>2</a:t>
            </a:r>
            <a:r>
              <a:rPr lang="ru-RU" dirty="0"/>
              <a:t>=1.</a:t>
            </a:r>
          </a:p>
          <a:p>
            <a:pPr marL="109728" indent="0">
              <a:buNone/>
            </a:pPr>
            <a:r>
              <a:rPr lang="ru-RU" dirty="0"/>
              <a:t>3) теперь рассмотрим общий случай, чтобы построить рекуррентную формулу, связывающую </a:t>
            </a:r>
            <a:r>
              <a:rPr lang="ru-RU" dirty="0" err="1"/>
              <a:t>K</a:t>
            </a:r>
            <a:r>
              <a:rPr lang="ru-RU" baseline="-25000" dirty="0" err="1"/>
              <a:t>N</a:t>
            </a:r>
            <a:r>
              <a:rPr lang="ru-RU" dirty="0" err="1"/>
              <a:t>с</a:t>
            </a:r>
            <a:r>
              <a:rPr lang="ru-RU" dirty="0"/>
              <a:t> предыдущими элементами последовательности K</a:t>
            </a:r>
            <a:r>
              <a:rPr lang="ru-RU" baseline="-25000" dirty="0"/>
              <a:t>1</a:t>
            </a:r>
            <a:r>
              <a:rPr lang="ru-RU" dirty="0"/>
              <a:t>, K</a:t>
            </a:r>
            <a:r>
              <a:rPr lang="ru-RU" baseline="-25000" dirty="0"/>
              <a:t>2</a:t>
            </a:r>
            <a:r>
              <a:rPr lang="ru-RU" dirty="0"/>
              <a:t>, K</a:t>
            </a:r>
            <a:r>
              <a:rPr lang="ru-RU" baseline="-25000" dirty="0"/>
              <a:t>N</a:t>
            </a:r>
            <a:r>
              <a:rPr lang="ru-RU" dirty="0"/>
              <a:t>, то есть с решениями таких же задач для меньших N</a:t>
            </a:r>
          </a:p>
          <a:p>
            <a:pPr marL="109728" indent="0">
              <a:buNone/>
            </a:pPr>
            <a:r>
              <a:rPr lang="ru-RU" dirty="0"/>
              <a:t>4) если число N не делится на 3, то оно могло быть получено только последней операцией сложения, поэтому K</a:t>
            </a:r>
            <a:r>
              <a:rPr lang="ru-RU" baseline="-25000" dirty="0"/>
              <a:t>N</a:t>
            </a:r>
            <a:r>
              <a:rPr lang="ru-RU" dirty="0"/>
              <a:t>=K</a:t>
            </a:r>
            <a:r>
              <a:rPr lang="ru-RU" baseline="-25000" dirty="0"/>
              <a:t>N-1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5) если N делится на 3, то последней командой может быть как сложение, так и умножение</a:t>
            </a:r>
          </a:p>
          <a:p>
            <a:pPr marL="109728" indent="0">
              <a:buNone/>
            </a:pPr>
            <a:r>
              <a:rPr lang="ru-RU" dirty="0"/>
              <a:t>6) поэтому для получения </a:t>
            </a:r>
            <a:r>
              <a:rPr lang="ru-RU" dirty="0" err="1"/>
              <a:t>K</a:t>
            </a:r>
            <a:r>
              <a:rPr lang="ru-RU" baseline="-25000" dirty="0" err="1"/>
              <a:t>N</a:t>
            </a:r>
            <a:r>
              <a:rPr lang="ru-RU" dirty="0" err="1"/>
              <a:t>нужно</a:t>
            </a:r>
            <a:r>
              <a:rPr lang="ru-RU" dirty="0"/>
              <a:t> сложить K</a:t>
            </a:r>
            <a:r>
              <a:rPr lang="ru-RU" baseline="-25000" dirty="0"/>
              <a:t>N-1</a:t>
            </a:r>
            <a:r>
              <a:rPr lang="ru-RU" dirty="0"/>
              <a:t>(количество программ с последней командой сложения) и K</a:t>
            </a:r>
            <a:r>
              <a:rPr lang="ru-RU" baseline="-25000" dirty="0"/>
              <a:t>N/3</a:t>
            </a:r>
            <a:r>
              <a:rPr lang="ru-RU" dirty="0"/>
              <a:t>(количество программ с последней командой умножения). В итоге получаем:</a:t>
            </a:r>
          </a:p>
          <a:p>
            <a:pPr marL="109728" indent="0">
              <a:buNone/>
            </a:pPr>
            <a:r>
              <a:rPr lang="ru-RU" dirty="0"/>
              <a:t>если N не делится на 3: K</a:t>
            </a:r>
            <a:r>
              <a:rPr lang="ru-RU" baseline="-25000" dirty="0"/>
              <a:t>N</a:t>
            </a:r>
            <a:r>
              <a:rPr lang="ru-RU" dirty="0"/>
              <a:t>=K</a:t>
            </a:r>
            <a:r>
              <a:rPr lang="ru-RU" baseline="-25000" dirty="0"/>
              <a:t>N-1</a:t>
            </a:r>
            <a:r>
              <a:rPr lang="ru-RU" i="1" dirty="0"/>
              <a:t> 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если N делится на 3:</a:t>
            </a:r>
            <a:r>
              <a:rPr lang="ru-RU" i="1" dirty="0"/>
              <a:t> </a:t>
            </a:r>
            <a:r>
              <a:rPr lang="ru-RU" dirty="0"/>
              <a:t>K</a:t>
            </a:r>
            <a:r>
              <a:rPr lang="ru-RU" baseline="-25000" dirty="0"/>
              <a:t>N</a:t>
            </a:r>
            <a:r>
              <a:rPr lang="ru-RU" dirty="0"/>
              <a:t>=K</a:t>
            </a:r>
            <a:r>
              <a:rPr lang="ru-RU" baseline="-25000" dirty="0"/>
              <a:t>N-1</a:t>
            </a:r>
            <a:r>
              <a:rPr lang="ru-RU" dirty="0"/>
              <a:t> +K</a:t>
            </a:r>
            <a:r>
              <a:rPr lang="ru-RU" baseline="-25000" dirty="0"/>
              <a:t>N/3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Решение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/>
              <a:t>разбор Константина Полякова): </a:t>
            </a:r>
          </a:p>
        </p:txBody>
      </p:sp>
    </p:spTree>
    <p:extLst>
      <p:ext uri="{BB962C8B-B14F-4D97-AF65-F5344CB8AC3E}">
        <p14:creationId xmlns:p14="http://schemas.microsoft.com/office/powerpoint/2010/main" val="1723316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404" y="1481329"/>
            <a:ext cx="8654396" cy="10115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1800" dirty="0"/>
              <a:t>8) Заметим, что количество вариантов меняется только в тех столбцах, где N делится на 3, поэтому из всей таблицы можно оставить только эти столбцы:</a:t>
            </a:r>
          </a:p>
          <a:p>
            <a:pPr marL="109728" indent="0">
              <a:buNone/>
            </a:pPr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8175"/>
            <a:ext cx="8784976" cy="634082"/>
          </a:xfrm>
        </p:spPr>
        <p:txBody>
          <a:bodyPr>
            <a:noAutofit/>
          </a:bodyPr>
          <a:lstStyle/>
          <a:p>
            <a:r>
              <a:rPr lang="ru-RU" sz="2000" dirty="0">
                <a:effectLst/>
              </a:rPr>
              <a:t>7) остается заполнить таблицу для всех значений от 1 до N</a:t>
            </a:r>
            <a:r>
              <a:rPr lang="ru-RU" sz="2000" dirty="0" smtClean="0">
                <a:effectLst/>
              </a:rPr>
              <a:t>:</a:t>
            </a:r>
            <a:endParaRPr lang="ru-RU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4" t="64591" r="15398" b="25318"/>
          <a:stretch/>
        </p:blipFill>
        <p:spPr bwMode="auto">
          <a:xfrm>
            <a:off x="32404" y="612126"/>
            <a:ext cx="8980268" cy="8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19" t="64864" r="35511" b="24773"/>
          <a:stretch/>
        </p:blipFill>
        <p:spPr bwMode="auto">
          <a:xfrm>
            <a:off x="1763688" y="2348880"/>
            <a:ext cx="4824537" cy="1035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9512" y="3717032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9) заданное число 20 попадает в последний интервал (от 18 до 21), поэтому …</a:t>
            </a:r>
          </a:p>
          <a:p>
            <a:endParaRPr lang="ru-RU" dirty="0" smtClean="0"/>
          </a:p>
          <a:p>
            <a:r>
              <a:rPr lang="ru-RU" dirty="0" smtClean="0"/>
              <a:t>10) ответ – 12.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170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63171"/>
            <a:ext cx="8229600" cy="2569885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1800" dirty="0">
                <a:solidFill>
                  <a:srgbClr val="0070C0"/>
                </a:solidFill>
              </a:rPr>
              <a:t>Для составления цепочек разрешается использовать бусины 5 типов, обозначаемых буквами А, Б, В, Е, И. Каждая цепочка должна состоять из трех бусин, при этом должны соблюдаться следующие правила: а) на первом месте стоит одна из букв: А, Е, И,</a:t>
            </a:r>
          </a:p>
          <a:p>
            <a:pPr marL="109728" indent="0">
              <a:buNone/>
            </a:pPr>
            <a:r>
              <a:rPr lang="ru-RU" sz="1800" dirty="0">
                <a:solidFill>
                  <a:srgbClr val="0070C0"/>
                </a:solidFill>
              </a:rPr>
              <a:t>б) после гласной буквы в цепочке не может снова идти гласная, а после согласной – согласная,</a:t>
            </a:r>
          </a:p>
          <a:p>
            <a:pPr marL="109728" indent="0">
              <a:buNone/>
            </a:pPr>
            <a:r>
              <a:rPr lang="ru-RU" sz="1800" dirty="0">
                <a:solidFill>
                  <a:srgbClr val="0070C0"/>
                </a:solidFill>
              </a:rPr>
              <a:t>в) последней буквой не может быть А.</a:t>
            </a:r>
          </a:p>
          <a:p>
            <a:pPr marL="109728" indent="0">
              <a:buNone/>
            </a:pPr>
            <a:endParaRPr lang="ru-RU" sz="18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1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Какая </a:t>
            </a:r>
            <a:r>
              <a:rPr lang="ru-RU" sz="1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цепочек построена по этим правилам? </a:t>
            </a:r>
            <a:endParaRPr lang="ru-RU" sz="1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1.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04664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00B050"/>
                </a:solidFill>
              </a:rPr>
              <a:t>Тест </a:t>
            </a:r>
            <a:endParaRPr lang="ru-RU" sz="5400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4221087"/>
            <a:ext cx="34359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4013" indent="-354013">
              <a:buFont typeface="+mj-lt"/>
              <a:buAutoNum type="arabicPeriod"/>
            </a:pPr>
            <a:r>
              <a:rPr lang="ru-RU" sz="3200" dirty="0" smtClean="0">
                <a:solidFill>
                  <a:srgbClr val="0070C0"/>
                </a:solidFill>
              </a:rPr>
              <a:t> ИБИ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2. АИБ 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3. ЕВА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4. БИВ 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94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2.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115616" y="332656"/>
            <a:ext cx="6768752" cy="4032448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2000" dirty="0">
                <a:solidFill>
                  <a:srgbClr val="0070C0"/>
                </a:solidFill>
              </a:rPr>
              <a:t>Для составления цепочек используются разноцветные бусины: темные – синяя (С), зеленая (3) и светлые – желтая (Ж), белая (Б), голубая (Г). На первом месте в цепочке стоит бусина синего или желтого цвета. В середине цепочки – любая из светлых бусин, если первая бусина темная, и любая из темных бусин, если первая бусина светлая. На последнем месте – одна из бусин белого, голубого или зеленого цвета, не стоящая в цепочке в середине. </a:t>
            </a:r>
            <a:endParaRPr lang="ru-RU" sz="20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2000" b="1" dirty="0" smtClean="0">
                <a:solidFill>
                  <a:srgbClr val="0070C0"/>
                </a:solidFill>
              </a:rPr>
              <a:t>Какая </a:t>
            </a:r>
            <a:r>
              <a:rPr lang="ru-RU" sz="2000" b="1" dirty="0">
                <a:solidFill>
                  <a:srgbClr val="0070C0"/>
                </a:solidFill>
              </a:rPr>
              <a:t>из перечисленных цепочек создана по этому правилу?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4725144"/>
            <a:ext cx="19442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1. БГЗ 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2. ЖБС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3. ЖСГ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4. СГЖ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52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16832"/>
            <a:ext cx="8208912" cy="39604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Стр. 1</a:t>
            </a:r>
          </a:p>
          <a:p>
            <a:pPr marL="0" indent="0">
              <a:buNone/>
            </a:pPr>
            <a:r>
              <a:rPr lang="ru-RU" sz="2400" dirty="0" smtClean="0"/>
              <a:t>Базовый уровень.</a:t>
            </a:r>
          </a:p>
          <a:p>
            <a:pPr marL="0" indent="0">
              <a:buNone/>
            </a:pPr>
            <a:r>
              <a:rPr lang="ru-RU" sz="2400" dirty="0" smtClean="0"/>
              <a:t>Максимальный балл— 1.</a:t>
            </a:r>
          </a:p>
          <a:p>
            <a:pPr marL="0" indent="0">
              <a:buNone/>
            </a:pPr>
            <a:r>
              <a:rPr lang="ru-RU" sz="2400" dirty="0" smtClean="0"/>
              <a:t>Рекомендованное время на выполнение — 2 минуты.</a:t>
            </a:r>
          </a:p>
          <a:p>
            <a:pPr marL="0" indent="0">
              <a:buNone/>
            </a:pPr>
            <a:r>
              <a:rPr lang="ru-RU" sz="2400" dirty="0" smtClean="0"/>
              <a:t>Что проверяет задание: Формальное исполнение алгоритма, записанного на естественном языке.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Разбор заданий А5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2333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3.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659640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buNone/>
            </a:pPr>
            <a:r>
              <a:rPr lang="ru-RU" dirty="0">
                <a:solidFill>
                  <a:srgbClr val="0070C0"/>
                </a:solidFill>
              </a:rPr>
              <a:t>Джентльмен пригласил даму в гости, но вместо кода цифрового замка своего подъезда отправил ей такое сообщение: «В последовательности 52186 все четные цифры нужно разделить на 2, а из нечетных вычесть 1. Затем удалить из полученной последовательности первую и последнюю цифры». Определите код цифрового замка. 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4029164"/>
            <a:ext cx="25740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1. 107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2. 401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3. 104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4. 218 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633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4.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587632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Кассир забыл пароль к сейфу, но помнил алгоритм его получения из строки «AYY1YABC55»: если последовательно удалить из строки цепочки символов «YY» и «ABC», а затем поменять местами символы A и Y, то полученная последовательность и будет паролем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pPr marL="109728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Определите </a:t>
            </a:r>
            <a:r>
              <a:rPr lang="ru-RU" b="1" dirty="0">
                <a:solidFill>
                  <a:srgbClr val="0070C0"/>
                </a:solidFill>
              </a:rPr>
              <a:t>пароль: 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15816" y="3717032"/>
            <a:ext cx="363769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solidFill>
                  <a:srgbClr val="0070C0"/>
                </a:solidFill>
              </a:rPr>
              <a:t>1. A55Y1 	</a:t>
            </a:r>
          </a:p>
          <a:p>
            <a:r>
              <a:rPr lang="es-ES" sz="3200" dirty="0" smtClean="0">
                <a:solidFill>
                  <a:srgbClr val="0070C0"/>
                </a:solidFill>
              </a:rPr>
              <a:t>2. Y1A55 	</a:t>
            </a:r>
          </a:p>
          <a:p>
            <a:r>
              <a:rPr lang="es-ES" sz="3200" dirty="0" smtClean="0">
                <a:solidFill>
                  <a:srgbClr val="0070C0"/>
                </a:solidFill>
              </a:rPr>
              <a:t>3. A155 	</a:t>
            </a:r>
          </a:p>
          <a:p>
            <a:r>
              <a:rPr lang="es-ES" sz="3200" dirty="0" smtClean="0">
                <a:solidFill>
                  <a:srgbClr val="0070C0"/>
                </a:solidFill>
              </a:rPr>
              <a:t>4. A1Y55 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764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5.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947671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solidFill>
                  <a:srgbClr val="0070C0"/>
                </a:solidFill>
              </a:rPr>
              <a:t>Вася забыл пароль к </a:t>
            </a:r>
            <a:r>
              <a:rPr lang="ru-RU" dirty="0" err="1">
                <a:solidFill>
                  <a:srgbClr val="0070C0"/>
                </a:solidFill>
              </a:rPr>
              <a:t>Windows</a:t>
            </a:r>
            <a:r>
              <a:rPr lang="ru-RU" dirty="0">
                <a:solidFill>
                  <a:srgbClr val="0070C0"/>
                </a:solidFill>
              </a:rPr>
              <a:t> XP, но помнил алгоритм его получения из строки подсказки «B265C42GC4»: если все последовательности символов «C4» заменить на «F16», а затем из получившейся строки удалить все трехзначные числа, то полученная последовательность и будет паролем. </a:t>
            </a:r>
            <a:endParaRPr lang="ru-RU" dirty="0" smtClean="0">
              <a:solidFill>
                <a:srgbClr val="0070C0"/>
              </a:solidFill>
            </a:endParaRPr>
          </a:p>
          <a:p>
            <a:r>
              <a:rPr lang="ru-RU" b="1" dirty="0" smtClean="0">
                <a:solidFill>
                  <a:srgbClr val="0070C0"/>
                </a:solidFill>
              </a:rPr>
              <a:t>Определите </a:t>
            </a:r>
            <a:r>
              <a:rPr lang="ru-RU" b="1" dirty="0">
                <a:solidFill>
                  <a:srgbClr val="0070C0"/>
                </a:solidFill>
              </a:rPr>
              <a:t>пароль: 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5816" y="3789040"/>
            <a:ext cx="30243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1. BFGF16 	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2. BFGF4 	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3. BF16GF 	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4. BF42GF16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5046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6.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91687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Предлагается некоторая операция над двумя произвольными трехзначными десятичными числами: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1) Записывается результат сложения старших разрядов этих чисел.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2)  К нему дописывается результат значений средних разрядов по такому правилу: если он меньше первой суммы, то полученное число приписывается к первому слева, иначе – справа.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3) Итоговое число получают приписыванием справа к числу, полученному после второго шага, сумму значений младших разрядов исходных чисел.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Какое из перечисленных чисел могло быть построено по этому правилу? </a:t>
            </a:r>
          </a:p>
          <a:p>
            <a:pPr marL="109728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414908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1. 91311 	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2. 111319 	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3. 131118 	</a:t>
            </a:r>
          </a:p>
          <a:p>
            <a:r>
              <a:rPr lang="ru-RU" sz="3600" dirty="0" smtClean="0">
                <a:solidFill>
                  <a:srgbClr val="0070C0"/>
                </a:solidFill>
              </a:rPr>
              <a:t>4. 1401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2076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7.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91687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sz="1800" dirty="0">
                <a:solidFill>
                  <a:srgbClr val="0070C0"/>
                </a:solidFill>
              </a:rPr>
              <a:t>Предлагается некоторая операция над двумя произвольными трехзначными десятичными числами:</a:t>
            </a:r>
          </a:p>
          <a:p>
            <a:pPr marL="109728" indent="0">
              <a:buNone/>
            </a:pPr>
            <a:r>
              <a:rPr lang="ru-RU" sz="1800" dirty="0">
                <a:solidFill>
                  <a:srgbClr val="0070C0"/>
                </a:solidFill>
              </a:rPr>
              <a:t>1) Записывается результат сложения старших разрядов этих чисел.</a:t>
            </a:r>
          </a:p>
          <a:p>
            <a:pPr marL="109728" indent="0">
              <a:buNone/>
            </a:pPr>
            <a:r>
              <a:rPr lang="ru-RU" sz="1800" dirty="0">
                <a:solidFill>
                  <a:srgbClr val="0070C0"/>
                </a:solidFill>
              </a:rPr>
              <a:t>2) К нему дописывается результат значений средних разрядов по такому правилу: если он меньше первой суммы, то полученное число приписывается к первому слева, иначе – справа.</a:t>
            </a:r>
          </a:p>
          <a:p>
            <a:pPr marL="109728" indent="0">
              <a:buNone/>
            </a:pPr>
            <a:r>
              <a:rPr lang="ru-RU" sz="1800" dirty="0">
                <a:solidFill>
                  <a:srgbClr val="0070C0"/>
                </a:solidFill>
              </a:rPr>
              <a:t>3) Итоговое число получают приписыванием справа к числу, полученному после второго шага, сумму значений младших разрядов исходных чисел.</a:t>
            </a:r>
          </a:p>
          <a:p>
            <a:pPr marL="109728" indent="0">
              <a:buNone/>
            </a:pPr>
            <a:r>
              <a:rPr lang="ru-RU" sz="1800" b="1" dirty="0">
                <a:solidFill>
                  <a:srgbClr val="0070C0"/>
                </a:solidFill>
              </a:rPr>
              <a:t>Какое из перечисленных чисел могло быть построено по этому правилу?</a:t>
            </a:r>
            <a:endParaRPr lang="ru-RU" sz="1800" b="1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03848" y="4005064"/>
            <a:ext cx="2286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1. 172114	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2. 131214	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3. 121407	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4. 131712 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621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8.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523735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Предлагается некоторая операция над двумя произвольными трехзначными десятичными числами: 1) Записывается результат сложения старших разрядов этих чисел.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2)  К нему дописывается результат значений средних разрядов по такому правилу: если он меньше первой суммы, то полученное число приписывается к первому слева, иначе – справа.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3) Итоговое число получают приписыванием справа к числу, полученному после второго шага, сумму значений младших разрядов исходных чисел.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b="1" dirty="0">
                <a:solidFill>
                  <a:srgbClr val="0070C0"/>
                </a:solidFill>
              </a:rPr>
              <a:t>Какое из перечисленных чисел могло быть построено по этому правилу? </a:t>
            </a:r>
            <a:endParaRPr lang="ru-RU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03848" y="4077072"/>
            <a:ext cx="30963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1. 151710 	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2. 17513 	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3. 131703 	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4. 191715 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35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9361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9.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2019679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Предлагается </a:t>
            </a:r>
            <a:r>
              <a:rPr lang="ru-RU" dirty="0">
                <a:solidFill>
                  <a:srgbClr val="0070C0"/>
                </a:solidFill>
              </a:rPr>
              <a:t>некоторая операция над двумя произвольными трехзначными десятичными числами: 1) Записывается результат сложения старших разрядов этих чисел.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2)  К нему дописывается результат значений средних разрядов по такому правилу: если он меньше первой суммы, то полученное число приписывается к первому слева, иначе – справа.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3) Итоговое число получают приписыванием справа к числу, полученному после второго шага, сумму значений младших разрядов исходных чисел.</a:t>
            </a:r>
          </a:p>
          <a:p>
            <a:pPr marL="109728" indent="0">
              <a:buNone/>
            </a:pPr>
            <a:r>
              <a:rPr lang="ru-RU" b="1" dirty="0">
                <a:solidFill>
                  <a:srgbClr val="0070C0"/>
                </a:solidFill>
              </a:rPr>
              <a:t> Какое из перечисленных чисел могло быть построено по этому правилу? 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39503" y="4005064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1. 141519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2. 141215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3. 121514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4. 112112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435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84368" y="124971"/>
            <a:ext cx="1080120" cy="11430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А5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2" y="188640"/>
            <a:ext cx="18722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10.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235704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Предлагается некоторая операция над двумя произвольными трехзначными десятичными числами: 1) Записывается результат сложения старших разрядов этих чисел.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2)  К нему дописывается результат значений средних разрядов по такому правилу: если он меньше первой суммы, то полученное число приписывается к первому слева, иначе – справа.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dirty="0">
                <a:solidFill>
                  <a:srgbClr val="0070C0"/>
                </a:solidFill>
              </a:rPr>
              <a:t> </a:t>
            </a:r>
            <a:r>
              <a:rPr lang="ru-RU" dirty="0">
                <a:solidFill>
                  <a:srgbClr val="0070C0"/>
                </a:solidFill>
              </a:rPr>
              <a:t>3) Итоговое число получают приписыванием справа к числу, полученному после второго шага, сумму значений младших разрядов исходных чисел.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 </a:t>
            </a:r>
            <a:r>
              <a:rPr lang="ru-RU" b="1" dirty="0">
                <a:solidFill>
                  <a:srgbClr val="0070C0"/>
                </a:solidFill>
              </a:rPr>
              <a:t>Какое из перечисленных чисел могло быть построено по этому правилу? </a:t>
            </a:r>
            <a:endParaRPr lang="ru-RU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03848" y="3933056"/>
            <a:ext cx="30243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1. 141802 	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2. 171814 	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3. 141819 	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4. 171418 </a:t>
            </a:r>
            <a:endParaRPr lang="ru-RU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0087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00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1- ИБИ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2- ЖСГ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3 – 104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4 – </a:t>
            </a:r>
            <a:r>
              <a:rPr lang="en-US" b="1" dirty="0" smtClean="0">
                <a:solidFill>
                  <a:srgbClr val="0070C0"/>
                </a:solidFill>
              </a:rPr>
              <a:t>Y1A55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5 – BFGF16 </a:t>
            </a:r>
            <a:endParaRPr lang="ru-RU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6 – 91311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7 – 131712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8 – 151710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9 – 121514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10 - 171814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Ответы 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4371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3888432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Исполнитель </a:t>
            </a:r>
            <a:r>
              <a:rPr lang="ru-RU" sz="1600" dirty="0" smtClean="0">
                <a:solidFill>
                  <a:srgbClr val="0070C0"/>
                </a:solidFill>
              </a:rPr>
              <a:t>Черепашка перемещается </a:t>
            </a:r>
            <a:r>
              <a:rPr lang="ru-RU" sz="1600" dirty="0">
                <a:solidFill>
                  <a:srgbClr val="0070C0"/>
                </a:solidFill>
              </a:rPr>
              <a:t>на экране компьютера, оставляя след в виде линии. В каждый конкретный момент известно положение исполнителя и направление его движения. У исполнителя существуют две команды:</a:t>
            </a: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Вперед n </a:t>
            </a:r>
            <a:r>
              <a:rPr lang="ru-RU" sz="1600" dirty="0">
                <a:solidFill>
                  <a:srgbClr val="0070C0"/>
                </a:solidFill>
              </a:rPr>
              <a:t>, где </a:t>
            </a:r>
            <a:r>
              <a:rPr lang="ru-RU" sz="1600" b="1" dirty="0">
                <a:solidFill>
                  <a:srgbClr val="0070C0"/>
                </a:solidFill>
              </a:rPr>
              <a:t>n </a:t>
            </a:r>
            <a:r>
              <a:rPr lang="ru-RU" sz="1600" dirty="0">
                <a:solidFill>
                  <a:srgbClr val="0070C0"/>
                </a:solidFill>
              </a:rPr>
              <a:t>– целое число, вызывающая передвижение черепашки на </a:t>
            </a:r>
            <a:r>
              <a:rPr lang="ru-RU" sz="1600" b="1" dirty="0">
                <a:solidFill>
                  <a:srgbClr val="0070C0"/>
                </a:solidFill>
              </a:rPr>
              <a:t>n </a:t>
            </a:r>
            <a:r>
              <a:rPr lang="ru-RU" sz="1600" dirty="0">
                <a:solidFill>
                  <a:srgbClr val="0070C0"/>
                </a:solidFill>
              </a:rPr>
              <a:t>шагов в направлении движения.</a:t>
            </a: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Направо m </a:t>
            </a:r>
            <a:r>
              <a:rPr lang="ru-RU" sz="1600" dirty="0">
                <a:solidFill>
                  <a:srgbClr val="0070C0"/>
                </a:solidFill>
              </a:rPr>
              <a:t>, где </a:t>
            </a:r>
            <a:r>
              <a:rPr lang="ru-RU" sz="1600" b="1" dirty="0">
                <a:solidFill>
                  <a:srgbClr val="0070C0"/>
                </a:solidFill>
              </a:rPr>
              <a:t>m </a:t>
            </a:r>
            <a:r>
              <a:rPr lang="ru-RU" sz="1600" dirty="0">
                <a:solidFill>
                  <a:srgbClr val="0070C0"/>
                </a:solidFill>
              </a:rPr>
              <a:t>– целое число, вызывающая изменение направления движения на </a:t>
            </a:r>
            <a:r>
              <a:rPr lang="ru-RU" sz="1600" b="1" dirty="0">
                <a:solidFill>
                  <a:srgbClr val="0070C0"/>
                </a:solidFill>
              </a:rPr>
              <a:t>m </a:t>
            </a:r>
            <a:r>
              <a:rPr lang="ru-RU" sz="1600" dirty="0">
                <a:solidFill>
                  <a:srgbClr val="0070C0"/>
                </a:solidFill>
              </a:rPr>
              <a:t>градусов по часовой стрелке.</a:t>
            </a:r>
          </a:p>
          <a:p>
            <a:pPr marL="109728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Запись </a:t>
            </a:r>
            <a:r>
              <a:rPr lang="ru-RU" sz="1600" b="1" dirty="0">
                <a:solidFill>
                  <a:srgbClr val="0070C0"/>
                </a:solidFill>
              </a:rPr>
              <a:t>Повтори 5 [Команда1 Команда2] </a:t>
            </a: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ru-RU" sz="1600" dirty="0" smtClean="0">
                <a:solidFill>
                  <a:srgbClr val="0070C0"/>
                </a:solidFill>
              </a:rPr>
              <a:t>означает, что </a:t>
            </a:r>
            <a:r>
              <a:rPr lang="ru-RU" sz="1600" dirty="0">
                <a:solidFill>
                  <a:srgbClr val="0070C0"/>
                </a:solidFill>
              </a:rPr>
              <a:t>последовательность команд в скобках повторится 5 раз.</a:t>
            </a:r>
          </a:p>
          <a:p>
            <a:pPr marL="109728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Черепашке был дан для исполнения следующий алгоритм:</a:t>
            </a: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Повтори5 [Вперед 10 Направо 72] </a:t>
            </a:r>
            <a:endParaRPr lang="ru-RU" sz="1600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en-US" sz="16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1600" dirty="0" smtClean="0">
                <a:solidFill>
                  <a:srgbClr val="0070C0"/>
                </a:solidFill>
              </a:rPr>
              <a:t>Какая </a:t>
            </a:r>
            <a:r>
              <a:rPr lang="ru-RU" sz="1600" dirty="0">
                <a:solidFill>
                  <a:srgbClr val="0070C0"/>
                </a:solidFill>
              </a:rPr>
              <a:t>фигура появится на экране? </a:t>
            </a:r>
          </a:p>
          <a:p>
            <a:pPr marL="109728" indent="0">
              <a:buNone/>
            </a:pP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433147" y="35316"/>
            <a:ext cx="1728192" cy="114300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0070C0"/>
                </a:solidFill>
              </a:rPr>
              <a:t>А13</a:t>
            </a:r>
            <a:endParaRPr lang="ru-RU" sz="60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5157192"/>
            <a:ext cx="55081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1. Незамкнутая ломаная линия 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2. Квадрат 	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3. Правильный пятиугольник 	</a:t>
            </a:r>
          </a:p>
          <a:p>
            <a:r>
              <a:rPr lang="ru-RU" sz="2400" b="1" dirty="0" smtClean="0">
                <a:solidFill>
                  <a:srgbClr val="0070C0"/>
                </a:solidFill>
              </a:rPr>
              <a:t>4. Правильный треугольник 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Заголовок 2"/>
          <p:cNvSpPr txBox="1">
            <a:spLocks/>
          </p:cNvSpPr>
          <p:nvPr/>
        </p:nvSpPr>
        <p:spPr>
          <a:xfrm>
            <a:off x="0" y="16881"/>
            <a:ext cx="683568" cy="117987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6000" dirty="0" smtClean="0">
                <a:solidFill>
                  <a:srgbClr val="FF0000"/>
                </a:solidFill>
              </a:rPr>
              <a:t>1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3059832" y="16881"/>
            <a:ext cx="2283369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6600" dirty="0" smtClean="0">
                <a:solidFill>
                  <a:schemeClr val="accent6"/>
                </a:solidFill>
              </a:rPr>
              <a:t>ТЕСТ </a:t>
            </a:r>
            <a:endParaRPr lang="ru-RU" sz="66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069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Автомат получает на вход два трехзначных числа. По этим числам строится новое число по следующим правилам.</a:t>
            </a:r>
          </a:p>
          <a:p>
            <a:pPr marL="0" indent="0">
              <a:buNone/>
            </a:pPr>
            <a:r>
              <a:rPr lang="ru-RU" dirty="0" smtClean="0"/>
              <a:t>1. Вычисляются три числа – сумма старших разрядов заданных трехзначных чисел, сумма средних разрядов этих чисел, сумма младших разрядов.</a:t>
            </a:r>
          </a:p>
          <a:p>
            <a:pPr marL="0" indent="0">
              <a:buNone/>
            </a:pPr>
            <a:r>
              <a:rPr lang="ru-RU" dirty="0" smtClean="0"/>
              <a:t>2. Полученные три числа записываются друг за другом в порядке убывания (без разделителей).</a:t>
            </a:r>
          </a:p>
          <a:p>
            <a:pPr marL="0" indent="0">
              <a:buNone/>
            </a:pPr>
            <a:r>
              <a:rPr lang="ru-RU" dirty="0" smtClean="0"/>
              <a:t>Пример. Исходные трехзначные числа: 835, 196. Поразрядные суммы: 9, 12,</a:t>
            </a:r>
          </a:p>
          <a:p>
            <a:pPr marL="0" indent="0">
              <a:buNone/>
            </a:pPr>
            <a:r>
              <a:rPr lang="ru-RU" dirty="0" smtClean="0"/>
              <a:t>11. Результат: 12119</a:t>
            </a:r>
          </a:p>
          <a:p>
            <a:pPr marL="0" indent="0">
              <a:buNone/>
            </a:pPr>
            <a:r>
              <a:rPr lang="ru-RU" dirty="0" smtClean="0"/>
              <a:t>Определите, какое из следующих чисел может быть результатом работы автомата.</a:t>
            </a:r>
          </a:p>
          <a:p>
            <a:pPr marL="0" indent="0">
              <a:buNone/>
            </a:pPr>
            <a:r>
              <a:rPr lang="ru-RU" dirty="0" smtClean="0"/>
              <a:t>1) 151303</a:t>
            </a:r>
          </a:p>
          <a:p>
            <a:pPr marL="0" indent="0">
              <a:buNone/>
            </a:pPr>
            <a:r>
              <a:rPr lang="ru-RU" dirty="0" smtClean="0"/>
              <a:t>2) 161410</a:t>
            </a:r>
          </a:p>
          <a:p>
            <a:pPr marL="0" indent="0">
              <a:buNone/>
            </a:pPr>
            <a:r>
              <a:rPr lang="ru-RU" dirty="0" smtClean="0"/>
              <a:t>3) 191615</a:t>
            </a:r>
          </a:p>
          <a:p>
            <a:pPr marL="0" indent="0">
              <a:buNone/>
            </a:pPr>
            <a:r>
              <a:rPr lang="ru-RU" dirty="0" smtClean="0"/>
              <a:t>4) 121613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Задание. </a:t>
            </a:r>
            <a:r>
              <a:rPr lang="ru-RU" dirty="0" err="1">
                <a:solidFill>
                  <a:srgbClr val="C00000"/>
                </a:solidFill>
              </a:rPr>
              <a:t>КИМы</a:t>
            </a:r>
            <a:r>
              <a:rPr lang="ru-RU" dirty="0">
                <a:solidFill>
                  <a:srgbClr val="C00000"/>
                </a:solidFill>
              </a:rPr>
              <a:t> по </a:t>
            </a:r>
            <a:r>
              <a:rPr lang="ru-RU" dirty="0" smtClean="0">
                <a:solidFill>
                  <a:srgbClr val="C00000"/>
                </a:solidFill>
              </a:rPr>
              <a:t>ЕГЭ-2012</a:t>
            </a:r>
            <a:r>
              <a:rPr lang="ru-RU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60989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0" y="16881"/>
            <a:ext cx="683568" cy="117987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6000" dirty="0" smtClean="0">
                <a:solidFill>
                  <a:srgbClr val="FF0000"/>
                </a:solidFill>
              </a:rPr>
              <a:t>2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83568" y="16881"/>
            <a:ext cx="8013576" cy="4564246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Имеется фрагмент алгоритма, записанный на алгоритмическом языке:</a:t>
            </a:r>
          </a:p>
          <a:p>
            <a:pPr marL="109728" indent="0">
              <a:buNone/>
            </a:pPr>
            <a:r>
              <a:rPr lang="ru-RU" b="1" dirty="0">
                <a:solidFill>
                  <a:srgbClr val="0070C0"/>
                </a:solidFill>
              </a:rPr>
              <a:t>n := Длина(а)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m:= 6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b:= Извлечь(а, m )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с:= Извлечь(а, m -4)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b:= Склеить( b ,с)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с:= Извлечь(а, m +2)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b := Склеить( b , с)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 err="1">
                <a:solidFill>
                  <a:srgbClr val="0070C0"/>
                </a:solidFill>
              </a:rPr>
              <a:t>нц</a:t>
            </a:r>
            <a:r>
              <a:rPr lang="ru-RU" b="1" dirty="0">
                <a:solidFill>
                  <a:srgbClr val="0070C0"/>
                </a:solidFill>
              </a:rPr>
              <a:t/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для i от 10 до n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с := Извлечь(а, i)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>
                <a:solidFill>
                  <a:srgbClr val="0070C0"/>
                </a:solidFill>
              </a:rPr>
              <a:t>b := Склеить( b , с)</a:t>
            </a:r>
            <a:br>
              <a:rPr lang="ru-RU" b="1" dirty="0">
                <a:solidFill>
                  <a:srgbClr val="0070C0"/>
                </a:solidFill>
              </a:rPr>
            </a:br>
            <a:r>
              <a:rPr lang="ru-RU" b="1" dirty="0" err="1">
                <a:solidFill>
                  <a:srgbClr val="0070C0"/>
                </a:solidFill>
              </a:rPr>
              <a:t>кц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endParaRPr lang="ru-RU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Здесь переменные </a:t>
            </a:r>
            <a:r>
              <a:rPr lang="ru-RU" b="1" dirty="0">
                <a:solidFill>
                  <a:srgbClr val="0070C0"/>
                </a:solidFill>
              </a:rPr>
              <a:t>a 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b="1" dirty="0">
                <a:solidFill>
                  <a:srgbClr val="0070C0"/>
                </a:solidFill>
              </a:rPr>
              <a:t>b </a:t>
            </a:r>
            <a:r>
              <a:rPr lang="ru-RU" dirty="0">
                <a:solidFill>
                  <a:srgbClr val="0070C0"/>
                </a:solidFill>
              </a:rPr>
              <a:t>и </a:t>
            </a:r>
            <a:r>
              <a:rPr lang="ru-RU" b="1" dirty="0">
                <a:solidFill>
                  <a:srgbClr val="0070C0"/>
                </a:solidFill>
              </a:rPr>
              <a:t>с </a:t>
            </a:r>
            <a:r>
              <a:rPr lang="ru-RU" dirty="0">
                <a:solidFill>
                  <a:srgbClr val="0070C0"/>
                </a:solidFill>
              </a:rPr>
              <a:t>- строкового типа; переменные </a:t>
            </a:r>
            <a:r>
              <a:rPr lang="ru-RU" b="1" dirty="0">
                <a:solidFill>
                  <a:srgbClr val="0070C0"/>
                </a:solidFill>
              </a:rPr>
              <a:t>n 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b="1" dirty="0">
                <a:solidFill>
                  <a:srgbClr val="0070C0"/>
                </a:solidFill>
              </a:rPr>
              <a:t>m </a:t>
            </a:r>
            <a:r>
              <a:rPr lang="ru-RU" dirty="0">
                <a:solidFill>
                  <a:srgbClr val="0070C0"/>
                </a:solidFill>
              </a:rPr>
              <a:t>, </a:t>
            </a:r>
            <a:r>
              <a:rPr lang="ru-RU" b="1" dirty="0">
                <a:solidFill>
                  <a:srgbClr val="0070C0"/>
                </a:solidFill>
              </a:rPr>
              <a:t>k </a:t>
            </a:r>
            <a:r>
              <a:rPr lang="ru-RU" dirty="0">
                <a:solidFill>
                  <a:srgbClr val="0070C0"/>
                </a:solidFill>
              </a:rPr>
              <a:t>– целые. В алгоритме используются следующие функции:</a:t>
            </a:r>
          </a:p>
          <a:p>
            <a:pPr marL="109728" indent="0">
              <a:buNone/>
            </a:pPr>
            <a:r>
              <a:rPr lang="ru-RU" b="1" dirty="0">
                <a:solidFill>
                  <a:srgbClr val="0070C0"/>
                </a:solidFill>
              </a:rPr>
              <a:t>Длина(х) </a:t>
            </a:r>
            <a:r>
              <a:rPr lang="ru-RU" dirty="0">
                <a:solidFill>
                  <a:srgbClr val="0070C0"/>
                </a:solidFill>
              </a:rPr>
              <a:t>– возвращает количество символов </a:t>
            </a:r>
            <a:r>
              <a:rPr lang="ru-RU" dirty="0" smtClean="0">
                <a:solidFill>
                  <a:srgbClr val="0070C0"/>
                </a:solidFill>
              </a:rPr>
              <a:t>в строке </a:t>
            </a:r>
            <a:r>
              <a:rPr lang="ru-RU" b="1" dirty="0">
                <a:solidFill>
                  <a:srgbClr val="0070C0"/>
                </a:solidFill>
              </a:rPr>
              <a:t>х </a:t>
            </a:r>
            <a:r>
              <a:rPr lang="ru-RU" dirty="0">
                <a:solidFill>
                  <a:srgbClr val="0070C0"/>
                </a:solidFill>
              </a:rPr>
              <a:t>.Имеет тип «целое».</a:t>
            </a:r>
          </a:p>
          <a:p>
            <a:pPr marL="109728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Извлечь ( х, i</a:t>
            </a:r>
            <a:r>
              <a:rPr lang="ru-RU" b="1" dirty="0">
                <a:solidFill>
                  <a:srgbClr val="0070C0"/>
                </a:solidFill>
              </a:rPr>
              <a:t>) </a:t>
            </a:r>
            <a:r>
              <a:rPr lang="ru-RU" dirty="0">
                <a:solidFill>
                  <a:srgbClr val="0070C0"/>
                </a:solidFill>
              </a:rPr>
              <a:t>– возвращает </a:t>
            </a:r>
            <a:r>
              <a:rPr lang="ru-RU" b="1" dirty="0">
                <a:solidFill>
                  <a:srgbClr val="0070C0"/>
                </a:solidFill>
              </a:rPr>
              <a:t>i </a:t>
            </a:r>
            <a:r>
              <a:rPr lang="ru-RU" dirty="0">
                <a:solidFill>
                  <a:srgbClr val="0070C0"/>
                </a:solidFill>
              </a:rPr>
              <a:t>-й символ слева </a:t>
            </a:r>
            <a:r>
              <a:rPr lang="ru-RU" dirty="0" smtClean="0">
                <a:solidFill>
                  <a:srgbClr val="0070C0"/>
                </a:solidFill>
              </a:rPr>
              <a:t>в строке </a:t>
            </a:r>
            <a:r>
              <a:rPr lang="ru-RU" b="1" dirty="0">
                <a:solidFill>
                  <a:srgbClr val="0070C0"/>
                </a:solidFill>
              </a:rPr>
              <a:t>х </a:t>
            </a:r>
            <a:r>
              <a:rPr lang="ru-RU" dirty="0">
                <a:solidFill>
                  <a:srgbClr val="0070C0"/>
                </a:solidFill>
              </a:rPr>
              <a:t>.Имеет строковый тип.</a:t>
            </a:r>
          </a:p>
          <a:p>
            <a:pPr marL="109728" indent="0">
              <a:buNone/>
            </a:pPr>
            <a:r>
              <a:rPr lang="ru-RU" b="1" dirty="0" smtClean="0">
                <a:solidFill>
                  <a:srgbClr val="0070C0"/>
                </a:solidFill>
              </a:rPr>
              <a:t>Склеить (</a:t>
            </a:r>
            <a:r>
              <a:rPr lang="ru-RU" b="1" dirty="0">
                <a:solidFill>
                  <a:srgbClr val="0070C0"/>
                </a:solidFill>
              </a:rPr>
              <a:t>х</a:t>
            </a:r>
            <a:r>
              <a:rPr lang="ru-RU" b="1" dirty="0" smtClean="0">
                <a:solidFill>
                  <a:srgbClr val="0070C0"/>
                </a:solidFill>
              </a:rPr>
              <a:t>, у</a:t>
            </a:r>
            <a:r>
              <a:rPr lang="ru-RU" b="1" dirty="0">
                <a:solidFill>
                  <a:srgbClr val="0070C0"/>
                </a:solidFill>
              </a:rPr>
              <a:t>) </a:t>
            </a:r>
            <a:r>
              <a:rPr lang="ru-RU" dirty="0">
                <a:solidFill>
                  <a:srgbClr val="0070C0"/>
                </a:solidFill>
              </a:rPr>
              <a:t>– возвращает строку, в которой записаны подряд сначала все символы строки </a:t>
            </a:r>
            <a:r>
              <a:rPr lang="ru-RU" b="1" dirty="0">
                <a:solidFill>
                  <a:srgbClr val="0070C0"/>
                </a:solidFill>
              </a:rPr>
              <a:t>х </a:t>
            </a:r>
            <a:r>
              <a:rPr lang="ru-RU" dirty="0">
                <a:solidFill>
                  <a:srgbClr val="0070C0"/>
                </a:solidFill>
              </a:rPr>
              <a:t>,а затем все символы строки </a:t>
            </a:r>
            <a:r>
              <a:rPr lang="ru-RU" b="1" dirty="0">
                <a:solidFill>
                  <a:srgbClr val="0070C0"/>
                </a:solidFill>
              </a:rPr>
              <a:t>у </a:t>
            </a:r>
            <a:r>
              <a:rPr lang="ru-RU" dirty="0">
                <a:solidFill>
                  <a:srgbClr val="0070C0"/>
                </a:solidFill>
              </a:rPr>
              <a:t>. Имеет строковый тип.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Значения строк записываются в кавычках (одинарных), например </a:t>
            </a:r>
            <a:r>
              <a:rPr lang="ru-RU" b="1" dirty="0">
                <a:solidFill>
                  <a:srgbClr val="0070C0"/>
                </a:solidFill>
              </a:rPr>
              <a:t>x='школа'</a:t>
            </a:r>
            <a:r>
              <a:rPr lang="ru-RU" dirty="0">
                <a:solidFill>
                  <a:srgbClr val="0070C0"/>
                </a:solidFill>
              </a:rPr>
              <a:t>.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Какое значение примет переменная </a:t>
            </a:r>
            <a:r>
              <a:rPr lang="ru-RU" b="1" dirty="0">
                <a:solidFill>
                  <a:srgbClr val="0070C0"/>
                </a:solidFill>
              </a:rPr>
              <a:t>b </a:t>
            </a:r>
            <a:r>
              <a:rPr lang="ru-RU" dirty="0">
                <a:solidFill>
                  <a:srgbClr val="0070C0"/>
                </a:solidFill>
              </a:rPr>
              <a:t>после выполнения этого фрагмента алгоритма</a:t>
            </a:r>
            <a:r>
              <a:rPr lang="ru-RU" dirty="0" smtClean="0">
                <a:solidFill>
                  <a:srgbClr val="0070C0"/>
                </a:solidFill>
              </a:rPr>
              <a:t>, если </a:t>
            </a:r>
            <a:r>
              <a:rPr lang="ru-RU" dirty="0">
                <a:solidFill>
                  <a:srgbClr val="0070C0"/>
                </a:solidFill>
              </a:rPr>
              <a:t>переменная </a:t>
            </a:r>
            <a:r>
              <a:rPr lang="ru-RU" b="1" dirty="0">
                <a:solidFill>
                  <a:srgbClr val="0070C0"/>
                </a:solidFill>
              </a:rPr>
              <a:t>а </a:t>
            </a:r>
            <a:r>
              <a:rPr lang="ru-RU" dirty="0">
                <a:solidFill>
                  <a:srgbClr val="0070C0"/>
                </a:solidFill>
              </a:rPr>
              <a:t>имела значение 'КИБЕРНЕТИКА'? </a:t>
            </a:r>
          </a:p>
          <a:p>
            <a:pPr marL="109728" indent="0">
              <a:buNone/>
            </a:pP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80112" y="4581128"/>
            <a:ext cx="3419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1. ‘НЕРКА’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2. ‘НИТКА’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3. ‘ТИБЕТ’ 	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4. ‘БЕРЕТ’ 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2668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0" y="16881"/>
            <a:ext cx="683568" cy="117987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6000" dirty="0" smtClean="0">
                <a:solidFill>
                  <a:srgbClr val="FF0000"/>
                </a:solidFill>
              </a:rPr>
              <a:t>3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39552" y="20827"/>
            <a:ext cx="8373616" cy="5280381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Имеется фрагмент алгоритма, записанный на алгоритмическом языке:</a:t>
            </a: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m:= 10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b:= Извлечь(а, m )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 err="1">
                <a:solidFill>
                  <a:srgbClr val="0070C0"/>
                </a:solidFill>
              </a:rPr>
              <a:t>нц</a:t>
            </a:r>
            <a:r>
              <a:rPr lang="ru-RU" sz="1600" b="1" dirty="0">
                <a:solidFill>
                  <a:srgbClr val="0070C0"/>
                </a:solidFill>
              </a:rPr>
              <a:t> для k от4 до 5 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с := Извлечь(а, k )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b := Склеить( b , с)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 err="1">
                <a:solidFill>
                  <a:srgbClr val="0070C0"/>
                </a:solidFill>
              </a:rPr>
              <a:t>кц</a:t>
            </a:r>
            <a:r>
              <a:rPr lang="ru-RU" sz="1600" b="1" dirty="0">
                <a:solidFill>
                  <a:srgbClr val="0070C0"/>
                </a:solidFill>
              </a:rPr>
              <a:t/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 err="1">
                <a:solidFill>
                  <a:srgbClr val="0070C0"/>
                </a:solidFill>
              </a:rPr>
              <a:t>нц</a:t>
            </a:r>
            <a:r>
              <a:rPr lang="ru-RU" sz="1600" b="1" dirty="0">
                <a:solidFill>
                  <a:srgbClr val="0070C0"/>
                </a:solidFill>
              </a:rPr>
              <a:t> для k от1 до 3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с := Извлечь(а, k )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b := Склеить( b , с)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 err="1">
                <a:solidFill>
                  <a:srgbClr val="0070C0"/>
                </a:solidFill>
              </a:rPr>
              <a:t>кц</a:t>
            </a:r>
            <a:r>
              <a:rPr lang="ru-RU" sz="1600" b="1" dirty="0">
                <a:solidFill>
                  <a:srgbClr val="0070C0"/>
                </a:solidFill>
              </a:rPr>
              <a:t> </a:t>
            </a:r>
            <a:endParaRPr lang="ru-RU" sz="1600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Здесь переменные </a:t>
            </a:r>
            <a:r>
              <a:rPr lang="ru-RU" sz="1600" b="1" dirty="0">
                <a:solidFill>
                  <a:srgbClr val="0070C0"/>
                </a:solidFill>
              </a:rPr>
              <a:t>a </a:t>
            </a:r>
            <a:r>
              <a:rPr lang="ru-RU" sz="1600" dirty="0">
                <a:solidFill>
                  <a:srgbClr val="0070C0"/>
                </a:solidFill>
              </a:rPr>
              <a:t>, </a:t>
            </a:r>
            <a:r>
              <a:rPr lang="ru-RU" sz="1600" b="1" dirty="0">
                <a:solidFill>
                  <a:srgbClr val="0070C0"/>
                </a:solidFill>
              </a:rPr>
              <a:t>b </a:t>
            </a:r>
            <a:r>
              <a:rPr lang="ru-RU" sz="1600" dirty="0">
                <a:solidFill>
                  <a:srgbClr val="0070C0"/>
                </a:solidFill>
              </a:rPr>
              <a:t>и </a:t>
            </a:r>
            <a:r>
              <a:rPr lang="ru-RU" sz="1600" b="1" dirty="0">
                <a:solidFill>
                  <a:srgbClr val="0070C0"/>
                </a:solidFill>
              </a:rPr>
              <a:t>с </a:t>
            </a:r>
            <a:r>
              <a:rPr lang="ru-RU" sz="1600" dirty="0">
                <a:solidFill>
                  <a:srgbClr val="0070C0"/>
                </a:solidFill>
              </a:rPr>
              <a:t>- строкового типа; переменные </a:t>
            </a:r>
            <a:r>
              <a:rPr lang="ru-RU" sz="1600" b="1" dirty="0">
                <a:solidFill>
                  <a:srgbClr val="0070C0"/>
                </a:solidFill>
              </a:rPr>
              <a:t>n </a:t>
            </a:r>
            <a:r>
              <a:rPr lang="ru-RU" sz="1600" dirty="0">
                <a:solidFill>
                  <a:srgbClr val="0070C0"/>
                </a:solidFill>
              </a:rPr>
              <a:t>, </a:t>
            </a:r>
            <a:r>
              <a:rPr lang="ru-RU" sz="1600" b="1" dirty="0">
                <a:solidFill>
                  <a:srgbClr val="0070C0"/>
                </a:solidFill>
              </a:rPr>
              <a:t>m </a:t>
            </a:r>
            <a:r>
              <a:rPr lang="ru-RU" sz="1600" dirty="0">
                <a:solidFill>
                  <a:srgbClr val="0070C0"/>
                </a:solidFill>
              </a:rPr>
              <a:t>, </a:t>
            </a:r>
            <a:r>
              <a:rPr lang="ru-RU" sz="1600" b="1" dirty="0">
                <a:solidFill>
                  <a:srgbClr val="0070C0"/>
                </a:solidFill>
              </a:rPr>
              <a:t>k </a:t>
            </a:r>
            <a:r>
              <a:rPr lang="ru-RU" sz="1600" dirty="0">
                <a:solidFill>
                  <a:srgbClr val="0070C0"/>
                </a:solidFill>
              </a:rPr>
              <a:t>– целые. </a:t>
            </a:r>
            <a:r>
              <a:rPr lang="ru-RU" sz="1600" dirty="0" smtClean="0">
                <a:solidFill>
                  <a:srgbClr val="0070C0"/>
                </a:solidFill>
              </a:rPr>
              <a:t>В алгоритме </a:t>
            </a:r>
            <a:r>
              <a:rPr lang="ru-RU" sz="1600" dirty="0">
                <a:solidFill>
                  <a:srgbClr val="0070C0"/>
                </a:solidFill>
              </a:rPr>
              <a:t>используются следующие функции:</a:t>
            </a: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Извлечь(х</a:t>
            </a:r>
            <a:r>
              <a:rPr lang="ru-RU" sz="1600" b="1" dirty="0" smtClean="0">
                <a:solidFill>
                  <a:srgbClr val="0070C0"/>
                </a:solidFill>
              </a:rPr>
              <a:t>, i</a:t>
            </a:r>
            <a:r>
              <a:rPr lang="ru-RU" sz="1600" b="1" dirty="0">
                <a:solidFill>
                  <a:srgbClr val="0070C0"/>
                </a:solidFill>
              </a:rPr>
              <a:t>) </a:t>
            </a:r>
            <a:r>
              <a:rPr lang="ru-RU" sz="1600" dirty="0">
                <a:solidFill>
                  <a:srgbClr val="0070C0"/>
                </a:solidFill>
              </a:rPr>
              <a:t>– возвращает </a:t>
            </a:r>
            <a:r>
              <a:rPr lang="ru-RU" sz="1600" b="1" dirty="0">
                <a:solidFill>
                  <a:srgbClr val="0070C0"/>
                </a:solidFill>
              </a:rPr>
              <a:t>i </a:t>
            </a:r>
            <a:r>
              <a:rPr lang="ru-RU" sz="1600" dirty="0">
                <a:solidFill>
                  <a:srgbClr val="0070C0"/>
                </a:solidFill>
              </a:rPr>
              <a:t>-й символ слева </a:t>
            </a:r>
            <a:r>
              <a:rPr lang="ru-RU" sz="1600" dirty="0" smtClean="0">
                <a:solidFill>
                  <a:srgbClr val="0070C0"/>
                </a:solidFill>
              </a:rPr>
              <a:t>в строке </a:t>
            </a:r>
            <a:r>
              <a:rPr lang="ru-RU" sz="1600" b="1" dirty="0">
                <a:solidFill>
                  <a:srgbClr val="0070C0"/>
                </a:solidFill>
              </a:rPr>
              <a:t>х </a:t>
            </a:r>
            <a:r>
              <a:rPr lang="ru-RU" sz="1600" dirty="0">
                <a:solidFill>
                  <a:srgbClr val="0070C0"/>
                </a:solidFill>
              </a:rPr>
              <a:t>.Имеет строковый тип.</a:t>
            </a: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Склеить(х</a:t>
            </a:r>
            <a:r>
              <a:rPr lang="ru-RU" sz="1600" b="1" dirty="0" smtClean="0">
                <a:solidFill>
                  <a:srgbClr val="0070C0"/>
                </a:solidFill>
              </a:rPr>
              <a:t>, у</a:t>
            </a:r>
            <a:r>
              <a:rPr lang="ru-RU" sz="1600" b="1" dirty="0">
                <a:solidFill>
                  <a:srgbClr val="0070C0"/>
                </a:solidFill>
              </a:rPr>
              <a:t>) </a:t>
            </a:r>
            <a:r>
              <a:rPr lang="ru-RU" sz="1600" dirty="0">
                <a:solidFill>
                  <a:srgbClr val="0070C0"/>
                </a:solidFill>
              </a:rPr>
              <a:t>– возвращает строку, в которой </a:t>
            </a:r>
            <a:r>
              <a:rPr lang="ru-RU" sz="1600" dirty="0" smtClean="0">
                <a:solidFill>
                  <a:srgbClr val="0070C0"/>
                </a:solidFill>
              </a:rPr>
              <a:t>записаны подряд </a:t>
            </a:r>
            <a:r>
              <a:rPr lang="ru-RU" sz="1600" dirty="0">
                <a:solidFill>
                  <a:srgbClr val="0070C0"/>
                </a:solidFill>
              </a:rPr>
              <a:t>сначала все символы строки </a:t>
            </a:r>
            <a:r>
              <a:rPr lang="ru-RU" sz="1600" b="1" dirty="0">
                <a:solidFill>
                  <a:srgbClr val="0070C0"/>
                </a:solidFill>
              </a:rPr>
              <a:t>х </a:t>
            </a:r>
            <a:r>
              <a:rPr lang="ru-RU" sz="1600" dirty="0">
                <a:solidFill>
                  <a:srgbClr val="0070C0"/>
                </a:solidFill>
              </a:rPr>
              <a:t>,а затем все символы строки </a:t>
            </a:r>
            <a:r>
              <a:rPr lang="ru-RU" sz="1600" b="1" dirty="0">
                <a:solidFill>
                  <a:srgbClr val="0070C0"/>
                </a:solidFill>
              </a:rPr>
              <a:t>у </a:t>
            </a:r>
            <a:r>
              <a:rPr lang="ru-RU" sz="1600" dirty="0">
                <a:solidFill>
                  <a:srgbClr val="0070C0"/>
                </a:solidFill>
              </a:rPr>
              <a:t>. Имеет строковый тип.</a:t>
            </a:r>
          </a:p>
          <a:p>
            <a:pPr marL="109728" indent="0">
              <a:buNone/>
            </a:pPr>
            <a:r>
              <a:rPr lang="ru-RU" sz="1600" dirty="0" smtClean="0">
                <a:solidFill>
                  <a:srgbClr val="0070C0"/>
                </a:solidFill>
              </a:rPr>
              <a:t>Значения строк </a:t>
            </a:r>
            <a:r>
              <a:rPr lang="ru-RU" sz="1600" dirty="0">
                <a:solidFill>
                  <a:srgbClr val="0070C0"/>
                </a:solidFill>
              </a:rPr>
              <a:t>записываются в кавычках (одинарных), например </a:t>
            </a:r>
            <a:r>
              <a:rPr lang="ru-RU" sz="1600" b="1" dirty="0">
                <a:solidFill>
                  <a:srgbClr val="0070C0"/>
                </a:solidFill>
              </a:rPr>
              <a:t>x='школа'</a:t>
            </a:r>
            <a:r>
              <a:rPr lang="ru-RU" sz="1600" dirty="0">
                <a:solidFill>
                  <a:srgbClr val="0070C0"/>
                </a:solidFill>
              </a:rPr>
              <a:t>.</a:t>
            </a:r>
          </a:p>
          <a:p>
            <a:pPr marL="109728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Какое значение примет переменная </a:t>
            </a:r>
            <a:r>
              <a:rPr lang="ru-RU" sz="1600" b="1" dirty="0">
                <a:solidFill>
                  <a:srgbClr val="0070C0"/>
                </a:solidFill>
              </a:rPr>
              <a:t>b </a:t>
            </a:r>
            <a:r>
              <a:rPr lang="ru-RU" sz="1600" dirty="0">
                <a:solidFill>
                  <a:srgbClr val="0070C0"/>
                </a:solidFill>
              </a:rPr>
              <a:t>после выполнения этого фрагмента алгоритма</a:t>
            </a:r>
            <a:r>
              <a:rPr lang="ru-RU" sz="1600" dirty="0" smtClean="0">
                <a:solidFill>
                  <a:srgbClr val="0070C0"/>
                </a:solidFill>
              </a:rPr>
              <a:t>, если </a:t>
            </a:r>
            <a:r>
              <a:rPr lang="ru-RU" sz="1600" dirty="0">
                <a:solidFill>
                  <a:srgbClr val="0070C0"/>
                </a:solidFill>
              </a:rPr>
              <a:t>переменная </a:t>
            </a:r>
            <a:r>
              <a:rPr lang="ru-RU" sz="1600" b="1" dirty="0">
                <a:solidFill>
                  <a:srgbClr val="0070C0"/>
                </a:solidFill>
              </a:rPr>
              <a:t>а </a:t>
            </a:r>
            <a:r>
              <a:rPr lang="ru-RU" sz="1600" dirty="0">
                <a:solidFill>
                  <a:srgbClr val="0070C0"/>
                </a:solidFill>
              </a:rPr>
              <a:t>имела значение 'ИНФОРМАТИКА'? </a:t>
            </a:r>
          </a:p>
          <a:p>
            <a:pPr marL="109728" indent="0">
              <a:buNone/>
            </a:pP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33864" y="5085184"/>
            <a:ext cx="35101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1. ‘ФОРИНТ’ 	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2. ‘КОРИНФ’ 	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3. ‘КОРТИК’ 	</a:t>
            </a:r>
          </a:p>
          <a:p>
            <a:r>
              <a:rPr lang="ru-RU" sz="2800" b="1" dirty="0" smtClean="0">
                <a:solidFill>
                  <a:srgbClr val="0070C0"/>
                </a:solidFill>
              </a:rPr>
              <a:t>4. ‘ФОРМАТ’ </a:t>
            </a: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9443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0" y="16881"/>
            <a:ext cx="683568" cy="117987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6000" dirty="0" smtClean="0">
                <a:solidFill>
                  <a:srgbClr val="FF0000"/>
                </a:solidFill>
              </a:rPr>
              <a:t>4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83568" y="692696"/>
            <a:ext cx="8208912" cy="3546189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Некий </a:t>
            </a:r>
            <a:r>
              <a:rPr lang="ru-RU" dirty="0">
                <a:solidFill>
                  <a:srgbClr val="0070C0"/>
                </a:solidFill>
              </a:rPr>
              <a:t>исполнитель умеет выполнять три команды:</a:t>
            </a:r>
          </a:p>
          <a:p>
            <a:pPr marL="109728" indent="0">
              <a:buNone/>
            </a:pPr>
            <a:r>
              <a:rPr lang="ru-RU" b="1" dirty="0">
                <a:solidFill>
                  <a:srgbClr val="0070C0"/>
                </a:solidFill>
              </a:rPr>
              <a:t>FD &lt;число шагов&gt; </a:t>
            </a:r>
            <a:r>
              <a:rPr lang="ru-RU" dirty="0">
                <a:solidFill>
                  <a:srgbClr val="0070C0"/>
                </a:solidFill>
              </a:rPr>
              <a:t>– движение </a:t>
            </a:r>
            <a:r>
              <a:rPr lang="ru-RU" dirty="0" smtClean="0">
                <a:solidFill>
                  <a:srgbClr val="0070C0"/>
                </a:solidFill>
              </a:rPr>
              <a:t>вперед на </a:t>
            </a:r>
            <a:r>
              <a:rPr lang="ru-RU" dirty="0">
                <a:solidFill>
                  <a:srgbClr val="0070C0"/>
                </a:solidFill>
              </a:rPr>
              <a:t>указанное число шагов</a:t>
            </a:r>
          </a:p>
          <a:p>
            <a:pPr marL="109728" indent="0">
              <a:buNone/>
            </a:pPr>
            <a:r>
              <a:rPr lang="ru-RU" b="1" dirty="0">
                <a:solidFill>
                  <a:srgbClr val="0070C0"/>
                </a:solidFill>
              </a:rPr>
              <a:t>RT &lt;число градусов&gt; </a:t>
            </a:r>
            <a:r>
              <a:rPr lang="ru-RU" dirty="0">
                <a:solidFill>
                  <a:srgbClr val="0070C0"/>
                </a:solidFill>
              </a:rPr>
              <a:t>– поворот направо на указанное число градусов</a:t>
            </a:r>
          </a:p>
          <a:p>
            <a:pPr marL="109728" indent="0">
              <a:buNone/>
            </a:pPr>
            <a:r>
              <a:rPr lang="ru-RU" b="1" dirty="0">
                <a:solidFill>
                  <a:srgbClr val="0070C0"/>
                </a:solidFill>
              </a:rPr>
              <a:t>REPEAT &lt;число повторений&gt;[&lt;повторяющиеся действия&gt;] </a:t>
            </a:r>
            <a:r>
              <a:rPr lang="ru-RU" dirty="0">
                <a:solidFill>
                  <a:srgbClr val="0070C0"/>
                </a:solidFill>
              </a:rPr>
              <a:t>– команда повторения</a:t>
            </a:r>
          </a:p>
          <a:p>
            <a:pPr marL="109728" indent="0">
              <a:buNone/>
            </a:pPr>
            <a:r>
              <a:rPr lang="ru-RU" dirty="0">
                <a:solidFill>
                  <a:srgbClr val="0070C0"/>
                </a:solidFill>
              </a:rPr>
              <a:t>Например,</a:t>
            </a:r>
            <a:r>
              <a:rPr lang="ru-RU" b="1" dirty="0">
                <a:solidFill>
                  <a:srgbClr val="0070C0"/>
                </a:solidFill>
              </a:rPr>
              <a:t> REPEAT 4[ FD 20 RT 90] </a:t>
            </a:r>
            <a:r>
              <a:rPr lang="ru-RU" dirty="0">
                <a:solidFill>
                  <a:srgbClr val="0070C0"/>
                </a:solidFill>
              </a:rPr>
              <a:t>строит квадрат со стороной 20. Какую фигуру будет представлять собой траектория движения данного исполнителя в результате выполнения команды</a:t>
            </a:r>
          </a:p>
          <a:p>
            <a:pPr marL="109728" indent="0">
              <a:buNone/>
            </a:pPr>
            <a:r>
              <a:rPr lang="ru-RU" b="1" dirty="0">
                <a:solidFill>
                  <a:srgbClr val="0070C0"/>
                </a:solidFill>
              </a:rPr>
              <a:t>REPEAT8 [FD 60 RT 45</a:t>
            </a:r>
            <a:r>
              <a:rPr lang="ru-RU" b="1" dirty="0" smtClean="0">
                <a:solidFill>
                  <a:srgbClr val="0070C0"/>
                </a:solidFill>
              </a:rPr>
              <a:t>]?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39752" y="4869160"/>
            <a:ext cx="58681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1. Равносторонний треугольник 	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2. Ромб 	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3. Правильный восьмиугольник 	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4. Правильный шестиугольник 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5355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 txBox="1">
            <a:spLocks/>
          </p:cNvSpPr>
          <p:nvPr/>
        </p:nvSpPr>
        <p:spPr>
          <a:xfrm>
            <a:off x="0" y="16881"/>
            <a:ext cx="683568" cy="1179871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ru-RU" sz="6000" dirty="0" smtClean="0">
                <a:solidFill>
                  <a:srgbClr val="FF0000"/>
                </a:solidFill>
              </a:rPr>
              <a:t>5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83568" y="260648"/>
            <a:ext cx="8064896" cy="561662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Система команд исполнителя РОБОТ, «живущего» в прямоугольном лабиринте на клетчатой плоскости: </a:t>
            </a: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вверх вниз влево вправо. </a:t>
            </a:r>
            <a:endParaRPr lang="ru-RU" sz="1600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При выполнении любой из этих </a:t>
            </a:r>
            <a:r>
              <a:rPr lang="ru-RU" sz="1600" dirty="0" smtClean="0">
                <a:solidFill>
                  <a:srgbClr val="0070C0"/>
                </a:solidFill>
              </a:rPr>
              <a:t>команд РОБОТ </a:t>
            </a:r>
            <a:r>
              <a:rPr lang="ru-RU" sz="1600" dirty="0">
                <a:solidFill>
                  <a:srgbClr val="0070C0"/>
                </a:solidFill>
              </a:rPr>
              <a:t>перемещается на одну клетку соответственно: вверх ↑, вниз ↓, влево ←,вправо →. Четыре команды проверяют истинность условия отсутствия стены у каждой стороны той клетки, где находится РОБОТ: </a:t>
            </a: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сверху свободно снизу свободно </a:t>
            </a:r>
            <a:endParaRPr lang="ru-RU" sz="1600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слева свободно справа свободно </a:t>
            </a:r>
            <a:endParaRPr lang="ru-RU" sz="1600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1600" dirty="0">
                <a:solidFill>
                  <a:srgbClr val="0070C0"/>
                </a:solidFill>
              </a:rPr>
              <a:t>Цикл </a:t>
            </a:r>
            <a:r>
              <a:rPr lang="ru-RU" sz="1600" b="1" dirty="0">
                <a:solidFill>
                  <a:srgbClr val="0070C0"/>
                </a:solidFill>
              </a:rPr>
              <a:t>ПОКА&lt;условие&gt; команда </a:t>
            </a:r>
            <a:r>
              <a:rPr lang="ru-RU" sz="1600" dirty="0">
                <a:solidFill>
                  <a:srgbClr val="0070C0"/>
                </a:solidFill>
              </a:rPr>
              <a:t>выполняется, пока условие истинно, иначе происходит переход на следующую строку. Сколько клеток приведенного лабиринта соответствуют требованию, что, выполнив предложенную ниже программу, РОБОТ остановится в той же клетке, с которой он начал движение?</a:t>
            </a:r>
          </a:p>
          <a:p>
            <a:pPr marL="109728" indent="0">
              <a:buNone/>
            </a:pPr>
            <a:r>
              <a:rPr lang="ru-RU" sz="1600" b="1" dirty="0">
                <a:solidFill>
                  <a:srgbClr val="0070C0"/>
                </a:solidFill>
              </a:rPr>
              <a:t>НАЧАЛО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ПОКА&lt;слева свободно&gt; влево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ПОКА&lt;снизу свободно&gt; вниз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ПОКА&lt;справа свободно&gt; вправо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ПОКА&lt;сверху свободно&gt; вверх</a:t>
            </a:r>
            <a:br>
              <a:rPr lang="ru-RU" sz="1600" b="1" dirty="0">
                <a:solidFill>
                  <a:srgbClr val="0070C0"/>
                </a:solidFill>
              </a:rPr>
            </a:br>
            <a:r>
              <a:rPr lang="ru-RU" sz="1600" b="1" dirty="0">
                <a:solidFill>
                  <a:srgbClr val="0070C0"/>
                </a:solidFill>
              </a:rPr>
              <a:t>КОНЕЦ </a:t>
            </a:r>
            <a:endParaRPr lang="ru-RU" sz="1600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ru-RU" sz="1600" dirty="0">
              <a:solidFill>
                <a:srgbClr val="0070C0"/>
              </a:solidFill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933056"/>
            <a:ext cx="2411760" cy="2411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26836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060849"/>
            <a:ext cx="7416824" cy="309634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4000" dirty="0">
                <a:solidFill>
                  <a:srgbClr val="0070C0"/>
                </a:solidFill>
              </a:rPr>
              <a:t>1 </a:t>
            </a:r>
            <a:r>
              <a:rPr lang="ru-RU" sz="4000" dirty="0" smtClean="0">
                <a:solidFill>
                  <a:srgbClr val="0070C0"/>
                </a:solidFill>
              </a:rPr>
              <a:t>–</a:t>
            </a:r>
            <a:r>
              <a:rPr lang="ru-RU" sz="2800" dirty="0" smtClean="0">
                <a:solidFill>
                  <a:srgbClr val="0070C0"/>
                </a:solidFill>
              </a:rPr>
              <a:t>Правильный </a:t>
            </a:r>
            <a:r>
              <a:rPr lang="ru-RU" sz="2800" dirty="0">
                <a:solidFill>
                  <a:srgbClr val="0070C0"/>
                </a:solidFill>
              </a:rPr>
              <a:t>пятиугольник </a:t>
            </a:r>
            <a:endParaRPr lang="ru-RU" sz="40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4000" dirty="0">
                <a:solidFill>
                  <a:srgbClr val="0070C0"/>
                </a:solidFill>
              </a:rPr>
              <a:t>2 </a:t>
            </a:r>
            <a:r>
              <a:rPr lang="ru-RU" sz="2800" dirty="0" smtClean="0">
                <a:solidFill>
                  <a:srgbClr val="0070C0"/>
                </a:solidFill>
              </a:rPr>
              <a:t>–‘</a:t>
            </a:r>
            <a:r>
              <a:rPr lang="ru-RU" sz="2800" dirty="0">
                <a:solidFill>
                  <a:srgbClr val="0070C0"/>
                </a:solidFill>
              </a:rPr>
              <a:t>НИТКА’  </a:t>
            </a:r>
            <a:endParaRPr lang="ru-RU" sz="40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3 </a:t>
            </a:r>
            <a:r>
              <a:rPr lang="ru-RU" sz="2800" dirty="0" smtClean="0">
                <a:solidFill>
                  <a:srgbClr val="0070C0"/>
                </a:solidFill>
              </a:rPr>
              <a:t>–‘</a:t>
            </a:r>
            <a:r>
              <a:rPr lang="ru-RU" sz="2800" dirty="0">
                <a:solidFill>
                  <a:srgbClr val="0070C0"/>
                </a:solidFill>
              </a:rPr>
              <a:t>КОРИНФ’</a:t>
            </a:r>
            <a:endParaRPr lang="ru-RU" sz="28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4 </a:t>
            </a:r>
            <a:r>
              <a:rPr lang="ru-RU" sz="4000" dirty="0">
                <a:solidFill>
                  <a:srgbClr val="0070C0"/>
                </a:solidFill>
              </a:rPr>
              <a:t>– </a:t>
            </a:r>
            <a:r>
              <a:rPr lang="ru-RU" sz="3200" dirty="0">
                <a:solidFill>
                  <a:srgbClr val="0070C0"/>
                </a:solidFill>
              </a:rPr>
              <a:t>Правильный восьмиугольник</a:t>
            </a:r>
            <a:endParaRPr lang="ru-RU" sz="32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r>
              <a:rPr lang="ru-RU" sz="4000" dirty="0" smtClean="0">
                <a:solidFill>
                  <a:srgbClr val="0070C0"/>
                </a:solidFill>
              </a:rPr>
              <a:t>5 </a:t>
            </a:r>
            <a:r>
              <a:rPr lang="ru-RU" sz="4000" dirty="0">
                <a:solidFill>
                  <a:srgbClr val="0070C0"/>
                </a:solidFill>
              </a:rPr>
              <a:t>– 3</a:t>
            </a:r>
            <a:endParaRPr lang="ru-RU" sz="4000" dirty="0" smtClean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404664"/>
            <a:ext cx="4968552" cy="1143000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ОТВЕТЫ </a:t>
            </a:r>
            <a:endParaRPr lang="ru-RU" sz="66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9085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Первый </a:t>
            </a:r>
            <a:r>
              <a:rPr lang="ru-RU" dirty="0"/>
              <a:t>вариант невозможен из-за присутствия числа 0 в разряде десяток. Могло иметь место число 15133, но не 151303.</a:t>
            </a:r>
          </a:p>
          <a:p>
            <a:pPr marL="0" indent="0">
              <a:buNone/>
            </a:pPr>
            <a:r>
              <a:rPr lang="ru-RU" dirty="0"/>
              <a:t>Третий вариант невозможен, так как число 19 невозможно получить в результат сложения двух однозначных чисел (максимально 9+9 = 18)</a:t>
            </a:r>
          </a:p>
          <a:p>
            <a:pPr marL="0" indent="0">
              <a:buNone/>
            </a:pPr>
            <a:r>
              <a:rPr lang="ru-RU" dirty="0"/>
              <a:t>Четвертый вариант невозможен, потому что не выполнено условия расположения чисел в порядке убывания.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Ответ</a:t>
            </a:r>
            <a:r>
              <a:rPr lang="ru-RU" dirty="0"/>
              <a:t>: 2.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Решение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408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В </a:t>
            </a:r>
            <a:r>
              <a:rPr lang="ru-RU" dirty="0"/>
              <a:t>формировании цепочки из четырех бусин используются некоторые правила: В конце цепочки стоит одна из бусин Р, N, Т, O. На первом – одна из бусин P, R, T, O, которой нет на третьем месте. На третьем месте – одна из бусин O, P, T, не стоящая в цепочке последней. Какая из перечисленных цепочек могла быть создана с учетом этих правил? </a:t>
            </a:r>
            <a:br>
              <a:rPr lang="ru-RU" dirty="0"/>
            </a:br>
            <a:endParaRPr lang="ru-RU" dirty="0"/>
          </a:p>
          <a:p>
            <a:pPr marL="109728" indent="0">
              <a:buNone/>
            </a:pPr>
            <a:r>
              <a:rPr lang="ru-RU" dirty="0"/>
              <a:t>1) PORT</a:t>
            </a:r>
            <a:br>
              <a:rPr lang="ru-RU" dirty="0"/>
            </a:br>
            <a:r>
              <a:rPr lang="ru-RU" dirty="0"/>
              <a:t>2) TTTO</a:t>
            </a:r>
            <a:br>
              <a:rPr lang="ru-RU" dirty="0"/>
            </a:br>
            <a:r>
              <a:rPr lang="ru-RU" dirty="0"/>
              <a:t>3) TTOO</a:t>
            </a:r>
            <a:br>
              <a:rPr lang="ru-RU" dirty="0"/>
            </a:br>
            <a:r>
              <a:rPr lang="ru-RU" dirty="0"/>
              <a:t>4) OOPO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C00000"/>
                </a:solidFill>
              </a:rPr>
              <a:t>Задание. </a:t>
            </a:r>
            <a:r>
              <a:rPr lang="ru-RU" dirty="0" err="1">
                <a:solidFill>
                  <a:srgbClr val="C00000"/>
                </a:solidFill>
              </a:rPr>
              <a:t>КИМы</a:t>
            </a:r>
            <a:r>
              <a:rPr lang="ru-RU" dirty="0">
                <a:solidFill>
                  <a:srgbClr val="C00000"/>
                </a:solidFill>
              </a:rPr>
              <a:t> по </a:t>
            </a:r>
            <a:r>
              <a:rPr lang="ru-RU" dirty="0" smtClean="0">
                <a:solidFill>
                  <a:srgbClr val="C00000"/>
                </a:solidFill>
              </a:rPr>
              <a:t>ЕГЭ-2011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904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 </a:t>
            </a:r>
            <a:r>
              <a:rPr lang="ru-RU" dirty="0"/>
              <a:t>второй цепочке не выполняется правило "На первом – одна из бусин P, R, T, O, которой нет на третьем месте".</a:t>
            </a:r>
          </a:p>
          <a:p>
            <a:r>
              <a:rPr lang="ru-RU" dirty="0"/>
              <a:t>В третьей цепочке не выполняется правило "На третьем месте – одна из бусин O, P, T, не стоящая в цепочке последней".</a:t>
            </a:r>
          </a:p>
          <a:p>
            <a:r>
              <a:rPr lang="ru-RU" dirty="0"/>
              <a:t>В первой цепочке не выполняется часть правила "На третьем месте – одна из бусин O, P, T..."</a:t>
            </a:r>
          </a:p>
          <a:p>
            <a:r>
              <a:rPr lang="ru-RU" b="1" dirty="0">
                <a:solidFill>
                  <a:srgbClr val="C00000"/>
                </a:solidFill>
              </a:rPr>
              <a:t>Ответ: 4</a:t>
            </a:r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Решение.</a:t>
            </a:r>
          </a:p>
        </p:txBody>
      </p:sp>
    </p:spTree>
    <p:extLst>
      <p:ext uri="{BB962C8B-B14F-4D97-AF65-F5344CB8AC3E}">
        <p14:creationId xmlns:p14="http://schemas.microsoft.com/office/powerpoint/2010/main" val="1913624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6635080" cy="4900000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/>
              <a:t>Для составления 4-значных чисел используются цифры 1, 2, 3, 4, 5, при этом соблюдаются следующие правила:</a:t>
            </a:r>
            <a:br>
              <a:rPr lang="ru-RU" dirty="0"/>
            </a:br>
            <a:r>
              <a:rPr lang="ru-RU" dirty="0"/>
              <a:t>1. На первом месте стоит одна их цифр 1, 2 или 3.</a:t>
            </a:r>
            <a:br>
              <a:rPr lang="ru-RU" dirty="0"/>
            </a:br>
            <a:r>
              <a:rPr lang="ru-RU" dirty="0"/>
              <a:t>2. После каждой четной цифры идет нечетная, а после каждой нечетной - четная.</a:t>
            </a:r>
            <a:br>
              <a:rPr lang="ru-RU" dirty="0"/>
            </a:br>
            <a:r>
              <a:rPr lang="ru-RU" dirty="0"/>
              <a:t>3. Третьей цифрой не может быть цифра 5.</a:t>
            </a:r>
            <a:br>
              <a:rPr lang="ru-RU" dirty="0"/>
            </a:br>
            <a:r>
              <a:rPr lang="ru-RU" dirty="0"/>
              <a:t>Какое из перечисленных чисел получено по этим правилам?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7236296" y="5042118"/>
            <a:ext cx="19361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1432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1241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4325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b="1" dirty="0" smtClean="0">
                <a:solidFill>
                  <a:srgbClr val="C00000"/>
                </a:solidFill>
              </a:rPr>
              <a:t>3452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437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>
                <a:solidFill>
                  <a:srgbClr val="C00000"/>
                </a:solidFill>
              </a:rPr>
              <a:t>Ваш ответ : 1432</a:t>
            </a:r>
          </a:p>
          <a:p>
            <a:pPr marL="109728" indent="0">
              <a:buNone/>
            </a:pPr>
            <a:r>
              <a:rPr lang="ru-RU" dirty="0">
                <a:solidFill>
                  <a:srgbClr val="C00000"/>
                </a:solidFill>
              </a:rPr>
              <a:t>Верно.</a:t>
            </a:r>
          </a:p>
          <a:p>
            <a:pPr marL="109728" indent="0">
              <a:buNone/>
            </a:pP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942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ru-RU" b="1" dirty="0" smtClean="0"/>
              <a:t>Стр</a:t>
            </a:r>
            <a:r>
              <a:rPr lang="ru-RU" b="1" dirty="0"/>
              <a:t>. 1 </a:t>
            </a:r>
            <a:endParaRPr lang="ru-RU" dirty="0"/>
          </a:p>
          <a:p>
            <a:pPr marL="109728" indent="0">
              <a:buNone/>
            </a:pPr>
            <a:r>
              <a:rPr lang="ru-RU" b="1" dirty="0"/>
              <a:t>Базовый уровень.</a:t>
            </a:r>
            <a:br>
              <a:rPr lang="ru-RU" b="1" dirty="0"/>
            </a:br>
            <a:r>
              <a:rPr lang="ru-RU" b="1" dirty="0"/>
              <a:t>Максимальный балл— 1.</a:t>
            </a:r>
            <a:br>
              <a:rPr lang="ru-RU" b="1" dirty="0"/>
            </a:br>
            <a:r>
              <a:rPr lang="ru-RU" b="1" dirty="0"/>
              <a:t>Рекомендованное время на выполнение — 6 минут.</a:t>
            </a:r>
            <a:br>
              <a:rPr lang="ru-RU" b="1" dirty="0"/>
            </a:br>
            <a:r>
              <a:rPr lang="ru-RU" b="1" dirty="0"/>
              <a:t>Что проверяет задание: </a:t>
            </a:r>
            <a:r>
              <a:rPr lang="ru-RU" dirty="0"/>
              <a:t>Умение исполнить алгоритм для конкретного исполнителя с фиксированным набором команд.</a:t>
            </a:r>
          </a:p>
          <a:p>
            <a:pPr marL="109728" indent="0">
              <a:buNone/>
            </a:pPr>
            <a:r>
              <a:rPr lang="ru-RU" dirty="0"/>
              <a:t>Умение работать со строками (определить длину, выделить подстроку, склеить, копировать, удалить и др.)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Выполнять алгоритм с ветвлениями и циклами.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Читать код программы исполнителя</a:t>
            </a:r>
            <a:endParaRPr lang="ru-RU" dirty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C00000"/>
                </a:solidFill>
              </a:rPr>
              <a:t>Разбор заданий А13. </a:t>
            </a:r>
          </a:p>
        </p:txBody>
      </p:sp>
    </p:spTree>
    <p:extLst>
      <p:ext uri="{BB962C8B-B14F-4D97-AF65-F5344CB8AC3E}">
        <p14:creationId xmlns:p14="http://schemas.microsoft.com/office/powerpoint/2010/main" val="2043991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204</TotalTime>
  <Words>1551</Words>
  <Application>Microsoft Office PowerPoint</Application>
  <PresentationFormat>Экран (4:3)</PresentationFormat>
  <Paragraphs>257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Открытая</vt:lpstr>
      <vt:lpstr>Занятие 07</vt:lpstr>
      <vt:lpstr>Разбор заданий А5</vt:lpstr>
      <vt:lpstr>Задание. КИМы по ЕГЭ-2012.</vt:lpstr>
      <vt:lpstr>Решение.</vt:lpstr>
      <vt:lpstr>Задание. КИМы по ЕГЭ-2011</vt:lpstr>
      <vt:lpstr>Решение.</vt:lpstr>
      <vt:lpstr>Презентация PowerPoint</vt:lpstr>
      <vt:lpstr>Презентация PowerPoint</vt:lpstr>
      <vt:lpstr>Разбор заданий А13. </vt:lpstr>
      <vt:lpstr>Задание. КИМы по ЕГЭ-2012.</vt:lpstr>
      <vt:lpstr>Презентация PowerPoint</vt:lpstr>
      <vt:lpstr>Задание. КИМы по ЕГЭ-2010.</vt:lpstr>
      <vt:lpstr>Решение.</vt:lpstr>
      <vt:lpstr>Разбор заданий С3. </vt:lpstr>
      <vt:lpstr>Задание. КИМы по ЕГЭ-2012.</vt:lpstr>
      <vt:lpstr>Решение  (разбор Константина Полякова): </vt:lpstr>
      <vt:lpstr>7) остается заполнить таблицу для всех значений от 1 до N:</vt:lpstr>
      <vt:lpstr>А5</vt:lpstr>
      <vt:lpstr>А5</vt:lpstr>
      <vt:lpstr>А5</vt:lpstr>
      <vt:lpstr>А5</vt:lpstr>
      <vt:lpstr>А5</vt:lpstr>
      <vt:lpstr>А5</vt:lpstr>
      <vt:lpstr>А5</vt:lpstr>
      <vt:lpstr>А5</vt:lpstr>
      <vt:lpstr>А5</vt:lpstr>
      <vt:lpstr>А5</vt:lpstr>
      <vt:lpstr>Ответы </vt:lpstr>
      <vt:lpstr>А13</vt:lpstr>
      <vt:lpstr>Презентация PowerPoint</vt:lpstr>
      <vt:lpstr>Презентация PowerPoint</vt:lpstr>
      <vt:lpstr>Презентация PowerPoint</vt:lpstr>
      <vt:lpstr>Презентация PowerPoint</vt:lpstr>
      <vt:lpstr>ОТВЕТЫ </vt:lpstr>
    </vt:vector>
  </TitlesOfParts>
  <Company>Darima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06</dc:title>
  <dc:creator>Darima</dc:creator>
  <cp:lastModifiedBy>Darima</cp:lastModifiedBy>
  <cp:revision>12</cp:revision>
  <dcterms:created xsi:type="dcterms:W3CDTF">2012-01-08T13:22:50Z</dcterms:created>
  <dcterms:modified xsi:type="dcterms:W3CDTF">2012-01-08T16:47:39Z</dcterms:modified>
</cp:coreProperties>
</file>