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79" r:id="rId4"/>
    <p:sldId id="281" r:id="rId5"/>
    <p:sldId id="258" r:id="rId6"/>
    <p:sldId id="259" r:id="rId7"/>
    <p:sldId id="280"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6" r:id="rId24"/>
    <p:sldId id="277" r:id="rId25"/>
    <p:sldId id="275" r:id="rId26"/>
    <p:sldId id="278"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4" d="100"/>
          <a:sy n="44" d="100"/>
        </p:scale>
        <p:origin x="-1186" y="-67"/>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6E19165-F10A-493D-B7B0-E19C857B355C}" type="datetimeFigureOut">
              <a:rPr lang="ru-RU" smtClean="0"/>
              <a:pPr/>
              <a:t>17.03.2013</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082279C6-4DAD-4911-9E34-558F6359DEE1}"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6E19165-F10A-493D-B7B0-E19C857B355C}" type="datetimeFigureOut">
              <a:rPr lang="ru-RU" smtClean="0"/>
              <a:pPr/>
              <a:t>17.03.2013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82279C6-4DAD-4911-9E34-558F6359DEE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86E19165-F10A-493D-B7B0-E19C857B355C}" type="datetimeFigureOut">
              <a:rPr lang="ru-RU" smtClean="0"/>
              <a:pPr/>
              <a:t>17.03.2013</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082279C6-4DAD-4911-9E34-558F6359DEE1}"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86E19165-F10A-493D-B7B0-E19C857B355C}" type="datetimeFigureOut">
              <a:rPr lang="ru-RU" smtClean="0"/>
              <a:pPr/>
              <a:t>17.03.2013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082279C6-4DAD-4911-9E34-558F6359DEE1}" type="slidenum">
              <a:rPr lang="ru-RU" smtClean="0"/>
              <a:pPr/>
              <a:t>‹#›</a:t>
            </a:fld>
            <a:endParaRPr lang="ru-RU"/>
          </a:p>
        </p:txBody>
      </p:sp>
      <p:sp>
        <p:nvSpPr>
          <p:cNvPr id="8" name="Объект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86E19165-F10A-493D-B7B0-E19C857B355C}" type="datetimeFigureOut">
              <a:rPr lang="ru-RU" smtClean="0"/>
              <a:pPr/>
              <a:t>17.03.2013</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82279C6-4DAD-4911-9E34-558F6359DEE1}" type="slidenum">
              <a:rPr lang="ru-RU" smtClean="0"/>
              <a:pPr/>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Объект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86E19165-F10A-493D-B7B0-E19C857B355C}" type="datetimeFigureOut">
              <a:rPr lang="ru-RU" smtClean="0"/>
              <a:pPr/>
              <a:t>17.03.2013</a:t>
            </a:fld>
            <a:endParaRPr lang="ru-RU"/>
          </a:p>
        </p:txBody>
      </p:sp>
      <p:sp>
        <p:nvSpPr>
          <p:cNvPr id="10" name="Номер слайда 9"/>
          <p:cNvSpPr>
            <a:spLocks noGrp="1"/>
          </p:cNvSpPr>
          <p:nvPr>
            <p:ph type="sldNum" sz="quarter" idx="16"/>
          </p:nvPr>
        </p:nvSpPr>
        <p:spPr/>
        <p:txBody>
          <a:bodyPr rtlCol="0"/>
          <a:lstStyle/>
          <a:p>
            <a:fld id="{082279C6-4DAD-4911-9E34-558F6359DEE1}" type="slidenum">
              <a:rPr lang="ru-RU" smtClean="0"/>
              <a:pPr/>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Объект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86E19165-F10A-493D-B7B0-E19C857B355C}" type="datetimeFigureOut">
              <a:rPr lang="ru-RU" smtClean="0"/>
              <a:pPr/>
              <a:t>17.03.2013</a:t>
            </a:fld>
            <a:endParaRPr lang="ru-RU"/>
          </a:p>
        </p:txBody>
      </p:sp>
      <p:sp>
        <p:nvSpPr>
          <p:cNvPr id="12" name="Номер слайда 11"/>
          <p:cNvSpPr>
            <a:spLocks noGrp="1"/>
          </p:cNvSpPr>
          <p:nvPr>
            <p:ph type="sldNum" sz="quarter" idx="16"/>
          </p:nvPr>
        </p:nvSpPr>
        <p:spPr/>
        <p:txBody>
          <a:bodyPr rtlCol="0"/>
          <a:lstStyle/>
          <a:p>
            <a:fld id="{082279C6-4DAD-4911-9E34-558F6359DEE1}" type="slidenum">
              <a:rPr lang="ru-RU" smtClean="0"/>
              <a:pPr/>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6E19165-F10A-493D-B7B0-E19C857B355C}" type="datetimeFigureOut">
              <a:rPr lang="ru-RU" smtClean="0"/>
              <a:pPr/>
              <a:t>17.03.2013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082279C6-4DAD-4911-9E34-558F6359DEE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6E19165-F10A-493D-B7B0-E19C857B355C}" type="datetimeFigureOut">
              <a:rPr lang="ru-RU" smtClean="0"/>
              <a:pPr/>
              <a:t>17.03.2013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082279C6-4DAD-4911-9E34-558F6359DEE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86E19165-F10A-493D-B7B0-E19C857B355C}" type="datetimeFigureOut">
              <a:rPr lang="ru-RU" smtClean="0"/>
              <a:pPr/>
              <a:t>17.03.2013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082279C6-4DAD-4911-9E34-558F6359DEE1}" type="slidenum">
              <a:rPr lang="ru-RU" smtClean="0"/>
              <a:pPr/>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Объект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86E19165-F10A-493D-B7B0-E19C857B355C}" type="datetimeFigureOut">
              <a:rPr lang="ru-RU" smtClean="0"/>
              <a:pPr/>
              <a:t>17.03.2013</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082279C6-4DAD-4911-9E34-558F6359DEE1}" type="slidenum">
              <a:rPr lang="ru-RU" smtClean="0"/>
              <a:pPr/>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6E19165-F10A-493D-B7B0-E19C857B355C}" type="datetimeFigureOut">
              <a:rPr lang="ru-RU" smtClean="0"/>
              <a:pPr/>
              <a:t>17.03.2013</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82279C6-4DAD-4911-9E34-558F6359DEE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483768" y="4365104"/>
            <a:ext cx="5976664" cy="1358280"/>
          </a:xfrm>
        </p:spPr>
        <p:txBody>
          <a:bodyPr>
            <a:normAutofit fontScale="90000"/>
          </a:bodyPr>
          <a:lstStyle/>
          <a:p>
            <a:r>
              <a:rPr lang="ru-RU" sz="8800" b="1" dirty="0" smtClean="0">
                <a:ln>
                  <a:solidFill>
                    <a:srgbClr val="C00000"/>
                  </a:solidFill>
                </a:ln>
                <a:solidFill>
                  <a:schemeClr val="accent2"/>
                </a:solidFill>
              </a:rPr>
              <a:t>Занятие 06</a:t>
            </a:r>
            <a:endParaRPr lang="ru-RU" sz="8800" b="1" dirty="0">
              <a:ln>
                <a:solidFill>
                  <a:srgbClr val="C00000"/>
                </a:solidFill>
              </a:ln>
              <a:solidFill>
                <a:schemeClr val="accent2"/>
              </a:solidFill>
            </a:endParaRPr>
          </a:p>
        </p:txBody>
      </p:sp>
      <p:sp>
        <p:nvSpPr>
          <p:cNvPr id="3" name="Подзаголовок 2"/>
          <p:cNvSpPr>
            <a:spLocks noGrp="1"/>
          </p:cNvSpPr>
          <p:nvPr>
            <p:ph type="subTitle" idx="1"/>
          </p:nvPr>
        </p:nvSpPr>
        <p:spPr>
          <a:xfrm>
            <a:off x="2411760" y="6021288"/>
            <a:ext cx="5832648" cy="694928"/>
          </a:xfrm>
        </p:spPr>
        <p:txBody>
          <a:bodyPr>
            <a:normAutofit fontScale="92500"/>
          </a:bodyPr>
          <a:lstStyle/>
          <a:p>
            <a:r>
              <a:rPr lang="ru-RU" b="1" dirty="0" smtClean="0">
                <a:solidFill>
                  <a:srgbClr val="C00000"/>
                </a:solidFill>
              </a:rPr>
              <a:t>Подготовка к ЕГЭ по информатике 2012</a:t>
            </a:r>
            <a:endParaRPr lang="ru-RU" b="1" dirty="0">
              <a:solidFill>
                <a:srgbClr val="C00000"/>
              </a:solidFill>
            </a:endParaRPr>
          </a:p>
        </p:txBody>
      </p:sp>
    </p:spTree>
    <p:extLst>
      <p:ext uri="{BB962C8B-B14F-4D97-AF65-F5344CB8AC3E}">
        <p14:creationId xmlns:p14="http://schemas.microsoft.com/office/powerpoint/2010/main" xmlns="" val="4204504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0"/>
            <a:ext cx="8153400" cy="785794"/>
          </a:xfrm>
        </p:spPr>
        <p:txBody>
          <a:bodyPr/>
          <a:lstStyle/>
          <a:p>
            <a:pPr algn="ctr"/>
            <a:r>
              <a:rPr lang="ru-RU" b="1" i="1" dirty="0"/>
              <a:t>Задание</a:t>
            </a:r>
            <a:r>
              <a:rPr lang="ru-RU" b="1" dirty="0"/>
              <a:t>. </a:t>
            </a:r>
            <a:r>
              <a:rPr lang="ru-RU" b="1" dirty="0" err="1"/>
              <a:t>КИМы</a:t>
            </a:r>
            <a:r>
              <a:rPr lang="ru-RU" b="1" dirty="0"/>
              <a:t> </a:t>
            </a:r>
            <a:r>
              <a:rPr lang="ru-RU" b="1" dirty="0" smtClean="0"/>
              <a:t>ЕГЭ-2012 </a:t>
            </a:r>
            <a:endParaRPr lang="ru-RU" dirty="0"/>
          </a:p>
        </p:txBody>
      </p:sp>
      <p:sp>
        <p:nvSpPr>
          <p:cNvPr id="3" name="Объект 2"/>
          <p:cNvSpPr>
            <a:spLocks noGrp="1"/>
          </p:cNvSpPr>
          <p:nvPr>
            <p:ph sz="quarter" idx="1"/>
          </p:nvPr>
        </p:nvSpPr>
        <p:spPr>
          <a:xfrm>
            <a:off x="0" y="785794"/>
            <a:ext cx="9144000" cy="6072206"/>
          </a:xfrm>
        </p:spPr>
        <p:txBody>
          <a:bodyPr>
            <a:noAutofit/>
          </a:bodyPr>
          <a:lstStyle/>
          <a:p>
            <a:pPr marL="0" indent="0">
              <a:buNone/>
            </a:pPr>
            <a:r>
              <a:rPr lang="ru-RU" sz="2400" dirty="0" smtClean="0"/>
              <a:t>Ниже </a:t>
            </a:r>
            <a:r>
              <a:rPr lang="ru-RU" sz="2400" dirty="0"/>
              <a:t>записана программа. Получив на вход число х, эта программа печатает два числа, </a:t>
            </a:r>
            <a:r>
              <a:rPr lang="en-US" sz="2400" dirty="0"/>
              <a:t>L </a:t>
            </a:r>
            <a:r>
              <a:rPr lang="ru-RU" sz="2400" dirty="0"/>
              <a:t>и </a:t>
            </a:r>
            <a:r>
              <a:rPr lang="en-US" sz="2400" dirty="0"/>
              <a:t>M. </a:t>
            </a:r>
            <a:r>
              <a:rPr lang="ru-RU" sz="2400" dirty="0"/>
              <a:t>Укажите наибольшее из таких чисел </a:t>
            </a:r>
            <a:r>
              <a:rPr lang="en-US" sz="2400" dirty="0"/>
              <a:t>x , </a:t>
            </a:r>
            <a:r>
              <a:rPr lang="ru-RU" sz="2400" dirty="0"/>
              <a:t>при вводе которых алгоритм печатает сначала 3, а потом 7.</a:t>
            </a:r>
          </a:p>
          <a:p>
            <a:pPr marL="0" indent="0">
              <a:buNone/>
            </a:pPr>
            <a:r>
              <a:rPr lang="en-US" sz="2400" b="1" dirty="0" err="1"/>
              <a:t>var</a:t>
            </a:r>
            <a:r>
              <a:rPr lang="en-US" sz="2400" b="1" dirty="0"/>
              <a:t> x, L, M: integer; </a:t>
            </a:r>
            <a:br>
              <a:rPr lang="en-US" sz="2400" b="1" dirty="0"/>
            </a:br>
            <a:r>
              <a:rPr lang="en-US" sz="2400" b="1" dirty="0"/>
              <a:t>begin </a:t>
            </a:r>
            <a:br>
              <a:rPr lang="en-US" sz="2400" b="1" dirty="0"/>
            </a:br>
            <a:r>
              <a:rPr lang="en-US" sz="2400" b="1" dirty="0" err="1"/>
              <a:t>readln</a:t>
            </a:r>
            <a:r>
              <a:rPr lang="en-US" sz="2400" b="1" dirty="0"/>
              <a:t>(x); </a:t>
            </a:r>
            <a:br>
              <a:rPr lang="en-US" sz="2400" b="1" dirty="0"/>
            </a:br>
            <a:r>
              <a:rPr lang="en-US" sz="2400" b="1" dirty="0"/>
              <a:t>L:=0; M:=0; </a:t>
            </a:r>
            <a:br>
              <a:rPr lang="en-US" sz="2400" b="1" dirty="0"/>
            </a:br>
            <a:r>
              <a:rPr lang="en-US" sz="2400" b="1" dirty="0"/>
              <a:t>while x &gt; 0 do begin </a:t>
            </a:r>
            <a:br>
              <a:rPr lang="en-US" sz="2400" b="1" dirty="0"/>
            </a:br>
            <a:r>
              <a:rPr lang="en-US" sz="2400" b="1" dirty="0"/>
              <a:t>L:=L+1; </a:t>
            </a:r>
            <a:br>
              <a:rPr lang="en-US" sz="2400" b="1" dirty="0"/>
            </a:br>
            <a:r>
              <a:rPr lang="en-US" sz="2400" b="1" dirty="0"/>
              <a:t>if M &lt; x then begin </a:t>
            </a:r>
            <a:br>
              <a:rPr lang="en-US" sz="2400" b="1" dirty="0"/>
            </a:br>
            <a:r>
              <a:rPr lang="en-US" sz="2400" b="1" dirty="0"/>
              <a:t>M:=x mod 10; </a:t>
            </a:r>
            <a:br>
              <a:rPr lang="en-US" sz="2400" b="1" dirty="0"/>
            </a:br>
            <a:r>
              <a:rPr lang="en-US" sz="2400" b="1" dirty="0"/>
              <a:t>end; </a:t>
            </a:r>
            <a:br>
              <a:rPr lang="en-US" sz="2400" b="1" dirty="0"/>
            </a:br>
            <a:r>
              <a:rPr lang="en-US" sz="2400" b="1" dirty="0"/>
              <a:t>x:= x div 10; </a:t>
            </a:r>
            <a:br>
              <a:rPr lang="en-US" sz="2400" b="1" dirty="0"/>
            </a:br>
            <a:r>
              <a:rPr lang="en-US" sz="2400" b="1" dirty="0"/>
              <a:t>end; </a:t>
            </a:r>
            <a:br>
              <a:rPr lang="en-US" sz="2400" b="1" dirty="0"/>
            </a:br>
            <a:r>
              <a:rPr lang="en-US" sz="2400" b="1" dirty="0" err="1"/>
              <a:t>writeln</a:t>
            </a:r>
            <a:r>
              <a:rPr lang="en-US" sz="2400" b="1" dirty="0"/>
              <a:t>(L); write(M); </a:t>
            </a:r>
            <a:br>
              <a:rPr lang="en-US" sz="2400" b="1" dirty="0"/>
            </a:br>
            <a:r>
              <a:rPr lang="en-US" sz="2400" b="1" dirty="0"/>
              <a:t>end. </a:t>
            </a:r>
            <a:endParaRPr lang="en-US" sz="2400" dirty="0"/>
          </a:p>
          <a:p>
            <a:pPr marL="0" indent="0">
              <a:buNone/>
            </a:pPr>
            <a:endParaRPr lang="ru-RU" sz="2400" dirty="0"/>
          </a:p>
        </p:txBody>
      </p:sp>
    </p:spTree>
    <p:extLst>
      <p:ext uri="{BB962C8B-B14F-4D97-AF65-F5344CB8AC3E}">
        <p14:creationId xmlns:p14="http://schemas.microsoft.com/office/powerpoint/2010/main" xmlns="" val="2007026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Решение</a:t>
            </a:r>
            <a:r>
              <a:rPr lang="ru-RU" dirty="0"/>
              <a:t>. </a:t>
            </a:r>
          </a:p>
        </p:txBody>
      </p:sp>
      <p:sp>
        <p:nvSpPr>
          <p:cNvPr id="3" name="Объект 2"/>
          <p:cNvSpPr>
            <a:spLocks noGrp="1"/>
          </p:cNvSpPr>
          <p:nvPr>
            <p:ph sz="quarter" idx="1"/>
          </p:nvPr>
        </p:nvSpPr>
        <p:spPr>
          <a:xfrm>
            <a:off x="0" y="1600200"/>
            <a:ext cx="9144000" cy="5257800"/>
          </a:xfrm>
        </p:spPr>
        <p:txBody>
          <a:bodyPr>
            <a:noAutofit/>
          </a:bodyPr>
          <a:lstStyle/>
          <a:p>
            <a:pPr marL="0" indent="0">
              <a:buNone/>
            </a:pPr>
            <a:r>
              <a:rPr lang="ru-RU" sz="2800" dirty="0" smtClean="0"/>
              <a:t>Обращаем </a:t>
            </a:r>
            <a:r>
              <a:rPr lang="ru-RU" sz="2800" dirty="0"/>
              <a:t>внимание на то, что М меняется в том случае, если М&lt;x, что верно для трехзначного и двухзначного х (первое и второе прохождение алгоритма). Когда цикл выполняется третий раз, то идет сравнение М и однозначного х. При это либо М уже равно 7, либо его значение присваивается 7. </a:t>
            </a:r>
            <a:br>
              <a:rPr lang="ru-RU" sz="2800" dirty="0"/>
            </a:br>
            <a:r>
              <a:rPr lang="ru-RU" sz="2800" dirty="0"/>
              <a:t>Число х может заканчиваться на 9 (М присвоится значение 9, в следующий проход цикла условие М &lt; х будет верным, так как х - двузначное), но во второй проход цикла М должно меняться на 7 или меньшее число, чтобы в третий проход М осталось прежним или изменилось. Так как мы ищем наибольшее число, то х=779. </a:t>
            </a:r>
            <a:br>
              <a:rPr lang="ru-RU" sz="2800" dirty="0"/>
            </a:br>
            <a:endParaRPr lang="ru-RU" sz="2800" dirty="0"/>
          </a:p>
        </p:txBody>
      </p:sp>
    </p:spTree>
    <p:extLst>
      <p:ext uri="{BB962C8B-B14F-4D97-AF65-F5344CB8AC3E}">
        <p14:creationId xmlns:p14="http://schemas.microsoft.com/office/powerpoint/2010/main" xmlns="" val="3107664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571612"/>
          </a:xfrm>
        </p:spPr>
        <p:txBody>
          <a:bodyPr>
            <a:noAutofit/>
          </a:bodyPr>
          <a:lstStyle/>
          <a:p>
            <a:pPr algn="ctr"/>
            <a:r>
              <a:rPr lang="ru-RU" sz="2400" b="1" i="1" dirty="0">
                <a:solidFill>
                  <a:schemeClr val="tx1"/>
                </a:solidFill>
              </a:rPr>
              <a:t>Задание</a:t>
            </a:r>
            <a:r>
              <a:rPr lang="ru-RU" sz="2400" b="1" dirty="0">
                <a:solidFill>
                  <a:schemeClr val="tx1"/>
                </a:solidFill>
              </a:rPr>
              <a:t>. </a:t>
            </a:r>
            <a:r>
              <a:rPr lang="ru-RU" sz="2400" b="1" dirty="0" err="1">
                <a:solidFill>
                  <a:schemeClr val="tx1"/>
                </a:solidFill>
              </a:rPr>
              <a:t>КИМы</a:t>
            </a:r>
            <a:r>
              <a:rPr lang="ru-RU" sz="2400" b="1" dirty="0">
                <a:solidFill>
                  <a:schemeClr val="tx1"/>
                </a:solidFill>
              </a:rPr>
              <a:t> ЕГЭ-2012. </a:t>
            </a:r>
            <a:r>
              <a:rPr lang="ru-RU" sz="2400" dirty="0">
                <a:solidFill>
                  <a:schemeClr val="tx1"/>
                </a:solidFill>
              </a:rPr>
              <a:t/>
            </a:r>
            <a:br>
              <a:rPr lang="ru-RU" sz="2400" dirty="0">
                <a:solidFill>
                  <a:schemeClr val="tx1"/>
                </a:solidFill>
              </a:rPr>
            </a:br>
            <a:r>
              <a:rPr lang="ru-RU" sz="2400" dirty="0">
                <a:solidFill>
                  <a:schemeClr val="tx1"/>
                </a:solidFill>
              </a:rPr>
              <a:t>Ниже записана программа. Получив на вход число x, эта программа печатает два числа, L и M. Укажите наибольшее из таких чисел x, при вводе которых алгоритм печатает сначала 3, а потом 8.</a:t>
            </a:r>
            <a:br>
              <a:rPr lang="ru-RU" sz="2400" dirty="0">
                <a:solidFill>
                  <a:schemeClr val="tx1"/>
                </a:solidFill>
              </a:rPr>
            </a:br>
            <a:endParaRPr lang="ru-RU" sz="2400" dirty="0">
              <a:solidFill>
                <a:schemeClr val="tx1"/>
              </a:solidFill>
            </a:endParaRPr>
          </a:p>
        </p:txBody>
      </p:sp>
      <p:sp>
        <p:nvSpPr>
          <p:cNvPr id="3" name="Объект 2"/>
          <p:cNvSpPr>
            <a:spLocks noGrp="1"/>
          </p:cNvSpPr>
          <p:nvPr>
            <p:ph sz="quarter" idx="1"/>
          </p:nvPr>
        </p:nvSpPr>
        <p:spPr>
          <a:xfrm>
            <a:off x="0" y="1500174"/>
            <a:ext cx="9144000" cy="5357826"/>
          </a:xfrm>
        </p:spPr>
        <p:txBody>
          <a:bodyPr>
            <a:noAutofit/>
          </a:bodyPr>
          <a:lstStyle/>
          <a:p>
            <a:r>
              <a:rPr lang="en-US" sz="2400" b="1" dirty="0" err="1"/>
              <a:t>var</a:t>
            </a:r>
            <a:r>
              <a:rPr lang="en-US" sz="2400" b="1" dirty="0"/>
              <a:t> x, L, M: integer;</a:t>
            </a:r>
            <a:br>
              <a:rPr lang="en-US" sz="2400" b="1" dirty="0"/>
            </a:br>
            <a:r>
              <a:rPr lang="en-US" sz="2400" b="1" dirty="0"/>
              <a:t>begin </a:t>
            </a:r>
            <a:br>
              <a:rPr lang="en-US" sz="2400" b="1" dirty="0"/>
            </a:br>
            <a:r>
              <a:rPr lang="en-US" sz="2400" b="1" dirty="0" err="1"/>
              <a:t>readln</a:t>
            </a:r>
            <a:r>
              <a:rPr lang="en-US" sz="2400" b="1" dirty="0"/>
              <a:t>(x); </a:t>
            </a:r>
            <a:br>
              <a:rPr lang="en-US" sz="2400" b="1" dirty="0"/>
            </a:br>
            <a:r>
              <a:rPr lang="en-US" sz="2400" b="1" dirty="0"/>
              <a:t>L:=0; M:=0; </a:t>
            </a:r>
            <a:br>
              <a:rPr lang="en-US" sz="2400" b="1" dirty="0"/>
            </a:br>
            <a:r>
              <a:rPr lang="en-US" sz="2400" b="1" dirty="0"/>
              <a:t>while x &gt; 0 do begin </a:t>
            </a:r>
            <a:br>
              <a:rPr lang="en-US" sz="2400" b="1" dirty="0"/>
            </a:br>
            <a:r>
              <a:rPr lang="en-US" sz="2400" b="1" dirty="0"/>
              <a:t>L:=L+1; </a:t>
            </a:r>
            <a:br>
              <a:rPr lang="en-US" sz="2400" b="1" dirty="0"/>
            </a:br>
            <a:r>
              <a:rPr lang="en-US" sz="2400" b="1" dirty="0"/>
              <a:t>if (M &lt; x) and (x mod 2 = 0) then begin </a:t>
            </a:r>
            <a:br>
              <a:rPr lang="en-US" sz="2400" b="1" dirty="0"/>
            </a:br>
            <a:r>
              <a:rPr lang="en-US" sz="2400" b="1" dirty="0"/>
              <a:t>M:=x mod 10; </a:t>
            </a:r>
            <a:br>
              <a:rPr lang="en-US" sz="2400" b="1" dirty="0"/>
            </a:br>
            <a:r>
              <a:rPr lang="en-US" sz="2400" b="1" dirty="0"/>
              <a:t>end; </a:t>
            </a:r>
            <a:br>
              <a:rPr lang="en-US" sz="2400" b="1" dirty="0"/>
            </a:br>
            <a:r>
              <a:rPr lang="en-US" sz="2400" b="1" dirty="0"/>
              <a:t>x:= x div10; </a:t>
            </a:r>
            <a:br>
              <a:rPr lang="en-US" sz="2400" b="1" dirty="0"/>
            </a:br>
            <a:r>
              <a:rPr lang="en-US" sz="2400" b="1" dirty="0"/>
              <a:t>end; </a:t>
            </a:r>
            <a:br>
              <a:rPr lang="en-US" sz="2400" b="1" dirty="0"/>
            </a:br>
            <a:r>
              <a:rPr lang="en-US" sz="2400" b="1" dirty="0" err="1"/>
              <a:t>writeln</a:t>
            </a:r>
            <a:r>
              <a:rPr lang="en-US" sz="2400" b="1" dirty="0"/>
              <a:t>(L); write(M); </a:t>
            </a:r>
            <a:br>
              <a:rPr lang="en-US" sz="2400" b="1" dirty="0"/>
            </a:br>
            <a:r>
              <a:rPr lang="en-US" sz="2400" b="1" dirty="0"/>
              <a:t>end. </a:t>
            </a:r>
            <a:endParaRPr lang="ru-RU" sz="2400" dirty="0"/>
          </a:p>
        </p:txBody>
      </p:sp>
    </p:spTree>
    <p:extLst>
      <p:ext uri="{BB962C8B-B14F-4D97-AF65-F5344CB8AC3E}">
        <p14:creationId xmlns:p14="http://schemas.microsoft.com/office/powerpoint/2010/main" xmlns="" val="2393710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solidFill>
                  <a:srgbClr val="C00000"/>
                </a:solidFill>
              </a:rPr>
              <a:t>Решение</a:t>
            </a:r>
            <a:r>
              <a:rPr lang="ru-RU" b="1" dirty="0" smtClean="0">
                <a:solidFill>
                  <a:srgbClr val="C00000"/>
                </a:solidFill>
              </a:rPr>
              <a:t>.</a:t>
            </a:r>
            <a:endParaRPr lang="ru-RU" dirty="0">
              <a:solidFill>
                <a:srgbClr val="C00000"/>
              </a:solidFill>
            </a:endParaRPr>
          </a:p>
        </p:txBody>
      </p:sp>
      <p:sp>
        <p:nvSpPr>
          <p:cNvPr id="3" name="Объект 2"/>
          <p:cNvSpPr>
            <a:spLocks noGrp="1"/>
          </p:cNvSpPr>
          <p:nvPr>
            <p:ph sz="quarter" idx="1"/>
          </p:nvPr>
        </p:nvSpPr>
        <p:spPr/>
        <p:txBody>
          <a:bodyPr>
            <a:normAutofit fontScale="92500" lnSpcReduction="20000"/>
          </a:bodyPr>
          <a:lstStyle/>
          <a:p>
            <a:pPr marL="0" indent="0">
              <a:buNone/>
            </a:pPr>
            <a:r>
              <a:rPr lang="ru-RU" dirty="0" smtClean="0"/>
              <a:t>После </a:t>
            </a:r>
            <a:r>
              <a:rPr lang="ru-RU" dirty="0"/>
              <a:t>выполнения программы М=8, М меняется в том случае, если число х четное (х </a:t>
            </a:r>
            <a:r>
              <a:rPr lang="ru-RU" dirty="0" err="1"/>
              <a:t>mod</a:t>
            </a:r>
            <a:r>
              <a:rPr lang="ru-RU" dirty="0"/>
              <a:t> 2 = 0) и М &lt; x. Верно , что в записи числа х должна быть цифра 8. Причем, М может быть присвоено значение 8 в первый проход цикла и не меняться до конца выполнения цикла. Тогда 8 стоит в разряде единиц. В задании требуется указать наибольшее х, тогда в разряде десяток и сотен должно стоять нечетная цифра больше 8. Это цифра 9. Значит, х = 998. В этом случае М меняется только при первом выполнении цикла, во второй и третий раз условие в ветвлении будет ложным. </a:t>
            </a:r>
          </a:p>
          <a:p>
            <a:pPr marL="0" indent="0">
              <a:buNone/>
            </a:pPr>
            <a:endParaRPr lang="ru-RU" dirty="0"/>
          </a:p>
        </p:txBody>
      </p:sp>
    </p:spTree>
    <p:extLst>
      <p:ext uri="{BB962C8B-B14F-4D97-AF65-F5344CB8AC3E}">
        <p14:creationId xmlns:p14="http://schemas.microsoft.com/office/powerpoint/2010/main" xmlns="" val="3405011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800" b="1" i="1" dirty="0"/>
              <a:t>Задание</a:t>
            </a:r>
            <a:r>
              <a:rPr lang="ru-RU" sz="1800" b="1" dirty="0"/>
              <a:t>. </a:t>
            </a:r>
            <a:r>
              <a:rPr lang="ru-RU" sz="1800" b="1" dirty="0" err="1"/>
              <a:t>КИМы</a:t>
            </a:r>
            <a:r>
              <a:rPr lang="ru-RU" sz="1800" b="1" dirty="0"/>
              <a:t> ЕГЭ-2012. </a:t>
            </a:r>
            <a:br>
              <a:rPr lang="ru-RU" sz="1800" b="1" dirty="0"/>
            </a:br>
            <a:r>
              <a:rPr lang="ru-RU" sz="1800" dirty="0" smtClean="0"/>
              <a:t>Ниже </a:t>
            </a:r>
            <a:r>
              <a:rPr lang="ru-RU" sz="1800" dirty="0"/>
              <a:t>записана программа. Получив на вход число х, эта программа печатает два числа, L и M. Укажите наибольшее из таких чисел x, при вводе которых алгоритм печатает сначала 3, а потом 10.</a:t>
            </a:r>
            <a:br>
              <a:rPr lang="ru-RU" sz="1800" dirty="0"/>
            </a:br>
            <a:endParaRPr lang="ru-RU" sz="1800" dirty="0"/>
          </a:p>
        </p:txBody>
      </p:sp>
      <p:sp>
        <p:nvSpPr>
          <p:cNvPr id="3" name="Объект 2"/>
          <p:cNvSpPr>
            <a:spLocks noGrp="1"/>
          </p:cNvSpPr>
          <p:nvPr>
            <p:ph sz="quarter" idx="1"/>
          </p:nvPr>
        </p:nvSpPr>
        <p:spPr/>
        <p:txBody>
          <a:bodyPr>
            <a:normAutofit fontScale="85000" lnSpcReduction="20000"/>
          </a:bodyPr>
          <a:lstStyle/>
          <a:p>
            <a:pPr marL="0" indent="0">
              <a:buNone/>
            </a:pPr>
            <a:r>
              <a:rPr lang="en-US" b="1" dirty="0" err="1"/>
              <a:t>var</a:t>
            </a:r>
            <a:r>
              <a:rPr lang="en-US" b="1" dirty="0"/>
              <a:t> x, L, M: integer;</a:t>
            </a:r>
            <a:br>
              <a:rPr lang="en-US" b="1" dirty="0"/>
            </a:br>
            <a:r>
              <a:rPr lang="en-US" b="1" dirty="0"/>
              <a:t>begin</a:t>
            </a:r>
            <a:br>
              <a:rPr lang="en-US" b="1" dirty="0"/>
            </a:br>
            <a:r>
              <a:rPr lang="en-US" b="1" dirty="0" err="1"/>
              <a:t>readln</a:t>
            </a:r>
            <a:r>
              <a:rPr lang="en-US" b="1" dirty="0"/>
              <a:t>(x);</a:t>
            </a:r>
            <a:br>
              <a:rPr lang="en-US" b="1" dirty="0"/>
            </a:br>
            <a:r>
              <a:rPr lang="en-US" b="1" dirty="0"/>
              <a:t>L:=0; M:=0;</a:t>
            </a:r>
            <a:br>
              <a:rPr lang="en-US" b="1" dirty="0"/>
            </a:br>
            <a:r>
              <a:rPr lang="en-US" b="1" dirty="0"/>
              <a:t>while x &gt; 0 do begin</a:t>
            </a:r>
            <a:br>
              <a:rPr lang="en-US" b="1" dirty="0"/>
            </a:br>
            <a:r>
              <a:rPr lang="en-US" b="1" dirty="0"/>
              <a:t>L:=L+1;</a:t>
            </a:r>
            <a:br>
              <a:rPr lang="en-US" b="1" dirty="0"/>
            </a:br>
            <a:r>
              <a:rPr lang="en-US" b="1" dirty="0"/>
              <a:t>if (M &lt; x) and (x mod 2 = 1) then begin</a:t>
            </a:r>
            <a:br>
              <a:rPr lang="en-US" b="1" dirty="0"/>
            </a:br>
            <a:r>
              <a:rPr lang="en-US" b="1" dirty="0"/>
              <a:t>M:= (x mod10) * 2;</a:t>
            </a:r>
            <a:br>
              <a:rPr lang="en-US" b="1" dirty="0"/>
            </a:br>
            <a:r>
              <a:rPr lang="en-US" b="1" dirty="0"/>
              <a:t>end;</a:t>
            </a:r>
            <a:br>
              <a:rPr lang="en-US" b="1" dirty="0"/>
            </a:br>
            <a:r>
              <a:rPr lang="en-US" b="1" dirty="0"/>
              <a:t>x:= x div10;</a:t>
            </a:r>
            <a:br>
              <a:rPr lang="en-US" b="1" dirty="0"/>
            </a:br>
            <a:r>
              <a:rPr lang="en-US" b="1" dirty="0"/>
              <a:t>end;</a:t>
            </a:r>
            <a:br>
              <a:rPr lang="en-US" b="1" dirty="0"/>
            </a:br>
            <a:r>
              <a:rPr lang="en-US" b="1" dirty="0" err="1"/>
              <a:t>writeln</a:t>
            </a:r>
            <a:r>
              <a:rPr lang="en-US" b="1" dirty="0"/>
              <a:t>(L); write(M);</a:t>
            </a:r>
            <a:br>
              <a:rPr lang="en-US" b="1" dirty="0"/>
            </a:br>
            <a:r>
              <a:rPr lang="en-US" b="1" dirty="0"/>
              <a:t>end</a:t>
            </a:r>
            <a:r>
              <a:rPr lang="en-US" b="1" dirty="0" smtClean="0"/>
              <a:t>.</a:t>
            </a:r>
            <a:endParaRPr lang="en-US" dirty="0"/>
          </a:p>
        </p:txBody>
      </p:sp>
    </p:spTree>
    <p:extLst>
      <p:ext uri="{BB962C8B-B14F-4D97-AF65-F5344CB8AC3E}">
        <p14:creationId xmlns:p14="http://schemas.microsoft.com/office/powerpoint/2010/main" xmlns="" val="3388343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Ответ и решение</a:t>
            </a:r>
            <a:endParaRPr lang="ru-RU" dirty="0"/>
          </a:p>
        </p:txBody>
      </p:sp>
      <p:sp>
        <p:nvSpPr>
          <p:cNvPr id="3" name="Объект 2"/>
          <p:cNvSpPr>
            <a:spLocks noGrp="1"/>
          </p:cNvSpPr>
          <p:nvPr>
            <p:ph sz="quarter" idx="1"/>
          </p:nvPr>
        </p:nvSpPr>
        <p:spPr/>
        <p:txBody>
          <a:bodyPr>
            <a:normAutofit fontScale="92500" lnSpcReduction="20000"/>
          </a:bodyPr>
          <a:lstStyle/>
          <a:p>
            <a:pPr marL="0" indent="0">
              <a:buNone/>
            </a:pPr>
            <a:r>
              <a:rPr lang="ru-RU" dirty="0"/>
              <a:t>Число х оканчивается на 5, чтобы в М было присвоено значение (х </a:t>
            </a:r>
            <a:r>
              <a:rPr lang="ru-RU" dirty="0" err="1"/>
              <a:t>mod</a:t>
            </a:r>
            <a:r>
              <a:rPr lang="ru-RU" dirty="0"/>
              <a:t> 10) * 2. Цифры стоящие в разряде десяток и сотен могут </a:t>
            </a:r>
            <a:r>
              <a:rPr lang="ru-RU" dirty="0" smtClean="0"/>
              <a:t>быть </a:t>
            </a:r>
            <a:r>
              <a:rPr lang="ru-RU" dirty="0"/>
              <a:t>больше (мы ищем наибольшее число).</a:t>
            </a:r>
            <a:br>
              <a:rPr lang="ru-RU" dirty="0"/>
            </a:br>
            <a:r>
              <a:rPr lang="ru-RU" dirty="0"/>
              <a:t>Можно предположить, что х = 995, но тогда М станет равным 18 после второго прохождения цикла, что неверно. </a:t>
            </a:r>
            <a:br>
              <a:rPr lang="ru-RU" dirty="0"/>
            </a:br>
            <a:r>
              <a:rPr lang="ru-RU" dirty="0"/>
              <a:t>Тогда х = 985. После первого прохождения цикла М станет равным 10. При второй итерации будет ложным второе условие в ветвлении (10&lt;98 И 98 </a:t>
            </a:r>
            <a:r>
              <a:rPr lang="ru-RU" dirty="0" err="1"/>
              <a:t>mod</a:t>
            </a:r>
            <a:r>
              <a:rPr lang="ru-RU" dirty="0"/>
              <a:t> 2 = 1). При третьей </a:t>
            </a:r>
            <a:r>
              <a:rPr lang="ru-RU" dirty="0" err="1"/>
              <a:t>итераци</a:t>
            </a:r>
            <a:r>
              <a:rPr lang="ru-RU" dirty="0"/>
              <a:t> цикла будет ложным первое условие ветвления (9&lt;10 И 9 </a:t>
            </a:r>
            <a:r>
              <a:rPr lang="ru-RU" dirty="0" err="1"/>
              <a:t>mod</a:t>
            </a:r>
            <a:r>
              <a:rPr lang="ru-RU" dirty="0"/>
              <a:t> 2 = 1).</a:t>
            </a:r>
          </a:p>
        </p:txBody>
      </p:sp>
    </p:spTree>
    <p:extLst>
      <p:ext uri="{BB962C8B-B14F-4D97-AF65-F5344CB8AC3E}">
        <p14:creationId xmlns:p14="http://schemas.microsoft.com/office/powerpoint/2010/main" xmlns="" val="4158353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C00000"/>
                </a:solidFill>
              </a:rPr>
              <a:t>Разбор заданий С2</a:t>
            </a:r>
            <a:endParaRPr lang="ru-RU" dirty="0">
              <a:solidFill>
                <a:srgbClr val="C00000"/>
              </a:solidFill>
            </a:endParaRPr>
          </a:p>
        </p:txBody>
      </p:sp>
      <p:sp>
        <p:nvSpPr>
          <p:cNvPr id="4" name="Объект 3"/>
          <p:cNvSpPr>
            <a:spLocks noGrp="1"/>
          </p:cNvSpPr>
          <p:nvPr>
            <p:ph sz="quarter" idx="1"/>
          </p:nvPr>
        </p:nvSpPr>
        <p:spPr>
          <a:xfrm>
            <a:off x="179512" y="1600200"/>
            <a:ext cx="8856984" cy="5069160"/>
          </a:xfrm>
        </p:spPr>
        <p:txBody>
          <a:bodyPr>
            <a:noAutofit/>
          </a:bodyPr>
          <a:lstStyle/>
          <a:p>
            <a:pPr marL="0" indent="0">
              <a:buNone/>
            </a:pPr>
            <a:r>
              <a:rPr lang="ru-RU" sz="2400" b="1" dirty="0"/>
              <a:t>Высокий уровень. </a:t>
            </a:r>
            <a:br>
              <a:rPr lang="ru-RU" sz="2400" b="1" dirty="0"/>
            </a:br>
            <a:r>
              <a:rPr lang="ru-RU" sz="2400" b="1" dirty="0"/>
              <a:t>Максимальный балл— 2. </a:t>
            </a:r>
            <a:br>
              <a:rPr lang="ru-RU" sz="2400" b="1" dirty="0"/>
            </a:br>
            <a:r>
              <a:rPr lang="ru-RU" sz="2400" b="1" dirty="0"/>
              <a:t>Рекомендованное время на выполнение — 30 минут. </a:t>
            </a:r>
            <a:br>
              <a:rPr lang="ru-RU" sz="2400" b="1" dirty="0"/>
            </a:br>
            <a:r>
              <a:rPr lang="ru-RU" sz="2400" b="1" dirty="0"/>
              <a:t>Что проверяет задание:</a:t>
            </a:r>
            <a:r>
              <a:rPr lang="ru-RU" sz="2400" dirty="0"/>
              <a:t> Умения написать короткую (10 – 15 строк) простую программу (например, обработки массива) на языке программирования или записать алгоритм на естественном языке.</a:t>
            </a:r>
          </a:p>
          <a:p>
            <a:pPr marL="0" indent="0">
              <a:buNone/>
            </a:pPr>
            <a:r>
              <a:rPr lang="ru-RU" sz="2400" b="1" dirty="0" smtClean="0"/>
              <a:t>1.</a:t>
            </a:r>
            <a:r>
              <a:rPr lang="ru-RU" sz="2400" dirty="0" smtClean="0"/>
              <a:t> Одномерный </a:t>
            </a:r>
            <a:r>
              <a:rPr lang="ru-RU" sz="2400" dirty="0"/>
              <a:t>массив - это набор однотипных элементов, имеющих общее имя и расположенных в памяти рядом. Для обращения к элементу массива используют квадратные скобки, запись A[i] обозначает элемент массива A с номером (индексом) </a:t>
            </a:r>
            <a:r>
              <a:rPr lang="ru-RU" sz="2400" b="1" dirty="0"/>
              <a:t>i.</a:t>
            </a:r>
            <a:br>
              <a:rPr lang="ru-RU" sz="2400" b="1" dirty="0"/>
            </a:br>
            <a:r>
              <a:rPr lang="ru-RU" sz="2400" dirty="0" smtClean="0"/>
              <a:t>Объявление </a:t>
            </a:r>
            <a:r>
              <a:rPr lang="ru-RU" sz="2400" dirty="0"/>
              <a:t>массива: &lt;</a:t>
            </a:r>
            <a:r>
              <a:rPr lang="ru-RU" sz="2400" b="1" dirty="0"/>
              <a:t>имя массива&gt;: </a:t>
            </a:r>
            <a:r>
              <a:rPr lang="ru-RU" sz="2400" b="1" dirty="0" err="1"/>
              <a:t>array</a:t>
            </a:r>
            <a:r>
              <a:rPr lang="ru-RU" sz="2400" b="1" dirty="0"/>
              <a:t> [начальное значение индекса .. конечное значение индекса] </a:t>
            </a:r>
            <a:r>
              <a:rPr lang="ru-RU" sz="2400" b="1" dirty="0" err="1"/>
              <a:t>of</a:t>
            </a:r>
            <a:r>
              <a:rPr lang="ru-RU" sz="2400" b="1" dirty="0"/>
              <a:t> &lt;тип массива&gt;</a:t>
            </a:r>
            <a:endParaRPr lang="ru-RU" sz="2400" dirty="0"/>
          </a:p>
          <a:p>
            <a:pPr marL="0" indent="0">
              <a:buNone/>
            </a:pPr>
            <a:endParaRPr lang="ru-RU" sz="2400" dirty="0"/>
          </a:p>
        </p:txBody>
      </p:sp>
    </p:spTree>
    <p:extLst>
      <p:ext uri="{BB962C8B-B14F-4D97-AF65-F5344CB8AC3E}">
        <p14:creationId xmlns:p14="http://schemas.microsoft.com/office/powerpoint/2010/main" xmlns="" val="2442970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normAutofit fontScale="92500" lnSpcReduction="20000"/>
          </a:bodyPr>
          <a:lstStyle/>
          <a:p>
            <a:pPr marL="0" indent="0">
              <a:buNone/>
            </a:pPr>
            <a:r>
              <a:rPr lang="ru-RU" dirty="0" smtClean="0"/>
              <a:t>2. Для </a:t>
            </a:r>
            <a:r>
              <a:rPr lang="ru-RU" dirty="0"/>
              <a:t>обработки (заполнение, вывод и др.) всех элементов массива используется цикл вида</a:t>
            </a:r>
            <a:br>
              <a:rPr lang="ru-RU" dirty="0"/>
            </a:br>
            <a:r>
              <a:rPr lang="ru-RU" dirty="0" err="1"/>
              <a:t>for</a:t>
            </a:r>
            <a:r>
              <a:rPr lang="ru-RU" dirty="0"/>
              <a:t> i:=1 </a:t>
            </a:r>
            <a:r>
              <a:rPr lang="ru-RU" dirty="0" err="1"/>
              <a:t>to</a:t>
            </a:r>
            <a:r>
              <a:rPr lang="ru-RU" dirty="0"/>
              <a:t> N </a:t>
            </a:r>
            <a:r>
              <a:rPr lang="ru-RU" dirty="0" err="1"/>
              <a:t>do</a:t>
            </a:r>
            <a:r>
              <a:rPr lang="ru-RU" dirty="0"/>
              <a:t> </a:t>
            </a:r>
            <a:r>
              <a:rPr lang="ru-RU" dirty="0" err="1"/>
              <a:t>begin</a:t>
            </a:r>
            <a:r>
              <a:rPr lang="ru-RU" dirty="0"/>
              <a:t/>
            </a:r>
            <a:br>
              <a:rPr lang="ru-RU" dirty="0"/>
            </a:br>
            <a:r>
              <a:rPr lang="ru-RU" dirty="0"/>
              <a:t>{что-то делаем </a:t>
            </a:r>
            <a:r>
              <a:rPr lang="ru-RU" dirty="0" smtClean="0"/>
              <a:t>с элементом </a:t>
            </a:r>
            <a:r>
              <a:rPr lang="ru-RU" dirty="0"/>
              <a:t>A [ i ]}</a:t>
            </a:r>
            <a:br>
              <a:rPr lang="ru-RU" dirty="0"/>
            </a:br>
            <a:r>
              <a:rPr lang="ru-RU" dirty="0" err="1"/>
              <a:t>end</a:t>
            </a:r>
            <a:r>
              <a:rPr lang="ru-RU" dirty="0"/>
              <a:t>;</a:t>
            </a:r>
            <a:br>
              <a:rPr lang="ru-RU" dirty="0"/>
            </a:br>
            <a:r>
              <a:rPr lang="ru-RU" dirty="0"/>
              <a:t>переменная i обозначает номер текущего элемента массива, она меняется от 1 до N с шагом 1,то есть мы «проходим» последовательно все элементы</a:t>
            </a:r>
          </a:p>
          <a:p>
            <a:pPr marL="0" indent="0">
              <a:buNone/>
            </a:pPr>
            <a:r>
              <a:rPr lang="ru-RU" dirty="0" smtClean="0"/>
              <a:t>3. Двухмерный </a:t>
            </a:r>
            <a:r>
              <a:rPr lang="ru-RU" dirty="0"/>
              <a:t>массив (матрица) – это прямоугольная таблица однотипных элементов</a:t>
            </a:r>
            <a:r>
              <a:rPr lang="ru-RU" dirty="0" smtClean="0"/>
              <a:t>. Если </a:t>
            </a:r>
            <a:r>
              <a:rPr lang="ru-RU" dirty="0"/>
              <a:t>матрица имеет имя A , то обращение A[i, j ] обозначает элемент</a:t>
            </a:r>
            <a:r>
              <a:rPr lang="ru-RU" dirty="0" smtClean="0"/>
              <a:t>, расположенный </a:t>
            </a:r>
            <a:r>
              <a:rPr lang="ru-RU" dirty="0"/>
              <a:t>на пересечении строки i и столбца j.</a:t>
            </a:r>
          </a:p>
        </p:txBody>
      </p:sp>
    </p:spTree>
    <p:extLst>
      <p:ext uri="{BB962C8B-B14F-4D97-AF65-F5344CB8AC3E}">
        <p14:creationId xmlns:p14="http://schemas.microsoft.com/office/powerpoint/2010/main" xmlns="" val="3721528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normAutofit fontScale="85000" lnSpcReduction="20000"/>
          </a:bodyPr>
          <a:lstStyle/>
          <a:p>
            <a:pPr marL="0" indent="0">
              <a:buNone/>
            </a:pPr>
            <a:r>
              <a:rPr lang="ru-RU" dirty="0" smtClean="0"/>
              <a:t>4. Каждая </a:t>
            </a:r>
            <a:r>
              <a:rPr lang="ru-RU" dirty="0"/>
              <a:t>строка матрицы – это обычный (одномерный, линейный) массив; для того, чтобы обработать строку </a:t>
            </a:r>
            <a:r>
              <a:rPr lang="ru-RU" b="1" dirty="0"/>
              <a:t>i</a:t>
            </a:r>
            <a:r>
              <a:rPr lang="ru-RU" dirty="0"/>
              <a:t> в матрице из </a:t>
            </a:r>
            <a:r>
              <a:rPr lang="ru-RU" b="1" dirty="0" smtClean="0"/>
              <a:t>M </a:t>
            </a:r>
            <a:r>
              <a:rPr lang="ru-RU" dirty="0" smtClean="0"/>
              <a:t>столбцов</a:t>
            </a:r>
            <a:r>
              <a:rPr lang="ru-RU" dirty="0"/>
              <a:t>, нужно использовать цикл, в котором меняется номер столбца </a:t>
            </a:r>
            <a:r>
              <a:rPr lang="ru-RU" b="1" dirty="0"/>
              <a:t>k</a:t>
            </a:r>
            <a:r>
              <a:rPr lang="ru-RU" dirty="0"/>
              <a:t>:</a:t>
            </a:r>
            <a:br>
              <a:rPr lang="ru-RU" dirty="0"/>
            </a:br>
            <a:r>
              <a:rPr lang="ru-RU" dirty="0" err="1"/>
              <a:t>for</a:t>
            </a:r>
            <a:r>
              <a:rPr lang="ru-RU" dirty="0"/>
              <a:t> k:=1 </a:t>
            </a:r>
            <a:r>
              <a:rPr lang="ru-RU" dirty="0" err="1"/>
              <a:t>to</a:t>
            </a:r>
            <a:r>
              <a:rPr lang="ru-RU" dirty="0"/>
              <a:t> M </a:t>
            </a:r>
            <a:r>
              <a:rPr lang="ru-RU" dirty="0" err="1"/>
              <a:t>do</a:t>
            </a:r>
            <a:r>
              <a:rPr lang="ru-RU" dirty="0"/>
              <a:t> </a:t>
            </a:r>
            <a:r>
              <a:rPr lang="ru-RU" dirty="0" err="1"/>
              <a:t>begin</a:t>
            </a:r>
            <a:r>
              <a:rPr lang="ru-RU" dirty="0"/>
              <a:t/>
            </a:r>
            <a:br>
              <a:rPr lang="ru-RU" dirty="0"/>
            </a:br>
            <a:r>
              <a:rPr lang="ru-RU" dirty="0"/>
              <a:t>{что-то делаем с элементом A[</a:t>
            </a:r>
            <a:r>
              <a:rPr lang="ru-RU" dirty="0" err="1"/>
              <a:t>i,k</a:t>
            </a:r>
            <a:r>
              <a:rPr lang="ru-RU" dirty="0"/>
              <a:t>]}</a:t>
            </a:r>
            <a:br>
              <a:rPr lang="ru-RU" dirty="0"/>
            </a:br>
            <a:r>
              <a:rPr lang="ru-RU" dirty="0" err="1"/>
              <a:t>end</a:t>
            </a:r>
            <a:r>
              <a:rPr lang="ru-RU" dirty="0" smtClean="0"/>
              <a:t>;</a:t>
            </a:r>
          </a:p>
          <a:p>
            <a:pPr marL="0" indent="0">
              <a:buNone/>
            </a:pPr>
            <a:r>
              <a:rPr lang="ru-RU" dirty="0" smtClean="0"/>
              <a:t>5. Каждый </a:t>
            </a:r>
            <a:r>
              <a:rPr lang="ru-RU" dirty="0"/>
              <a:t>столбец матрицы – это обычный (одномерный, линейный) массив; для того, чтобы обработать столбец </a:t>
            </a:r>
            <a:r>
              <a:rPr lang="ru-RU" b="1" dirty="0"/>
              <a:t>k</a:t>
            </a:r>
            <a:r>
              <a:rPr lang="ru-RU" dirty="0"/>
              <a:t> в матрице из </a:t>
            </a:r>
            <a:r>
              <a:rPr lang="ru-RU" b="1" dirty="0"/>
              <a:t>N</a:t>
            </a:r>
            <a:r>
              <a:rPr lang="ru-RU" dirty="0"/>
              <a:t> строк, нужно использовать цикл, в котором изменяется номер строки </a:t>
            </a:r>
            <a:r>
              <a:rPr lang="ru-RU" b="1" dirty="0"/>
              <a:t>i</a:t>
            </a:r>
            <a:r>
              <a:rPr lang="ru-RU" dirty="0"/>
              <a:t>:</a:t>
            </a:r>
            <a:r>
              <a:rPr lang="ru-RU" b="1" dirty="0"/>
              <a:t/>
            </a:r>
            <a:br>
              <a:rPr lang="ru-RU" b="1" dirty="0"/>
            </a:br>
            <a:r>
              <a:rPr lang="ru-RU" dirty="0" err="1"/>
              <a:t>for</a:t>
            </a:r>
            <a:r>
              <a:rPr lang="ru-RU" dirty="0"/>
              <a:t> i:=1 </a:t>
            </a:r>
            <a:r>
              <a:rPr lang="ru-RU" dirty="0" err="1"/>
              <a:t>to</a:t>
            </a:r>
            <a:r>
              <a:rPr lang="ru-RU" dirty="0"/>
              <a:t> N </a:t>
            </a:r>
            <a:r>
              <a:rPr lang="ru-RU" dirty="0" err="1"/>
              <a:t>do</a:t>
            </a:r>
            <a:r>
              <a:rPr lang="ru-RU" dirty="0"/>
              <a:t> </a:t>
            </a:r>
            <a:r>
              <a:rPr lang="ru-RU" dirty="0" err="1"/>
              <a:t>begin</a:t>
            </a:r>
            <a:r>
              <a:rPr lang="ru-RU" dirty="0"/>
              <a:t/>
            </a:r>
            <a:br>
              <a:rPr lang="ru-RU" dirty="0"/>
            </a:br>
            <a:r>
              <a:rPr lang="ru-RU" dirty="0"/>
              <a:t>{что-то делаем с элементом A[</a:t>
            </a:r>
            <a:r>
              <a:rPr lang="ru-RU" dirty="0" err="1"/>
              <a:t>i,k</a:t>
            </a:r>
            <a:r>
              <a:rPr lang="ru-RU" dirty="0"/>
              <a:t>]}</a:t>
            </a:r>
            <a:br>
              <a:rPr lang="ru-RU" dirty="0"/>
            </a:br>
            <a:r>
              <a:rPr lang="ru-RU" dirty="0" err="1"/>
              <a:t>end</a:t>
            </a:r>
            <a:r>
              <a:rPr lang="ru-RU" dirty="0"/>
              <a:t>;</a:t>
            </a:r>
          </a:p>
        </p:txBody>
      </p:sp>
    </p:spTree>
    <p:extLst>
      <p:ext uri="{BB962C8B-B14F-4D97-AF65-F5344CB8AC3E}">
        <p14:creationId xmlns:p14="http://schemas.microsoft.com/office/powerpoint/2010/main" xmlns="" val="3546718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i="1" dirty="0" err="1">
                <a:solidFill>
                  <a:srgbClr val="C00000"/>
                </a:solidFill>
              </a:rPr>
              <a:t>Задание.</a:t>
            </a:r>
            <a:r>
              <a:rPr lang="ru-RU" b="1" dirty="0" err="1">
                <a:solidFill>
                  <a:srgbClr val="C00000"/>
                </a:solidFill>
              </a:rPr>
              <a:t>КИМы</a:t>
            </a:r>
            <a:r>
              <a:rPr lang="ru-RU" b="1" dirty="0">
                <a:solidFill>
                  <a:srgbClr val="C00000"/>
                </a:solidFill>
              </a:rPr>
              <a:t> ЕГЭ-2012</a:t>
            </a:r>
            <a:r>
              <a:rPr lang="ru-RU" b="1" dirty="0" smtClean="0">
                <a:solidFill>
                  <a:srgbClr val="C00000"/>
                </a:solidFill>
              </a:rPr>
              <a:t>.</a:t>
            </a:r>
            <a:endParaRPr lang="ru-RU" dirty="0">
              <a:solidFill>
                <a:srgbClr val="C00000"/>
              </a:solidFill>
            </a:endParaRPr>
          </a:p>
        </p:txBody>
      </p:sp>
      <p:sp>
        <p:nvSpPr>
          <p:cNvPr id="3" name="Объект 2"/>
          <p:cNvSpPr>
            <a:spLocks noGrp="1"/>
          </p:cNvSpPr>
          <p:nvPr>
            <p:ph sz="quarter" idx="1"/>
          </p:nvPr>
        </p:nvSpPr>
        <p:spPr>
          <a:xfrm>
            <a:off x="107504" y="1600200"/>
            <a:ext cx="3960440" cy="4495800"/>
          </a:xfrm>
        </p:spPr>
        <p:txBody>
          <a:bodyPr>
            <a:noAutofit/>
          </a:bodyPr>
          <a:lstStyle/>
          <a:p>
            <a:pPr marL="0" indent="0">
              <a:buNone/>
            </a:pPr>
            <a:r>
              <a:rPr lang="ru-RU" sz="1600" dirty="0" smtClean="0"/>
              <a:t>Дан </a:t>
            </a:r>
            <a:r>
              <a:rPr lang="ru-RU" sz="1600" dirty="0"/>
              <a:t>целочисленный массив из 20 элементов. Элементы массива могут принимать целые значения от 0 до 1000. Опишите на русском языке или на одном из языков программирования алгоритм, позволяющий найти и вывести минимальное значение среди элементов массива, которые имеют чётное значение и не делятся на три. Гарантируется, что в исходном массиве есть хотя бы один элемент, значение которого чётно и не кратно трем.</a:t>
            </a:r>
            <a:br>
              <a:rPr lang="ru-RU" sz="1600" dirty="0"/>
            </a:br>
            <a:r>
              <a:rPr lang="ru-RU" sz="1600" dirty="0"/>
              <a:t>Исходные данные объявлены так, как показано ниже. Запрещается использовать переменные, не описанные ниже, но использовать все описанные переменные не обязательно.</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926080" y="4149080"/>
            <a:ext cx="5217920" cy="27089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995936" y="1556792"/>
            <a:ext cx="5148063" cy="21750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91705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a:solidFill>
                  <a:srgbClr val="C00000"/>
                </a:solidFill>
              </a:rPr>
              <a:t>Разбор заданий В7. </a:t>
            </a:r>
            <a:endParaRPr lang="ru-RU" sz="5400" dirty="0">
              <a:solidFill>
                <a:srgbClr val="C00000"/>
              </a:solidFill>
            </a:endParaRPr>
          </a:p>
        </p:txBody>
      </p:sp>
      <p:sp>
        <p:nvSpPr>
          <p:cNvPr id="3" name="Объект 2"/>
          <p:cNvSpPr>
            <a:spLocks noGrp="1"/>
          </p:cNvSpPr>
          <p:nvPr>
            <p:ph sz="quarter" idx="1"/>
          </p:nvPr>
        </p:nvSpPr>
        <p:spPr>
          <a:xfrm>
            <a:off x="0" y="1484784"/>
            <a:ext cx="9144000" cy="5373216"/>
          </a:xfrm>
        </p:spPr>
        <p:txBody>
          <a:bodyPr>
            <a:noAutofit/>
          </a:bodyPr>
          <a:lstStyle/>
          <a:p>
            <a:r>
              <a:rPr lang="ru-RU" sz="2800" b="1" dirty="0" smtClean="0"/>
              <a:t>Стр</a:t>
            </a:r>
            <a:r>
              <a:rPr lang="ru-RU" sz="2800" b="1" dirty="0"/>
              <a:t>. 1 </a:t>
            </a:r>
            <a:endParaRPr lang="ru-RU" sz="2800" dirty="0"/>
          </a:p>
          <a:p>
            <a:r>
              <a:rPr lang="ru-RU" sz="2800" b="1" dirty="0"/>
              <a:t>Повышенный уровень.</a:t>
            </a:r>
            <a:br>
              <a:rPr lang="ru-RU" sz="2800" b="1" dirty="0"/>
            </a:br>
            <a:r>
              <a:rPr lang="ru-RU" sz="2800" b="1" dirty="0"/>
              <a:t>Максимальный балл— 1.</a:t>
            </a:r>
            <a:br>
              <a:rPr lang="ru-RU" sz="2800" b="1" dirty="0"/>
            </a:br>
            <a:r>
              <a:rPr lang="ru-RU" sz="2800" b="1" dirty="0"/>
              <a:t>Рекомендованное время на выполнение — 6 минут.</a:t>
            </a:r>
            <a:br>
              <a:rPr lang="ru-RU" sz="2800" b="1" dirty="0"/>
            </a:br>
            <a:r>
              <a:rPr lang="ru-RU" sz="2800" b="1" dirty="0"/>
              <a:t>Что проверяет задание: </a:t>
            </a:r>
            <a:r>
              <a:rPr lang="ru-RU" sz="2800" dirty="0"/>
              <a:t>Анализ алгоритма, содержащего вспомогательные алгоритмы, цикл и ветвление. </a:t>
            </a:r>
            <a:br>
              <a:rPr lang="ru-RU" sz="2800" dirty="0"/>
            </a:br>
            <a:r>
              <a:rPr lang="ru-RU" sz="2800" dirty="0" smtClean="0"/>
              <a:t>Арифметические </a:t>
            </a:r>
            <a:r>
              <a:rPr lang="ru-RU" sz="2800" dirty="0"/>
              <a:t>операции целочисленного деления: </a:t>
            </a:r>
            <a:r>
              <a:rPr lang="ru-RU" sz="2800" b="1" dirty="0"/>
              <a:t>M </a:t>
            </a:r>
            <a:r>
              <a:rPr lang="ru-RU" sz="2800" b="1" dirty="0" err="1"/>
              <a:t>div</a:t>
            </a:r>
            <a:r>
              <a:rPr lang="ru-RU" sz="2800" b="1" dirty="0"/>
              <a:t> N</a:t>
            </a:r>
            <a:r>
              <a:rPr lang="ru-RU" sz="2800" dirty="0"/>
              <a:t> (целая часть от деления М на N), </a:t>
            </a:r>
            <a:r>
              <a:rPr lang="ru-RU" sz="2800" b="1" dirty="0"/>
              <a:t>M </a:t>
            </a:r>
            <a:r>
              <a:rPr lang="ru-RU" sz="2800" b="1" dirty="0" err="1"/>
              <a:t>mod</a:t>
            </a:r>
            <a:r>
              <a:rPr lang="ru-RU" sz="2800" b="1" dirty="0"/>
              <a:t> N</a:t>
            </a:r>
            <a:r>
              <a:rPr lang="ru-RU" sz="2800" dirty="0"/>
              <a:t> (остаток от деления М на N</a:t>
            </a:r>
            <a:r>
              <a:rPr lang="ru-RU" sz="2800" dirty="0" smtClean="0"/>
              <a:t>).</a:t>
            </a:r>
            <a:endParaRPr lang="ru-RU" sz="2800" dirty="0"/>
          </a:p>
        </p:txBody>
      </p:sp>
    </p:spTree>
    <p:extLst>
      <p:ext uri="{BB962C8B-B14F-4D97-AF65-F5344CB8AC3E}">
        <p14:creationId xmlns:p14="http://schemas.microsoft.com/office/powerpoint/2010/main" xmlns="" val="1031007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Решение.</a:t>
            </a:r>
            <a:endParaRPr lang="ru-RU" dirty="0"/>
          </a:p>
        </p:txBody>
      </p:sp>
      <p:sp>
        <p:nvSpPr>
          <p:cNvPr id="3" name="Объект 2"/>
          <p:cNvSpPr>
            <a:spLocks noGrp="1"/>
          </p:cNvSpPr>
          <p:nvPr>
            <p:ph sz="quarter" idx="1"/>
          </p:nvPr>
        </p:nvSpPr>
        <p:spPr>
          <a:xfrm>
            <a:off x="0" y="1600200"/>
            <a:ext cx="9144000" cy="5257800"/>
          </a:xfrm>
        </p:spPr>
        <p:txBody>
          <a:bodyPr>
            <a:noAutofit/>
          </a:bodyPr>
          <a:lstStyle/>
          <a:p>
            <a:r>
              <a:rPr lang="ru-RU" sz="2400" dirty="0" smtClean="0"/>
              <a:t>Запишем </a:t>
            </a:r>
            <a:r>
              <a:rPr lang="ru-RU" sz="2400" dirty="0"/>
              <a:t>недостающий код программы (то, что должно быть вместо ...). Комментарий к выполняемым действиям будем оформлять в фигурных скобках.</a:t>
            </a:r>
            <a:br>
              <a:rPr lang="ru-RU" sz="2400" dirty="0"/>
            </a:br>
            <a:r>
              <a:rPr lang="ru-RU" sz="2400" dirty="0" err="1"/>
              <a:t>min</a:t>
            </a:r>
            <a:r>
              <a:rPr lang="ru-RU" sz="2400" dirty="0"/>
              <a:t>:=1000{за </a:t>
            </a:r>
            <a:r>
              <a:rPr lang="ru-RU" sz="2400" dirty="0" err="1"/>
              <a:t>min</a:t>
            </a:r>
            <a:r>
              <a:rPr lang="ru-RU" sz="2400" dirty="0"/>
              <a:t> примем максимально возможное число из диапазона 0..1000, удовлетворяющее условию четности и не кратности 3. Значение будем уменьшать всякий раз, когда находим число меньшее </a:t>
            </a:r>
            <a:r>
              <a:rPr lang="ru-RU" sz="2400" dirty="0" err="1"/>
              <a:t>min</a:t>
            </a:r>
            <a:r>
              <a:rPr lang="ru-RU" sz="2400" dirty="0"/>
              <a:t> и удовлетворяющее условию четности и не кратности 3}</a:t>
            </a:r>
            <a:br>
              <a:rPr lang="ru-RU" sz="2400" dirty="0"/>
            </a:br>
            <a:r>
              <a:rPr lang="ru-RU" sz="2400" dirty="0" err="1"/>
              <a:t>for</a:t>
            </a:r>
            <a:r>
              <a:rPr lang="ru-RU" sz="2400" dirty="0"/>
              <a:t> i:=1 </a:t>
            </a:r>
            <a:r>
              <a:rPr lang="ru-RU" sz="2400" dirty="0" err="1"/>
              <a:t>to</a:t>
            </a:r>
            <a:r>
              <a:rPr lang="ru-RU" sz="2400" dirty="0"/>
              <a:t> N </a:t>
            </a:r>
            <a:r>
              <a:rPr lang="ru-RU" sz="2400" dirty="0" err="1"/>
              <a:t>do</a:t>
            </a:r>
            <a:r>
              <a:rPr lang="ru-RU" sz="2400" dirty="0"/>
              <a:t/>
            </a:r>
            <a:br>
              <a:rPr lang="ru-RU" sz="2400" dirty="0"/>
            </a:br>
            <a:r>
              <a:rPr lang="ru-RU" sz="2400" dirty="0" err="1"/>
              <a:t>if</a:t>
            </a:r>
            <a:r>
              <a:rPr lang="ru-RU" sz="2400" dirty="0"/>
              <a:t> (a[i] </a:t>
            </a:r>
            <a:r>
              <a:rPr lang="ru-RU" sz="2400" dirty="0" err="1"/>
              <a:t>mod</a:t>
            </a:r>
            <a:r>
              <a:rPr lang="ru-RU" sz="2400" dirty="0"/>
              <a:t> 2 = 0) </a:t>
            </a:r>
            <a:r>
              <a:rPr lang="ru-RU" sz="2400" dirty="0" err="1"/>
              <a:t>and</a:t>
            </a:r>
            <a:r>
              <a:rPr lang="ru-RU" sz="2400" dirty="0"/>
              <a:t> (a[i] </a:t>
            </a:r>
            <a:r>
              <a:rPr lang="ru-RU" sz="2400" dirty="0" err="1"/>
              <a:t>mod</a:t>
            </a:r>
            <a:r>
              <a:rPr lang="ru-RU" sz="2400" dirty="0"/>
              <a:t> 3 &lt;&gt; 0) </a:t>
            </a:r>
            <a:r>
              <a:rPr lang="ru-RU" sz="2400" dirty="0" err="1"/>
              <a:t>and</a:t>
            </a:r>
            <a:r>
              <a:rPr lang="ru-RU" sz="2400" dirty="0"/>
              <a:t> (</a:t>
            </a:r>
            <a:r>
              <a:rPr lang="ru-RU" sz="2400" dirty="0" err="1"/>
              <a:t>min</a:t>
            </a:r>
            <a:r>
              <a:rPr lang="ru-RU" sz="2400" dirty="0"/>
              <a:t> &gt; a[i]) </a:t>
            </a:r>
            <a:r>
              <a:rPr lang="ru-RU" sz="2400" dirty="0" err="1"/>
              <a:t>then</a:t>
            </a:r>
            <a:r>
              <a:rPr lang="ru-RU" sz="2400" dirty="0"/>
              <a:t> </a:t>
            </a:r>
            <a:r>
              <a:rPr lang="ru-RU" sz="2400" dirty="0" err="1"/>
              <a:t>min</a:t>
            </a:r>
            <a:r>
              <a:rPr lang="ru-RU" sz="2400" dirty="0"/>
              <a:t>:=a[i]; {проверка каждого элемента массива а на четность и кратность 3, если </a:t>
            </a:r>
            <a:r>
              <a:rPr lang="ru-RU" sz="2400" dirty="0" err="1"/>
              <a:t>ок</a:t>
            </a:r>
            <a:r>
              <a:rPr lang="ru-RU" sz="2400" dirty="0"/>
              <a:t>, то сравниваем с текущим </a:t>
            </a:r>
            <a:r>
              <a:rPr lang="ru-RU" sz="2400" dirty="0" err="1"/>
              <a:t>min</a:t>
            </a:r>
            <a:r>
              <a:rPr lang="ru-RU" sz="2400" dirty="0"/>
              <a:t>, перезаписываем, если оно меньше}</a:t>
            </a:r>
            <a:br>
              <a:rPr lang="ru-RU" sz="2400" dirty="0"/>
            </a:br>
            <a:r>
              <a:rPr lang="ru-RU" sz="2400" dirty="0" err="1"/>
              <a:t>writeln</a:t>
            </a:r>
            <a:r>
              <a:rPr lang="ru-RU" sz="2400" dirty="0"/>
              <a:t>(</a:t>
            </a:r>
            <a:r>
              <a:rPr lang="ru-RU" sz="2400" dirty="0" err="1"/>
              <a:t>min</a:t>
            </a:r>
            <a:r>
              <a:rPr lang="ru-RU" sz="2400" dirty="0"/>
              <a:t>);</a:t>
            </a:r>
            <a:br>
              <a:rPr lang="ru-RU" sz="2400" dirty="0"/>
            </a:br>
            <a:r>
              <a:rPr lang="ru-RU" sz="2400" dirty="0"/>
              <a:t/>
            </a:r>
            <a:br>
              <a:rPr lang="ru-RU" sz="2400" dirty="0"/>
            </a:br>
            <a:r>
              <a:rPr lang="ru-RU" sz="2400" b="1" dirty="0"/>
              <a:t>NB! </a:t>
            </a:r>
            <a:r>
              <a:rPr lang="ru-RU" sz="2400" dirty="0"/>
              <a:t>На этапе инициализации </a:t>
            </a:r>
            <a:r>
              <a:rPr lang="ru-RU" sz="2400" dirty="0" err="1"/>
              <a:t>min</a:t>
            </a:r>
            <a:r>
              <a:rPr lang="ru-RU" sz="2400" dirty="0"/>
              <a:t> может быть присвоено значение и более 1000, ошибки не будет. Вам гарантируется, что в массиве есть четное не кратное 3 число. Переменная </a:t>
            </a:r>
            <a:r>
              <a:rPr lang="ru-RU" sz="2400" dirty="0" err="1"/>
              <a:t>Min</a:t>
            </a:r>
            <a:r>
              <a:rPr lang="ru-RU" sz="2400" dirty="0"/>
              <a:t> изменится в ходе выполнения цикла.</a:t>
            </a:r>
            <a:r>
              <a:rPr lang="ru-RU" sz="2400" b="1" dirty="0"/>
              <a:t/>
            </a:r>
            <a:br>
              <a:rPr lang="ru-RU" sz="2400" b="1" dirty="0"/>
            </a:br>
            <a:endParaRPr lang="ru-RU" sz="2400" dirty="0"/>
          </a:p>
        </p:txBody>
      </p:sp>
    </p:spTree>
    <p:extLst>
      <p:ext uri="{BB962C8B-B14F-4D97-AF65-F5344CB8AC3E}">
        <p14:creationId xmlns:p14="http://schemas.microsoft.com/office/powerpoint/2010/main" xmlns="" val="1757564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i="1" dirty="0">
                <a:solidFill>
                  <a:srgbClr val="C00000"/>
                </a:solidFill>
              </a:rPr>
              <a:t>Задание</a:t>
            </a:r>
            <a:r>
              <a:rPr lang="ru-RU" b="1" i="1" dirty="0" smtClean="0">
                <a:solidFill>
                  <a:srgbClr val="C00000"/>
                </a:solidFill>
              </a:rPr>
              <a:t>. </a:t>
            </a:r>
            <a:r>
              <a:rPr lang="ru-RU" b="1" dirty="0" err="1" smtClean="0">
                <a:solidFill>
                  <a:srgbClr val="C00000"/>
                </a:solidFill>
              </a:rPr>
              <a:t>КИМы</a:t>
            </a:r>
            <a:r>
              <a:rPr lang="ru-RU" b="1" dirty="0" smtClean="0">
                <a:solidFill>
                  <a:srgbClr val="C00000"/>
                </a:solidFill>
              </a:rPr>
              <a:t> </a:t>
            </a:r>
            <a:r>
              <a:rPr lang="ru-RU" b="1" dirty="0">
                <a:solidFill>
                  <a:srgbClr val="C00000"/>
                </a:solidFill>
              </a:rPr>
              <a:t>ЕГЭ-2011</a:t>
            </a:r>
            <a:r>
              <a:rPr lang="ru-RU" b="1" dirty="0" smtClean="0">
                <a:solidFill>
                  <a:srgbClr val="C00000"/>
                </a:solidFill>
              </a:rPr>
              <a:t>.</a:t>
            </a:r>
            <a:endParaRPr lang="ru-RU" dirty="0">
              <a:solidFill>
                <a:srgbClr val="C00000"/>
              </a:solidFill>
            </a:endParaRPr>
          </a:p>
        </p:txBody>
      </p:sp>
      <p:sp>
        <p:nvSpPr>
          <p:cNvPr id="3" name="Объект 2"/>
          <p:cNvSpPr>
            <a:spLocks noGrp="1"/>
          </p:cNvSpPr>
          <p:nvPr>
            <p:ph sz="quarter" idx="1"/>
          </p:nvPr>
        </p:nvSpPr>
        <p:spPr>
          <a:xfrm>
            <a:off x="0" y="1600200"/>
            <a:ext cx="9144000" cy="5257800"/>
          </a:xfrm>
        </p:spPr>
        <p:txBody>
          <a:bodyPr>
            <a:normAutofit/>
          </a:bodyPr>
          <a:lstStyle/>
          <a:p>
            <a:r>
              <a:rPr lang="ru-RU" sz="3600" dirty="0" smtClean="0"/>
              <a:t>Опишите </a:t>
            </a:r>
            <a:r>
              <a:rPr lang="ru-RU" sz="3600" dirty="0"/>
              <a:t>на русском языке или одном из языков программирования алгоритм получения из заданного целочисленного массива размером 30 элементов другого массива, который будет содержать модули значений элементов первого массива (не используя специальной функции, вычисляющей модуль числа).</a:t>
            </a:r>
          </a:p>
          <a:p>
            <a:endParaRPr lang="ru-RU" sz="3600" dirty="0"/>
          </a:p>
        </p:txBody>
      </p:sp>
    </p:spTree>
    <p:extLst>
      <p:ext uri="{BB962C8B-B14F-4D97-AF65-F5344CB8AC3E}">
        <p14:creationId xmlns:p14="http://schemas.microsoft.com/office/powerpoint/2010/main" xmlns="" val="220503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b="1" dirty="0">
                <a:solidFill>
                  <a:srgbClr val="C00000"/>
                </a:solidFill>
              </a:rPr>
              <a:t>Решение</a:t>
            </a:r>
            <a:r>
              <a:rPr lang="ru-RU" sz="4000" dirty="0">
                <a:solidFill>
                  <a:srgbClr val="C00000"/>
                </a:solidFill>
              </a:rPr>
              <a:t>.</a:t>
            </a:r>
            <a:endParaRPr lang="ru-RU" dirty="0">
              <a:solidFill>
                <a:srgbClr val="C00000"/>
              </a:solidFill>
            </a:endParaRPr>
          </a:p>
        </p:txBody>
      </p:sp>
      <p:sp>
        <p:nvSpPr>
          <p:cNvPr id="3" name="Объект 2"/>
          <p:cNvSpPr>
            <a:spLocks noGrp="1"/>
          </p:cNvSpPr>
          <p:nvPr>
            <p:ph sz="quarter" idx="1"/>
          </p:nvPr>
        </p:nvSpPr>
        <p:spPr>
          <a:xfrm>
            <a:off x="0" y="1285860"/>
            <a:ext cx="9144000" cy="5455508"/>
          </a:xfrm>
        </p:spPr>
        <p:txBody>
          <a:bodyPr>
            <a:noAutofit/>
          </a:bodyPr>
          <a:lstStyle/>
          <a:p>
            <a:pPr marL="0" indent="0">
              <a:buNone/>
            </a:pPr>
            <a:r>
              <a:rPr lang="ru-RU" sz="2400" dirty="0" err="1" smtClean="0"/>
              <a:t>const</a:t>
            </a:r>
            <a:r>
              <a:rPr lang="ru-RU" sz="2400" dirty="0" smtClean="0"/>
              <a:t> </a:t>
            </a:r>
            <a:r>
              <a:rPr lang="ru-RU" sz="2400" dirty="0"/>
              <a:t>N=30; {длина массива}</a:t>
            </a:r>
            <a:br>
              <a:rPr lang="ru-RU" sz="2400" dirty="0"/>
            </a:br>
            <a:r>
              <a:rPr lang="ru-RU" sz="2400" dirty="0" err="1"/>
              <a:t>var</a:t>
            </a:r>
            <a:r>
              <a:rPr lang="ru-RU" sz="2400" dirty="0"/>
              <a:t> a, b: </a:t>
            </a:r>
            <a:r>
              <a:rPr lang="ru-RU" sz="2400" dirty="0" err="1"/>
              <a:t>array</a:t>
            </a:r>
            <a:r>
              <a:rPr lang="ru-RU" sz="2400" dirty="0"/>
              <a:t> [1..N] </a:t>
            </a:r>
            <a:r>
              <a:rPr lang="ru-RU" sz="2400" dirty="0" err="1"/>
              <a:t>of</a:t>
            </a:r>
            <a:r>
              <a:rPr lang="ru-RU" sz="2400" dirty="0"/>
              <a:t> </a:t>
            </a:r>
            <a:r>
              <a:rPr lang="ru-RU" sz="2400" dirty="0" err="1"/>
              <a:t>integer</a:t>
            </a:r>
            <a:r>
              <a:rPr lang="ru-RU" sz="2400" dirty="0"/>
              <a:t>; {объявление целочисленных массивов в 30 элементов}</a:t>
            </a:r>
            <a:br>
              <a:rPr lang="ru-RU" sz="2400" dirty="0"/>
            </a:br>
            <a:r>
              <a:rPr lang="ru-RU" sz="2400" dirty="0"/>
              <a:t>i, j: </a:t>
            </a:r>
            <a:r>
              <a:rPr lang="ru-RU" sz="2400" dirty="0" err="1"/>
              <a:t>integer</a:t>
            </a:r>
            <a:r>
              <a:rPr lang="ru-RU" sz="2400" dirty="0"/>
              <a:t> {индексные переменные}</a:t>
            </a:r>
            <a:br>
              <a:rPr lang="ru-RU" sz="2400" dirty="0"/>
            </a:br>
            <a:r>
              <a:rPr lang="ru-RU" sz="2400" dirty="0" err="1"/>
              <a:t>begin</a:t>
            </a:r>
            <a:r>
              <a:rPr lang="ru-RU" sz="2400" dirty="0"/>
              <a:t/>
            </a:r>
            <a:br>
              <a:rPr lang="ru-RU" sz="2400" dirty="0"/>
            </a:br>
            <a:r>
              <a:rPr lang="ru-RU" sz="2400" dirty="0" err="1"/>
              <a:t>for</a:t>
            </a:r>
            <a:r>
              <a:rPr lang="ru-RU" sz="2400" dirty="0"/>
              <a:t> i:=1 </a:t>
            </a:r>
            <a:r>
              <a:rPr lang="ru-RU" sz="2400" dirty="0" err="1"/>
              <a:t>to</a:t>
            </a:r>
            <a:r>
              <a:rPr lang="ru-RU" sz="2400" dirty="0"/>
              <a:t> N </a:t>
            </a:r>
            <a:r>
              <a:rPr lang="ru-RU" sz="2400" dirty="0" err="1"/>
              <a:t>do</a:t>
            </a:r>
            <a:r>
              <a:rPr lang="ru-RU" sz="2400" dirty="0"/>
              <a:t> </a:t>
            </a:r>
            <a:br>
              <a:rPr lang="ru-RU" sz="2400" dirty="0"/>
            </a:br>
            <a:r>
              <a:rPr lang="ru-RU" sz="2400" dirty="0" err="1"/>
              <a:t>begin</a:t>
            </a:r>
            <a:r>
              <a:rPr lang="ru-RU" sz="2400" dirty="0"/>
              <a:t/>
            </a:r>
            <a:br>
              <a:rPr lang="ru-RU" sz="2400" dirty="0"/>
            </a:br>
            <a:r>
              <a:rPr lang="ru-RU" sz="2400" dirty="0" err="1"/>
              <a:t>readln</a:t>
            </a:r>
            <a:r>
              <a:rPr lang="ru-RU" sz="2400" dirty="0"/>
              <a:t>(a[i]); {считывание элементов в массив}</a:t>
            </a:r>
            <a:br>
              <a:rPr lang="ru-RU" sz="2400" dirty="0"/>
            </a:br>
            <a:r>
              <a:rPr lang="ru-RU" sz="2400" dirty="0" err="1"/>
              <a:t>if</a:t>
            </a:r>
            <a:r>
              <a:rPr lang="ru-RU" sz="2400" dirty="0"/>
              <a:t> a[i]&lt;0 </a:t>
            </a:r>
            <a:r>
              <a:rPr lang="ru-RU" sz="2400" dirty="0" err="1"/>
              <a:t>then</a:t>
            </a:r>
            <a:r>
              <a:rPr lang="ru-RU" sz="2400" dirty="0"/>
              <a:t> b[i]:=-a[i] {вновь введенный элемент в массив а проверяем на +/-, если число -, то записываем с обратным знаком}</a:t>
            </a:r>
            <a:br>
              <a:rPr lang="ru-RU" sz="2400" dirty="0"/>
            </a:br>
            <a:r>
              <a:rPr lang="ru-RU" sz="2400" dirty="0" err="1"/>
              <a:t>else</a:t>
            </a:r>
            <a:r>
              <a:rPr lang="ru-RU" sz="2400" dirty="0"/>
              <a:t> b[i]:=a[i]; {если число положительное, то не меняя его записываем в массив b}</a:t>
            </a:r>
            <a:br>
              <a:rPr lang="ru-RU" sz="2400" dirty="0"/>
            </a:br>
            <a:r>
              <a:rPr lang="ru-RU" sz="2400" dirty="0" err="1"/>
              <a:t>write</a:t>
            </a:r>
            <a:r>
              <a:rPr lang="ru-RU" sz="2400" dirty="0"/>
              <a:t>(b[i],' ');</a:t>
            </a:r>
            <a:br>
              <a:rPr lang="ru-RU" sz="2400" dirty="0"/>
            </a:br>
            <a:r>
              <a:rPr lang="ru-RU" sz="2400" dirty="0" err="1"/>
              <a:t>end</a:t>
            </a:r>
            <a:r>
              <a:rPr lang="ru-RU" sz="2400" dirty="0"/>
              <a:t>;</a:t>
            </a:r>
            <a:br>
              <a:rPr lang="ru-RU" sz="2400" dirty="0"/>
            </a:br>
            <a:r>
              <a:rPr lang="ru-RU" sz="2400" dirty="0" err="1"/>
              <a:t>end</a:t>
            </a:r>
            <a:r>
              <a:rPr lang="ru-RU" sz="2400" dirty="0"/>
              <a:t>.</a:t>
            </a:r>
            <a:br>
              <a:rPr lang="ru-RU" sz="2400" dirty="0"/>
            </a:br>
            <a:r>
              <a:rPr lang="ru-RU" sz="2400" dirty="0"/>
              <a:t/>
            </a:r>
            <a:br>
              <a:rPr lang="ru-RU" sz="2400" dirty="0"/>
            </a:br>
            <a:endParaRPr lang="ru-RU" sz="2400" dirty="0"/>
          </a:p>
        </p:txBody>
      </p:sp>
    </p:spTree>
    <p:extLst>
      <p:ext uri="{BB962C8B-B14F-4D97-AF65-F5344CB8AC3E}">
        <p14:creationId xmlns:p14="http://schemas.microsoft.com/office/powerpoint/2010/main" xmlns="" val="3046390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ru-RU" sz="3200" b="1" dirty="0" smtClean="0"/>
              <a:t>NB!</a:t>
            </a:r>
            <a:r>
              <a:rPr lang="ru-RU" sz="3200" dirty="0" smtClean="0"/>
              <a:t> В задании не требуется вывода элементов массивов, поэтому не указала этот код, но для подстраховки сделайте вывод. В данной задаче весь алгоритм включен в один цикл, хотя для удобства чтения можно развести по трем циклам (ввод массива а; проверка элементов массива а для заполнения массива </a:t>
            </a:r>
            <a:r>
              <a:rPr lang="ru-RU" sz="3200" dirty="0" err="1" smtClean="0"/>
              <a:t>b</a:t>
            </a:r>
            <a:r>
              <a:rPr lang="ru-RU" sz="3200" dirty="0" smtClean="0"/>
              <a:t>; вывод массива </a:t>
            </a:r>
            <a:r>
              <a:rPr lang="ru-RU" sz="3200" dirty="0" err="1" smtClean="0"/>
              <a:t>b</a:t>
            </a:r>
            <a:r>
              <a:rPr lang="ru-RU" sz="3200" dirty="0" smtClean="0"/>
              <a:t>).</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Заголовок 1"/>
          <p:cNvSpPr>
            <a:spLocks noGrp="1"/>
          </p:cNvSpPr>
          <p:nvPr>
            <p:ph sz="quarter" idx="1"/>
          </p:nvPr>
        </p:nvSpPr>
        <p:spPr>
          <a:xfrm>
            <a:off x="0" y="1600200"/>
            <a:ext cx="9144000" cy="4972072"/>
          </a:xfrm>
        </p:spPr>
        <p:txBody>
          <a:bodyPr>
            <a:noAutofit/>
          </a:bodyPr>
          <a:lstStyle/>
          <a:p>
            <a:r>
              <a:rPr lang="ru-RU" sz="3600" b="1" i="1" dirty="0"/>
              <a:t>Задание.</a:t>
            </a:r>
            <a:r>
              <a:rPr lang="ru-RU" sz="3600" b="1" dirty="0"/>
              <a:t> </a:t>
            </a:r>
            <a:r>
              <a:rPr lang="ru-RU" sz="3600" b="1" dirty="0" err="1"/>
              <a:t>КИМы</a:t>
            </a:r>
            <a:r>
              <a:rPr lang="ru-RU" sz="3600" b="1" dirty="0"/>
              <a:t> ЕГЭ-2011</a:t>
            </a:r>
            <a:r>
              <a:rPr lang="ru-RU" sz="3600" b="1" dirty="0" smtClean="0"/>
              <a:t>.</a:t>
            </a:r>
            <a:r>
              <a:rPr lang="ru-RU" sz="3600" dirty="0"/>
              <a:t/>
            </a:r>
            <a:br>
              <a:rPr lang="ru-RU" sz="3600" dirty="0"/>
            </a:br>
            <a:r>
              <a:rPr lang="ru-RU" sz="3600" dirty="0"/>
              <a:t>Дан целочисленный квадратный массив 10 х 10. Опишите на русском языке или на одном из языков программирования алгоритм вычисления суммы максимальных элементов из каждой строки. Напечатать значение этой суммы. Предполагается, что в каждой строке такой элемент единственный.</a:t>
            </a:r>
            <a:br>
              <a:rPr lang="ru-RU" sz="3600" dirty="0"/>
            </a:br>
            <a:endParaRPr lang="ru-RU" sz="3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0" y="0"/>
            <a:ext cx="9144000" cy="6858000"/>
          </a:xfrm>
        </p:spPr>
        <p:txBody>
          <a:bodyPr>
            <a:noAutofit/>
          </a:bodyPr>
          <a:lstStyle/>
          <a:p>
            <a:pPr marL="0" indent="0">
              <a:buNone/>
            </a:pPr>
            <a:r>
              <a:rPr lang="ru-RU" sz="3200" b="1" dirty="0" smtClean="0"/>
              <a:t>Решение</a:t>
            </a:r>
            <a:r>
              <a:rPr lang="ru-RU" sz="3200" dirty="0"/>
              <a:t>.</a:t>
            </a:r>
            <a:br>
              <a:rPr lang="ru-RU" sz="3200" dirty="0"/>
            </a:br>
            <a:r>
              <a:rPr lang="en-US" sz="3200" dirty="0" err="1"/>
              <a:t>const</a:t>
            </a:r>
            <a:r>
              <a:rPr lang="en-US" sz="3200" dirty="0"/>
              <a:t> N=10;</a:t>
            </a:r>
            <a:br>
              <a:rPr lang="en-US" sz="3200" dirty="0"/>
            </a:br>
            <a:r>
              <a:rPr lang="en-US" sz="3200" dirty="0" err="1"/>
              <a:t>var</a:t>
            </a:r>
            <a:r>
              <a:rPr lang="en-US" sz="3200" dirty="0"/>
              <a:t> a: array [1..N, 1..N] of integer;</a:t>
            </a:r>
            <a:br>
              <a:rPr lang="en-US" sz="3200" dirty="0"/>
            </a:br>
            <a:r>
              <a:rPr lang="en-US" sz="3200" dirty="0"/>
              <a:t>i, j, max, </a:t>
            </a:r>
            <a:r>
              <a:rPr lang="en-US" sz="3200" dirty="0" err="1"/>
              <a:t>Smax</a:t>
            </a:r>
            <a:r>
              <a:rPr lang="en-US" sz="3200" dirty="0"/>
              <a:t>: integer;</a:t>
            </a:r>
            <a:br>
              <a:rPr lang="en-US" sz="3200" dirty="0"/>
            </a:br>
            <a:r>
              <a:rPr lang="en-US" sz="3200" dirty="0"/>
              <a:t>begin</a:t>
            </a:r>
            <a:br>
              <a:rPr lang="en-US" sz="3200" dirty="0"/>
            </a:br>
            <a:r>
              <a:rPr lang="en-US" sz="3200" dirty="0"/>
              <a:t>for i:=1 to N do {</a:t>
            </a:r>
            <a:r>
              <a:rPr lang="ru-RU" sz="3200" dirty="0"/>
              <a:t>ввод массива а построчно и по столбцам}</a:t>
            </a:r>
            <a:br>
              <a:rPr lang="ru-RU" sz="3200" dirty="0"/>
            </a:br>
            <a:r>
              <a:rPr lang="en-US" sz="3200" dirty="0"/>
              <a:t>for j:=1 to N do</a:t>
            </a:r>
            <a:br>
              <a:rPr lang="en-US" sz="3200" dirty="0"/>
            </a:br>
            <a:r>
              <a:rPr lang="en-US" sz="3200" dirty="0" err="1"/>
              <a:t>readln</a:t>
            </a:r>
            <a:r>
              <a:rPr lang="en-US" sz="3200" dirty="0"/>
              <a:t>(a[i,]);</a:t>
            </a:r>
            <a:br>
              <a:rPr lang="en-US" sz="3200" dirty="0"/>
            </a:br>
            <a:r>
              <a:rPr lang="en-US" sz="3200" dirty="0" err="1"/>
              <a:t>Smax</a:t>
            </a:r>
            <a:r>
              <a:rPr lang="en-US" sz="3200" dirty="0"/>
              <a:t>:=0; {</a:t>
            </a:r>
            <a:r>
              <a:rPr lang="ru-RU" sz="3200" dirty="0"/>
              <a:t>обнуляем значение суммы максимальных элементов}</a:t>
            </a:r>
            <a:br>
              <a:rPr lang="ru-RU" sz="3200" dirty="0"/>
            </a:br>
            <a:r>
              <a:rPr lang="en-US" sz="3200" dirty="0"/>
              <a:t>for i:=1 to N do</a:t>
            </a:r>
            <a:br>
              <a:rPr lang="en-US" sz="3200" dirty="0"/>
            </a:br>
            <a:endParaRPr lang="ru-RU" sz="3200" dirty="0"/>
          </a:p>
        </p:txBody>
      </p:sp>
      <p:sp>
        <p:nvSpPr>
          <p:cNvPr id="4" name="Заголовок 3"/>
          <p:cNvSpPr>
            <a:spLocks noGrp="1"/>
          </p:cNvSpPr>
          <p:nvPr>
            <p:ph type="title"/>
          </p:nvPr>
        </p:nvSpPr>
        <p:spPr/>
        <p:txBody>
          <a:bodyPr/>
          <a:lstStyle/>
          <a:p>
            <a:endParaRPr lang="ru-RU"/>
          </a:p>
        </p:txBody>
      </p:sp>
    </p:spTree>
    <p:extLst>
      <p:ext uri="{BB962C8B-B14F-4D97-AF65-F5344CB8AC3E}">
        <p14:creationId xmlns:p14="http://schemas.microsoft.com/office/powerpoint/2010/main" xmlns="" val="24484852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0" y="1643050"/>
            <a:ext cx="9144000" cy="5214950"/>
          </a:xfrm>
        </p:spPr>
        <p:txBody>
          <a:bodyPr>
            <a:noAutofit/>
          </a:bodyPr>
          <a:lstStyle/>
          <a:p>
            <a:pPr>
              <a:buNone/>
            </a:pPr>
            <a:r>
              <a:rPr lang="en-US" sz="2800" dirty="0" smtClean="0"/>
              <a:t>begin</a:t>
            </a:r>
            <a:br>
              <a:rPr lang="en-US" sz="2800" dirty="0" smtClean="0"/>
            </a:br>
            <a:r>
              <a:rPr lang="en-US" sz="2800" dirty="0" smtClean="0"/>
              <a:t>max:=a[i,1] {</a:t>
            </a:r>
            <a:r>
              <a:rPr lang="ru-RU" sz="2800" dirty="0" smtClean="0"/>
              <a:t>принимаем, что максимальное число в каждой строке находится в первом столбце}</a:t>
            </a:r>
            <a:br>
              <a:rPr lang="ru-RU" sz="2800" dirty="0" smtClean="0"/>
            </a:br>
            <a:r>
              <a:rPr lang="en-US" sz="2800" dirty="0" smtClean="0"/>
              <a:t>for j:=2 to N do {</a:t>
            </a:r>
            <a:r>
              <a:rPr lang="ru-RU" sz="2800" dirty="0" smtClean="0"/>
              <a:t>проверяем </a:t>
            </a:r>
            <a:r>
              <a:rPr lang="en-US" sz="2800" dirty="0" smtClean="0"/>
              <a:t>max </a:t>
            </a:r>
            <a:r>
              <a:rPr lang="ru-RU" sz="2800" dirty="0" smtClean="0"/>
              <a:t>с другими элементами </a:t>
            </a:r>
            <a:r>
              <a:rPr lang="en-US" sz="2800" dirty="0" err="1" smtClean="0"/>
              <a:t>i</a:t>
            </a:r>
            <a:r>
              <a:rPr lang="en-US" sz="2800" dirty="0" smtClean="0"/>
              <a:t>-</a:t>
            </a:r>
            <a:r>
              <a:rPr lang="ru-RU" sz="2800" dirty="0" smtClean="0"/>
              <a:t>той строки}</a:t>
            </a:r>
            <a:br>
              <a:rPr lang="ru-RU" sz="2800" dirty="0" smtClean="0"/>
            </a:br>
            <a:r>
              <a:rPr lang="en-US" sz="2800" dirty="0" smtClean="0"/>
              <a:t>if a[</a:t>
            </a:r>
            <a:r>
              <a:rPr lang="en-US" sz="2800" dirty="0" err="1" smtClean="0"/>
              <a:t>i,j</a:t>
            </a:r>
            <a:r>
              <a:rPr lang="en-US" sz="2800" dirty="0" smtClean="0"/>
              <a:t>]&gt;max then max:=a[</a:t>
            </a:r>
            <a:r>
              <a:rPr lang="en-US" sz="2800" dirty="0" err="1" smtClean="0"/>
              <a:t>i,j</a:t>
            </a:r>
            <a:r>
              <a:rPr lang="en-US" sz="2800" dirty="0" smtClean="0"/>
              <a:t>]</a:t>
            </a:r>
            <a:br>
              <a:rPr lang="en-US" sz="2800" dirty="0" smtClean="0"/>
            </a:br>
            <a:r>
              <a:rPr lang="en-US" sz="2800" dirty="0" err="1" smtClean="0"/>
              <a:t>Smax</a:t>
            </a:r>
            <a:r>
              <a:rPr lang="en-US" sz="2800" dirty="0" smtClean="0"/>
              <a:t>:=</a:t>
            </a:r>
            <a:r>
              <a:rPr lang="en-US" sz="2800" dirty="0" err="1" smtClean="0"/>
              <a:t>Smax+max</a:t>
            </a:r>
            <a:r>
              <a:rPr lang="en-US" sz="2800" dirty="0" smtClean="0"/>
              <a:t>; {</a:t>
            </a:r>
            <a:r>
              <a:rPr lang="ru-RU" sz="2800" dirty="0" smtClean="0"/>
              <a:t>после проверки элементов </a:t>
            </a:r>
            <a:r>
              <a:rPr lang="en-US" sz="2800" dirty="0" err="1" smtClean="0"/>
              <a:t>i</a:t>
            </a:r>
            <a:r>
              <a:rPr lang="en-US" sz="2800" dirty="0" smtClean="0"/>
              <a:t>-</a:t>
            </a:r>
            <a:r>
              <a:rPr lang="ru-RU" sz="2800" dirty="0" smtClean="0"/>
              <a:t>той строки увеличиваем </a:t>
            </a:r>
            <a:r>
              <a:rPr lang="en-US" sz="2800" dirty="0" err="1" smtClean="0"/>
              <a:t>Smax</a:t>
            </a:r>
            <a:r>
              <a:rPr lang="en-US" sz="2800" dirty="0" smtClean="0"/>
              <a:t> </a:t>
            </a:r>
            <a:r>
              <a:rPr lang="ru-RU" sz="2800" dirty="0" smtClean="0"/>
              <a:t>на найденный максимальный элемент в </a:t>
            </a:r>
            <a:r>
              <a:rPr lang="en-US" sz="2800" dirty="0" err="1" smtClean="0"/>
              <a:t>i</a:t>
            </a:r>
            <a:r>
              <a:rPr lang="en-US" sz="2800" dirty="0" smtClean="0"/>
              <a:t>-</a:t>
            </a:r>
            <a:r>
              <a:rPr lang="ru-RU" sz="2800" dirty="0" smtClean="0"/>
              <a:t>той строке}</a:t>
            </a:r>
            <a:br>
              <a:rPr lang="ru-RU" sz="2800" dirty="0" smtClean="0"/>
            </a:br>
            <a:r>
              <a:rPr lang="en-US" sz="2800" dirty="0" smtClean="0"/>
              <a:t>end;</a:t>
            </a:r>
            <a:br>
              <a:rPr lang="en-US" sz="2800" dirty="0" smtClean="0"/>
            </a:br>
            <a:r>
              <a:rPr lang="en-US" sz="2800" dirty="0" err="1" smtClean="0"/>
              <a:t>writeln</a:t>
            </a:r>
            <a:r>
              <a:rPr lang="en-US" sz="2800" dirty="0" smtClean="0"/>
              <a:t>(</a:t>
            </a:r>
            <a:r>
              <a:rPr lang="en-US" sz="2800" dirty="0" err="1" smtClean="0"/>
              <a:t>Smax</a:t>
            </a:r>
            <a:r>
              <a:rPr lang="en-US" sz="2800" dirty="0" smtClean="0"/>
              <a:t>);</a:t>
            </a:r>
            <a:br>
              <a:rPr lang="en-US" sz="2800" dirty="0" smtClean="0"/>
            </a:br>
            <a:r>
              <a:rPr lang="en-US" sz="2800" dirty="0" smtClean="0"/>
              <a:t>end.</a:t>
            </a:r>
            <a:endParaRPr lang="ru-RU"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0"/>
            <a:ext cx="9144000" cy="6858000"/>
          </a:xfrm>
        </p:spPr>
        <p:txBody>
          <a:bodyPr>
            <a:noAutofit/>
          </a:bodyPr>
          <a:lstStyle/>
          <a:p>
            <a:r>
              <a:rPr lang="ru-RU" sz="3200" dirty="0" smtClean="0"/>
              <a:t>Ветвление: полная форма</a:t>
            </a:r>
            <a:r>
              <a:rPr lang="ru-RU" sz="3200" b="1" dirty="0" smtClean="0"/>
              <a:t> </a:t>
            </a:r>
            <a:r>
              <a:rPr lang="ru-RU" sz="3200" b="1" dirty="0" err="1" smtClean="0"/>
              <a:t>if</a:t>
            </a:r>
            <a:r>
              <a:rPr lang="ru-RU" sz="3200" b="1" dirty="0" smtClean="0"/>
              <a:t> &lt;условие 1&gt; </a:t>
            </a:r>
            <a:r>
              <a:rPr lang="ru-RU" sz="3200" b="1" dirty="0" err="1" smtClean="0"/>
              <a:t>then</a:t>
            </a:r>
            <a:r>
              <a:rPr lang="ru-RU" sz="3200" b="1" dirty="0" smtClean="0"/>
              <a:t> &lt;оператор 1&gt; </a:t>
            </a:r>
            <a:r>
              <a:rPr lang="ru-RU" sz="3200" b="1" dirty="0" err="1" smtClean="0"/>
              <a:t>else</a:t>
            </a:r>
            <a:r>
              <a:rPr lang="ru-RU" sz="3200" b="1" dirty="0" smtClean="0"/>
              <a:t> &lt;оператор 2&gt;</a:t>
            </a:r>
            <a:br>
              <a:rPr lang="ru-RU" sz="3200" b="1" dirty="0" smtClean="0"/>
            </a:br>
            <a:r>
              <a:rPr lang="ru-RU" sz="3200" dirty="0" smtClean="0"/>
              <a:t>неполная форма </a:t>
            </a:r>
            <a:r>
              <a:rPr lang="ru-RU" sz="3200" b="1" dirty="0" err="1" smtClean="0"/>
              <a:t>if</a:t>
            </a:r>
            <a:r>
              <a:rPr lang="ru-RU" sz="3200" b="1" dirty="0" smtClean="0"/>
              <a:t> &lt;условие 1&gt; </a:t>
            </a:r>
            <a:r>
              <a:rPr lang="ru-RU" sz="3200" b="1" dirty="0" err="1" smtClean="0"/>
              <a:t>then</a:t>
            </a:r>
            <a:r>
              <a:rPr lang="ru-RU" sz="3200" b="1" dirty="0" smtClean="0"/>
              <a:t> &lt;оператор 1&gt;</a:t>
            </a:r>
            <a:br>
              <a:rPr lang="ru-RU" sz="3200" b="1" dirty="0" smtClean="0"/>
            </a:br>
            <a:r>
              <a:rPr lang="ru-RU" sz="3200" dirty="0" smtClean="0"/>
              <a:t>После служебных слов</a:t>
            </a:r>
            <a:r>
              <a:rPr lang="ru-RU" sz="3200" b="1" dirty="0" smtClean="0"/>
              <a:t> </a:t>
            </a:r>
            <a:r>
              <a:rPr lang="ru-RU" sz="3200" b="1" dirty="0" err="1" smtClean="0"/>
              <a:t>then</a:t>
            </a:r>
            <a:r>
              <a:rPr lang="ru-RU" sz="3200" b="1" dirty="0" smtClean="0"/>
              <a:t> </a:t>
            </a:r>
            <a:r>
              <a:rPr lang="ru-RU" sz="3200" dirty="0" smtClean="0"/>
              <a:t>и</a:t>
            </a:r>
            <a:r>
              <a:rPr lang="ru-RU" sz="3200" b="1" dirty="0" smtClean="0"/>
              <a:t> </a:t>
            </a:r>
            <a:r>
              <a:rPr lang="ru-RU" sz="3200" b="1" dirty="0" err="1" smtClean="0"/>
              <a:t>else</a:t>
            </a:r>
            <a:r>
              <a:rPr lang="ru-RU" sz="3200" dirty="0" smtClean="0"/>
              <a:t> исполняется только один оператор, если только несколько операторов не заключены в операторные скобки</a:t>
            </a:r>
            <a:r>
              <a:rPr lang="ru-RU" sz="3200" b="1" dirty="0" smtClean="0"/>
              <a:t> </a:t>
            </a:r>
            <a:r>
              <a:rPr lang="ru-RU" sz="3200" b="1" dirty="0" err="1" smtClean="0"/>
              <a:t>begin-end</a:t>
            </a:r>
            <a:r>
              <a:rPr lang="ru-RU" sz="3200" dirty="0" smtClean="0"/>
              <a:t>.</a:t>
            </a:r>
            <a:br>
              <a:rPr lang="ru-RU" sz="3200" dirty="0" smtClean="0"/>
            </a:br>
            <a:r>
              <a:rPr lang="ru-RU" sz="3200" dirty="0" smtClean="0"/>
              <a:t>Служебное слово </a:t>
            </a:r>
            <a:r>
              <a:rPr lang="ru-RU" sz="3200" b="1" dirty="0" err="1" smtClean="0"/>
              <a:t>else</a:t>
            </a:r>
            <a:r>
              <a:rPr lang="ru-RU" sz="3200" b="1" dirty="0" smtClean="0"/>
              <a:t> </a:t>
            </a:r>
            <a:r>
              <a:rPr lang="ru-RU" sz="3200" dirty="0" smtClean="0"/>
              <a:t>закрывает ближайший выше расположенный </a:t>
            </a:r>
            <a:r>
              <a:rPr lang="ru-RU" sz="3200" b="1" dirty="0" err="1" smtClean="0"/>
              <a:t>if</a:t>
            </a:r>
            <a:r>
              <a:rPr lang="ru-RU" sz="3200" dirty="0" smtClean="0"/>
              <a:t>, если только нет дополнительных оговорок с помощью операторных скобок </a:t>
            </a:r>
            <a:r>
              <a:rPr lang="ru-RU" sz="3200" b="1" dirty="0" err="1" smtClean="0"/>
              <a:t>begin-end</a:t>
            </a:r>
            <a:r>
              <a:rPr lang="ru-RU" sz="3200" dirty="0" smtClean="0"/>
              <a:t>.</a:t>
            </a:r>
            <a:br>
              <a:rPr lang="ru-RU" sz="3200" dirty="0" smtClean="0"/>
            </a:br>
            <a:endParaRPr lang="ru-RU"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0"/>
            <a:ext cx="9144000" cy="6858000"/>
          </a:xfrm>
        </p:spPr>
        <p:txBody>
          <a:bodyPr>
            <a:normAutofit/>
          </a:bodyPr>
          <a:lstStyle/>
          <a:p>
            <a:r>
              <a:rPr lang="ru-RU" sz="3200" dirty="0" err="1" smtClean="0"/>
              <a:t>Циклс</a:t>
            </a:r>
            <a:r>
              <a:rPr lang="ru-RU" sz="3200" dirty="0" smtClean="0"/>
              <a:t> предусловием </a:t>
            </a:r>
            <a:r>
              <a:rPr lang="ru-RU" sz="3200" b="1" dirty="0" err="1" smtClean="0"/>
              <a:t>while</a:t>
            </a:r>
            <a:r>
              <a:rPr lang="ru-RU" sz="3200" b="1" dirty="0" smtClean="0"/>
              <a:t> &lt;условие 1&gt; </a:t>
            </a:r>
            <a:r>
              <a:rPr lang="ru-RU" sz="3200" b="1" dirty="0" err="1" smtClean="0"/>
              <a:t>do</a:t>
            </a:r>
            <a:r>
              <a:rPr lang="ru-RU" sz="3200" b="1" dirty="0" smtClean="0"/>
              <a:t> &lt;оператор 1&gt;</a:t>
            </a:r>
            <a:r>
              <a:rPr lang="ru-RU" sz="3200" dirty="0" smtClean="0"/>
              <a:t> выполняет оператор после служебного слова </a:t>
            </a:r>
            <a:r>
              <a:rPr lang="ru-RU" sz="3200" b="1" dirty="0" err="1" smtClean="0"/>
              <a:t>do</a:t>
            </a:r>
            <a:r>
              <a:rPr lang="ru-RU" sz="3200" b="1" dirty="0" smtClean="0"/>
              <a:t>, пока условие 1 истинно</a:t>
            </a:r>
            <a:r>
              <a:rPr lang="ru-RU" sz="3200" dirty="0" smtClean="0"/>
              <a:t>. После служебного слова</a:t>
            </a:r>
            <a:r>
              <a:rPr lang="ru-RU" sz="3200" b="1" dirty="0" smtClean="0"/>
              <a:t> </a:t>
            </a:r>
            <a:r>
              <a:rPr lang="ru-RU" sz="3200" b="1" dirty="0" err="1" smtClean="0"/>
              <a:t>do</a:t>
            </a:r>
            <a:r>
              <a:rPr lang="ru-RU" sz="3200" b="1" dirty="0" smtClean="0"/>
              <a:t> </a:t>
            </a:r>
            <a:r>
              <a:rPr lang="ru-RU" sz="3200" dirty="0" smtClean="0"/>
              <a:t>исполняется только один оператор, если только несколько операторов не заключены в операторные скобки</a:t>
            </a:r>
            <a:r>
              <a:rPr lang="ru-RU" sz="3200" b="1" dirty="0" smtClean="0"/>
              <a:t> </a:t>
            </a:r>
            <a:r>
              <a:rPr lang="ru-RU" sz="3200" b="1" dirty="0" err="1" smtClean="0"/>
              <a:t>begin-end</a:t>
            </a:r>
            <a:r>
              <a:rPr lang="ru-RU" sz="3200" dirty="0" smtClean="0"/>
              <a:t>.</a:t>
            </a:r>
          </a:p>
          <a:p>
            <a:r>
              <a:rPr lang="ru-RU" sz="3200" dirty="0" smtClean="0"/>
              <a:t>Цикл с постусловие </a:t>
            </a:r>
            <a:r>
              <a:rPr lang="ru-RU" sz="3200" b="1" dirty="0" err="1" smtClean="0"/>
              <a:t>repeat</a:t>
            </a:r>
            <a:r>
              <a:rPr lang="ru-RU" sz="3200" b="1" dirty="0" smtClean="0"/>
              <a:t> &lt;оператор 1&gt; ... &lt;оператор N&gt; </a:t>
            </a:r>
            <a:r>
              <a:rPr lang="ru-RU" sz="3200" b="1" dirty="0" err="1" smtClean="0"/>
              <a:t>until</a:t>
            </a:r>
            <a:r>
              <a:rPr lang="ru-RU" sz="3200" b="1" dirty="0" smtClean="0"/>
              <a:t> &lt;условие 1&gt; выполняет </a:t>
            </a:r>
            <a:r>
              <a:rPr lang="ru-RU" sz="3200" dirty="0" smtClean="0"/>
              <a:t>операторы заключенные в скобки </a:t>
            </a:r>
            <a:r>
              <a:rPr lang="ru-RU" sz="3200" b="1" dirty="0" err="1" smtClean="0"/>
              <a:t>repeat-until</a:t>
            </a:r>
            <a:r>
              <a:rPr lang="ru-RU" sz="3200" b="1" dirty="0" smtClean="0"/>
              <a:t>, пока условие 1 ложно</a:t>
            </a:r>
            <a:r>
              <a:rPr lang="ru-RU" sz="3200" dirty="0" smtClean="0"/>
              <a:t>.</a:t>
            </a:r>
            <a:r>
              <a:rPr lang="ru-RU" sz="3200" b="1" dirty="0" smtClean="0"/>
              <a:t/>
            </a:r>
            <a:br>
              <a:rPr lang="ru-RU" sz="3200" b="1" dirty="0" smtClean="0"/>
            </a:br>
            <a:r>
              <a:rPr lang="ru-RU" sz="3200" dirty="0" smtClean="0"/>
              <a:t>Составное условие оформляется с помощью логических связок </a:t>
            </a:r>
            <a:r>
              <a:rPr lang="ru-RU" sz="3200" b="1" dirty="0" smtClean="0"/>
              <a:t>OR, AND, XOR и скобок.</a:t>
            </a:r>
            <a:endParaRPr lang="ru-RU" sz="3200"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357298"/>
          </a:xfrm>
        </p:spPr>
        <p:txBody>
          <a:bodyPr>
            <a:noAutofit/>
          </a:bodyPr>
          <a:lstStyle/>
          <a:p>
            <a:r>
              <a:rPr lang="ru-RU" sz="1800" b="1" i="1" dirty="0">
                <a:solidFill>
                  <a:schemeClr val="tx1"/>
                </a:solidFill>
              </a:rPr>
              <a:t>Задание.</a:t>
            </a:r>
            <a:r>
              <a:rPr lang="ru-RU" sz="1800" b="1" dirty="0">
                <a:solidFill>
                  <a:schemeClr val="tx1"/>
                </a:solidFill>
              </a:rPr>
              <a:t> </a:t>
            </a:r>
            <a:r>
              <a:rPr lang="ru-RU" sz="1800" b="1" dirty="0" err="1">
                <a:solidFill>
                  <a:schemeClr val="tx1"/>
                </a:solidFill>
              </a:rPr>
              <a:t>КИМы</a:t>
            </a:r>
            <a:r>
              <a:rPr lang="ru-RU" sz="1800" b="1" dirty="0">
                <a:solidFill>
                  <a:schemeClr val="tx1"/>
                </a:solidFill>
              </a:rPr>
              <a:t> по ЕГЭ-2012.</a:t>
            </a:r>
            <a:r>
              <a:rPr lang="ru-RU" sz="1800" dirty="0">
                <a:solidFill>
                  <a:schemeClr val="tx1"/>
                </a:solidFill>
              </a:rPr>
              <a:t/>
            </a:r>
            <a:br>
              <a:rPr lang="ru-RU" sz="1800" dirty="0">
                <a:solidFill>
                  <a:schemeClr val="tx1"/>
                </a:solidFill>
              </a:rPr>
            </a:br>
            <a:r>
              <a:rPr lang="ru-RU" sz="1800" dirty="0">
                <a:solidFill>
                  <a:schemeClr val="tx1"/>
                </a:solidFill>
              </a:rPr>
              <a:t>Ниже на 4-х языках записан алгоритм. Получив на вход число x, этот алгоритм печатает два числа L и M. Укажите наибольшее из таких чисел x, при вводе которых алгоритм печатает сначала 3, а потом 7</a:t>
            </a:r>
            <a:r>
              <a:rPr lang="ru-RU" sz="1800" dirty="0" smtClean="0">
                <a:solidFill>
                  <a:schemeClr val="tx1"/>
                </a:solidFill>
              </a:rPr>
              <a:t>.</a:t>
            </a:r>
            <a:endParaRPr lang="ru-RU" sz="1800" dirty="0">
              <a:solidFill>
                <a:schemeClr val="tx1"/>
              </a:solidFill>
            </a:endParaRPr>
          </a:p>
        </p:txBody>
      </p:sp>
      <p:sp>
        <p:nvSpPr>
          <p:cNvPr id="3" name="Объект 2"/>
          <p:cNvSpPr>
            <a:spLocks noGrp="1"/>
          </p:cNvSpPr>
          <p:nvPr>
            <p:ph sz="quarter" idx="1"/>
          </p:nvPr>
        </p:nvSpPr>
        <p:spPr/>
        <p:txBody>
          <a:bodyPr/>
          <a:lstStyle/>
          <a:p>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619672" y="1643050"/>
            <a:ext cx="5640351" cy="5211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035365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solidFill>
                  <a:srgbClr val="C00000"/>
                </a:solidFill>
              </a:rPr>
              <a:t>Решение</a:t>
            </a:r>
            <a:r>
              <a:rPr lang="ru-RU" b="1" dirty="0" smtClean="0">
                <a:solidFill>
                  <a:srgbClr val="C00000"/>
                </a:solidFill>
              </a:rPr>
              <a:t>.</a:t>
            </a:r>
            <a:endParaRPr lang="ru-RU" dirty="0">
              <a:solidFill>
                <a:srgbClr val="C00000"/>
              </a:solidFill>
            </a:endParaRPr>
          </a:p>
        </p:txBody>
      </p:sp>
      <p:sp>
        <p:nvSpPr>
          <p:cNvPr id="3" name="Объект 2"/>
          <p:cNvSpPr>
            <a:spLocks noGrp="1"/>
          </p:cNvSpPr>
          <p:nvPr>
            <p:ph sz="quarter" idx="1"/>
          </p:nvPr>
        </p:nvSpPr>
        <p:spPr>
          <a:xfrm>
            <a:off x="0" y="1600200"/>
            <a:ext cx="9144000" cy="5257800"/>
          </a:xfrm>
        </p:spPr>
        <p:txBody>
          <a:bodyPr>
            <a:normAutofit/>
          </a:bodyPr>
          <a:lstStyle/>
          <a:p>
            <a:r>
              <a:rPr lang="ru-RU" dirty="0" smtClean="0"/>
              <a:t>Анализ </a:t>
            </a:r>
            <a:r>
              <a:rPr lang="ru-RU" dirty="0"/>
              <a:t>алгоритма позволяет сделать вывод, что в переменная L выделена для хранения длины числа (при входе в цикл увеличивается значение L, уменьшается х в 10 раз). Переменная М хранит последнюю цифру числа х, если М меньше последней цифры числа х, то она перезаписывается.</a:t>
            </a:r>
          </a:p>
          <a:p>
            <a:r>
              <a:rPr lang="ru-RU" dirty="0"/>
              <a:t>По условию задания после выполнения цикла выводится значение переменной L=3, а затем переменной М=7. </a:t>
            </a:r>
            <a:br>
              <a:rPr lang="ru-RU" dirty="0"/>
            </a:br>
            <a:endParaRPr lang="ru-RU" dirty="0"/>
          </a:p>
          <a:p>
            <a:endParaRPr lang="ru-RU" dirty="0"/>
          </a:p>
        </p:txBody>
      </p:sp>
    </p:spTree>
    <p:extLst>
      <p:ext uri="{BB962C8B-B14F-4D97-AF65-F5344CB8AC3E}">
        <p14:creationId xmlns:p14="http://schemas.microsoft.com/office/powerpoint/2010/main" xmlns="" val="2057332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214290"/>
            <a:ext cx="9144000" cy="6643710"/>
          </a:xfrm>
        </p:spPr>
        <p:txBody>
          <a:bodyPr>
            <a:noAutofit/>
          </a:bodyPr>
          <a:lstStyle/>
          <a:p>
            <a:r>
              <a:rPr lang="ru-RU" sz="2400" dirty="0" smtClean="0"/>
              <a:t>Значит, длина числа равна 3 (трехзначное число), минимальная цифра числа равна 7. Значит наибольшее число, при котором алгоритм будет выводить эти значения равно 777.</a:t>
            </a:r>
          </a:p>
          <a:p>
            <a:r>
              <a:rPr lang="ru-RU" sz="2400" dirty="0" smtClean="0"/>
              <a:t>Если стоял бы вопрос указать наименьшее число, то очевидно, что в записи числа должны быть цифры меньше 7. В М хранится последняя цифра текущего числа, причем она перезаписывается в том случае, если последующая последняя цифра числа </a:t>
            </a:r>
            <a:r>
              <a:rPr lang="ru-RU" sz="2400" dirty="0" err="1" smtClean="0"/>
              <a:t>х</a:t>
            </a:r>
            <a:r>
              <a:rPr lang="ru-RU" sz="2400" dirty="0" smtClean="0"/>
              <a:t> будет больше хранимого значения в М. Значит максимальной цифрой является число 7, и оно находится в разряде единиц. Мы ищем трехзначное число, значит минимальное трехзначное число, оканчивающееся на 7 есть число 107. </a:t>
            </a:r>
          </a:p>
          <a:p>
            <a:r>
              <a:rPr lang="ru-RU" sz="2400" b="1" dirty="0" smtClean="0"/>
              <a:t>NB!</a:t>
            </a:r>
            <a:r>
              <a:rPr lang="ru-RU" sz="2400" dirty="0" smtClean="0"/>
              <a:t> Обязательно проверяйте алгоритм на пример работы с другими числами, чтобы удостовериться в правильности его чтения.</a:t>
            </a:r>
          </a:p>
          <a:p>
            <a:endParaRPr lang="ru-RU"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0"/>
            <a:ext cx="8153400" cy="990600"/>
          </a:xfrm>
        </p:spPr>
        <p:txBody>
          <a:bodyPr>
            <a:normAutofit/>
          </a:bodyPr>
          <a:lstStyle/>
          <a:p>
            <a:r>
              <a:rPr lang="ru-RU" b="1" i="1" dirty="0">
                <a:solidFill>
                  <a:srgbClr val="C00000"/>
                </a:solidFill>
              </a:rPr>
              <a:t>Задание.</a:t>
            </a:r>
            <a:r>
              <a:rPr lang="ru-RU" b="1" dirty="0">
                <a:solidFill>
                  <a:srgbClr val="C00000"/>
                </a:solidFill>
              </a:rPr>
              <a:t> </a:t>
            </a:r>
            <a:r>
              <a:rPr lang="ru-RU" b="1" dirty="0" err="1">
                <a:solidFill>
                  <a:srgbClr val="C00000"/>
                </a:solidFill>
              </a:rPr>
              <a:t>КИМы</a:t>
            </a:r>
            <a:r>
              <a:rPr lang="ru-RU" b="1" dirty="0">
                <a:solidFill>
                  <a:srgbClr val="C00000"/>
                </a:solidFill>
              </a:rPr>
              <a:t> по </a:t>
            </a:r>
            <a:r>
              <a:rPr lang="ru-RU" b="1" dirty="0" smtClean="0">
                <a:solidFill>
                  <a:srgbClr val="C00000"/>
                </a:solidFill>
              </a:rPr>
              <a:t>ЕГЭ-2012</a:t>
            </a:r>
            <a:endParaRPr lang="ru-RU" dirty="0">
              <a:solidFill>
                <a:srgbClr val="C00000"/>
              </a:solidFill>
            </a:endParaRPr>
          </a:p>
        </p:txBody>
      </p:sp>
      <p:sp>
        <p:nvSpPr>
          <p:cNvPr id="3" name="Объект 2"/>
          <p:cNvSpPr>
            <a:spLocks noGrp="1"/>
          </p:cNvSpPr>
          <p:nvPr>
            <p:ph sz="quarter" idx="1"/>
          </p:nvPr>
        </p:nvSpPr>
        <p:spPr>
          <a:xfrm>
            <a:off x="0" y="1571612"/>
            <a:ext cx="9144000" cy="5286388"/>
          </a:xfrm>
        </p:spPr>
        <p:txBody>
          <a:bodyPr>
            <a:noAutofit/>
          </a:bodyPr>
          <a:lstStyle/>
          <a:p>
            <a:pPr marL="0" indent="0">
              <a:buNone/>
            </a:pPr>
            <a:r>
              <a:rPr lang="ru-RU" sz="2000" dirty="0" smtClean="0"/>
              <a:t>Ниже </a:t>
            </a:r>
            <a:r>
              <a:rPr lang="ru-RU" sz="2000" dirty="0"/>
              <a:t>записана программа. Получив на вход число x, эта программа печатает два числа, L и M. Укажите наибольшее из таких чисел x, при вводе которых алгоритм печатает сначала 3, а потом 7.</a:t>
            </a:r>
          </a:p>
          <a:p>
            <a:pPr marL="0" indent="0">
              <a:buNone/>
            </a:pPr>
            <a:r>
              <a:rPr lang="ru-RU" sz="2000" dirty="0" err="1"/>
              <a:t>var</a:t>
            </a:r>
            <a:r>
              <a:rPr lang="ru-RU" sz="2000" dirty="0"/>
              <a:t> x, L, M: </a:t>
            </a:r>
            <a:r>
              <a:rPr lang="ru-RU" sz="2000" dirty="0" err="1"/>
              <a:t>integer</a:t>
            </a:r>
            <a:r>
              <a:rPr lang="ru-RU" sz="2000" dirty="0"/>
              <a:t>;</a:t>
            </a:r>
            <a:br>
              <a:rPr lang="ru-RU" sz="2000" dirty="0"/>
            </a:br>
            <a:r>
              <a:rPr lang="ru-RU" sz="2000" dirty="0" err="1"/>
              <a:t>begin</a:t>
            </a:r>
            <a:r>
              <a:rPr lang="ru-RU" sz="2000" dirty="0"/>
              <a:t/>
            </a:r>
            <a:br>
              <a:rPr lang="ru-RU" sz="2000" dirty="0"/>
            </a:br>
            <a:r>
              <a:rPr lang="ru-RU" sz="2000" dirty="0" err="1"/>
              <a:t>readln</a:t>
            </a:r>
            <a:r>
              <a:rPr lang="ru-RU" sz="2000" dirty="0"/>
              <a:t>(x);</a:t>
            </a:r>
            <a:br>
              <a:rPr lang="ru-RU" sz="2000" dirty="0"/>
            </a:br>
            <a:r>
              <a:rPr lang="ru-RU" sz="2000" dirty="0"/>
              <a:t>L:=0; M:=1;</a:t>
            </a:r>
            <a:br>
              <a:rPr lang="ru-RU" sz="2000" dirty="0"/>
            </a:br>
            <a:r>
              <a:rPr lang="ru-RU" sz="2000" dirty="0" err="1"/>
              <a:t>while</a:t>
            </a:r>
            <a:r>
              <a:rPr lang="ru-RU" sz="2000" dirty="0"/>
              <a:t> x &gt; 0 </a:t>
            </a:r>
            <a:r>
              <a:rPr lang="ru-RU" sz="2000" dirty="0" err="1"/>
              <a:t>do</a:t>
            </a:r>
            <a:r>
              <a:rPr lang="ru-RU" sz="2000" dirty="0"/>
              <a:t> </a:t>
            </a:r>
            <a:r>
              <a:rPr lang="ru-RU" sz="2000" dirty="0" err="1"/>
              <a:t>begin</a:t>
            </a:r>
            <a:r>
              <a:rPr lang="ru-RU" sz="2000" dirty="0"/>
              <a:t/>
            </a:r>
            <a:br>
              <a:rPr lang="ru-RU" sz="2000" dirty="0"/>
            </a:br>
            <a:r>
              <a:rPr lang="ru-RU" sz="2000" dirty="0"/>
              <a:t>L:= L + 1;</a:t>
            </a:r>
            <a:br>
              <a:rPr lang="ru-RU" sz="2000" dirty="0"/>
            </a:br>
            <a:r>
              <a:rPr lang="ru-RU" sz="2000" dirty="0"/>
              <a:t>M:= M + x </a:t>
            </a:r>
            <a:r>
              <a:rPr lang="ru-RU" sz="2000" dirty="0" err="1"/>
              <a:t>mod</a:t>
            </a:r>
            <a:r>
              <a:rPr lang="ru-RU" sz="2000" dirty="0"/>
              <a:t> 10;</a:t>
            </a:r>
            <a:br>
              <a:rPr lang="ru-RU" sz="2000" dirty="0"/>
            </a:br>
            <a:r>
              <a:rPr lang="ru-RU" sz="2000" dirty="0"/>
              <a:t>x:= x </a:t>
            </a:r>
            <a:r>
              <a:rPr lang="ru-RU" sz="2000" dirty="0" err="1"/>
              <a:t>div</a:t>
            </a:r>
            <a:r>
              <a:rPr lang="ru-RU" sz="2000" dirty="0"/>
              <a:t> 10;</a:t>
            </a:r>
            <a:br>
              <a:rPr lang="ru-RU" sz="2000" dirty="0"/>
            </a:br>
            <a:r>
              <a:rPr lang="ru-RU" sz="2000" dirty="0" err="1"/>
              <a:t>end</a:t>
            </a:r>
            <a:r>
              <a:rPr lang="ru-RU" sz="2000" dirty="0"/>
              <a:t>;</a:t>
            </a:r>
            <a:br>
              <a:rPr lang="ru-RU" sz="2000" dirty="0"/>
            </a:br>
            <a:r>
              <a:rPr lang="ru-RU" sz="2000" dirty="0" err="1"/>
              <a:t>writeln</a:t>
            </a:r>
            <a:r>
              <a:rPr lang="ru-RU" sz="2000" dirty="0"/>
              <a:t>(L); </a:t>
            </a:r>
            <a:r>
              <a:rPr lang="ru-RU" sz="2000" dirty="0" err="1"/>
              <a:t>write</a:t>
            </a:r>
            <a:r>
              <a:rPr lang="ru-RU" sz="2000" dirty="0"/>
              <a:t>(M);</a:t>
            </a:r>
            <a:br>
              <a:rPr lang="ru-RU" sz="2000" dirty="0"/>
            </a:br>
            <a:r>
              <a:rPr lang="ru-RU" sz="2000" dirty="0" err="1"/>
              <a:t>end</a:t>
            </a:r>
            <a:r>
              <a:rPr lang="ru-RU" sz="2000" dirty="0"/>
              <a:t>.</a:t>
            </a:r>
          </a:p>
          <a:p>
            <a:pPr marL="0" indent="0">
              <a:buNone/>
            </a:pPr>
            <a:r>
              <a:rPr lang="ru-RU" sz="2000" b="1" dirty="0"/>
              <a:t>NB!</a:t>
            </a:r>
            <a:r>
              <a:rPr lang="ru-RU" sz="2000" dirty="0"/>
              <a:t> Обратите внимание на инициализацию переменных L и M, правило изменения числа М</a:t>
            </a:r>
            <a:r>
              <a:rPr lang="ru-RU" sz="2000" dirty="0" smtClean="0"/>
              <a:t>.</a:t>
            </a:r>
          </a:p>
          <a:p>
            <a:pPr marL="0" indent="0">
              <a:buNone/>
            </a:pPr>
            <a:endParaRPr lang="ru-RU" sz="2000" dirty="0"/>
          </a:p>
          <a:p>
            <a:pPr marL="0" indent="0">
              <a:buNone/>
            </a:pPr>
            <a:r>
              <a:rPr lang="ru-RU" sz="2000" dirty="0"/>
              <a:t>Ответ: 600</a:t>
            </a:r>
          </a:p>
          <a:p>
            <a:pPr marL="0" indent="0">
              <a:buNone/>
            </a:pPr>
            <a:endParaRPr lang="ru-RU" sz="2000" dirty="0"/>
          </a:p>
        </p:txBody>
      </p:sp>
    </p:spTree>
    <p:extLst>
      <p:ext uri="{BB962C8B-B14F-4D97-AF65-F5344CB8AC3E}">
        <p14:creationId xmlns:p14="http://schemas.microsoft.com/office/powerpoint/2010/main" xmlns="" val="1570625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C00000"/>
                </a:solidFill>
              </a:rPr>
              <a:t>Решение и ответ</a:t>
            </a:r>
            <a:endParaRPr lang="ru-RU" b="1" dirty="0">
              <a:solidFill>
                <a:srgbClr val="C00000"/>
              </a:solidFill>
            </a:endParaRPr>
          </a:p>
        </p:txBody>
      </p:sp>
      <p:sp>
        <p:nvSpPr>
          <p:cNvPr id="3" name="Объект 2"/>
          <p:cNvSpPr>
            <a:spLocks noGrp="1"/>
          </p:cNvSpPr>
          <p:nvPr>
            <p:ph sz="quarter" idx="1"/>
          </p:nvPr>
        </p:nvSpPr>
        <p:spPr/>
        <p:txBody>
          <a:bodyPr/>
          <a:lstStyle/>
          <a:p>
            <a:pPr marL="0" indent="0" algn="just">
              <a:buNone/>
            </a:pPr>
            <a:r>
              <a:rPr lang="ru-RU" dirty="0"/>
              <a:t>Значение переменной М до начала работы алгоритма равно 1. Конечное значение равно 7. Значит значение переменной изменилось на 6 в цикле </a:t>
            </a:r>
            <a:r>
              <a:rPr lang="ru-RU" dirty="0" smtClean="0"/>
              <a:t>программы. </a:t>
            </a:r>
          </a:p>
          <a:p>
            <a:pPr marL="0" indent="0" algn="just">
              <a:buNone/>
            </a:pPr>
            <a:r>
              <a:rPr lang="ru-RU" dirty="0" smtClean="0"/>
              <a:t>Число </a:t>
            </a:r>
            <a:r>
              <a:rPr lang="ru-RU" dirty="0"/>
              <a:t>6 представим в виде суммы разных слагаемых, но в задаче требуется указать наибольшее число (оно трехзначное, так как L увеличилось с 0 до 3 после выполнения цикла).</a:t>
            </a:r>
            <a:br>
              <a:rPr lang="ru-RU" dirty="0"/>
            </a:br>
            <a:r>
              <a:rPr lang="ru-RU" dirty="0"/>
              <a:t>Это максимальное число равно 600.</a:t>
            </a:r>
          </a:p>
        </p:txBody>
      </p:sp>
    </p:spTree>
    <p:extLst>
      <p:ext uri="{BB962C8B-B14F-4D97-AF65-F5344CB8AC3E}">
        <p14:creationId xmlns:p14="http://schemas.microsoft.com/office/powerpoint/2010/main" xmlns="" val="189543497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154</TotalTime>
  <Words>1004</Words>
  <Application>Microsoft Office PowerPoint</Application>
  <PresentationFormat>Экран (4:3)</PresentationFormat>
  <Paragraphs>56</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Обычная</vt:lpstr>
      <vt:lpstr>Занятие 06</vt:lpstr>
      <vt:lpstr>Разбор заданий В7. </vt:lpstr>
      <vt:lpstr>Слайд 3</vt:lpstr>
      <vt:lpstr>Слайд 4</vt:lpstr>
      <vt:lpstr>Задание. КИМы по ЕГЭ-2012. Ниже на 4-х языках записан алгоритм. Получив на вход число x, этот алгоритм печатает два числа L и M. Укажите наибольшее из таких чисел x, при вводе которых алгоритм печатает сначала 3, а потом 7.</vt:lpstr>
      <vt:lpstr>Решение.</vt:lpstr>
      <vt:lpstr>Слайд 7</vt:lpstr>
      <vt:lpstr>Задание. КИМы по ЕГЭ-2012</vt:lpstr>
      <vt:lpstr>Решение и ответ</vt:lpstr>
      <vt:lpstr>Задание. КИМы ЕГЭ-2012 </vt:lpstr>
      <vt:lpstr>Решение. </vt:lpstr>
      <vt:lpstr>Задание. КИМы ЕГЭ-2012.  Ниже записана программа. Получив на вход число x, эта программа печатает два числа, L и M. Укажите наибольшее из таких чисел x, при вводе которых алгоритм печатает сначала 3, а потом 8. </vt:lpstr>
      <vt:lpstr>Решение.</vt:lpstr>
      <vt:lpstr>Задание. КИМы ЕГЭ-2012.  Ниже записана программа. Получив на вход число х, эта программа печатает два числа, L и M. Укажите наибольшее из таких чисел x, при вводе которых алгоритм печатает сначала 3, а потом 10. </vt:lpstr>
      <vt:lpstr>Ответ и решение</vt:lpstr>
      <vt:lpstr>Разбор заданий С2</vt:lpstr>
      <vt:lpstr>Слайд 17</vt:lpstr>
      <vt:lpstr>Слайд 18</vt:lpstr>
      <vt:lpstr>Задание.КИМы ЕГЭ-2012.</vt:lpstr>
      <vt:lpstr>Решение.</vt:lpstr>
      <vt:lpstr>Задание. КИМы ЕГЭ-2011.</vt:lpstr>
      <vt:lpstr>Решение.</vt:lpstr>
      <vt:lpstr>Слайд 23</vt:lpstr>
      <vt:lpstr>Слайд 24</vt:lpstr>
      <vt:lpstr>Слайд 25</vt:lpstr>
      <vt:lpstr>Слайд 26</vt:lpstr>
    </vt:vector>
  </TitlesOfParts>
  <Company>Darima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Занятие 06</dc:title>
  <dc:creator>Darima</dc:creator>
  <cp:lastModifiedBy>user</cp:lastModifiedBy>
  <cp:revision>9</cp:revision>
  <dcterms:created xsi:type="dcterms:W3CDTF">2012-01-08T10:55:21Z</dcterms:created>
  <dcterms:modified xsi:type="dcterms:W3CDTF">2013-03-17T13:48:47Z</dcterms:modified>
</cp:coreProperties>
</file>