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7" r:id="rId30"/>
    <p:sldId id="286" r:id="rId31"/>
    <p:sldId id="288" r:id="rId32"/>
    <p:sldId id="289"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5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57841EA-40EA-4A19-915B-18C63A24E6C8}" type="datetimeFigureOut">
              <a:rPr lang="ru-RU" smtClean="0"/>
              <a:t>08.01.2012</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7B9EA07-79FA-4AF1-92C9-5416A3CC6617}"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57841EA-40EA-4A19-915B-18C63A24E6C8}" type="datetimeFigureOut">
              <a:rPr lang="ru-RU" smtClean="0"/>
              <a:t>08.01.2012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9EA07-79FA-4AF1-92C9-5416A3CC661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7841EA-40EA-4A19-915B-18C63A24E6C8}" type="datetimeFigureOut">
              <a:rPr lang="ru-RU" smtClean="0"/>
              <a:t>08.01.2012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9EA07-79FA-4AF1-92C9-5416A3CC661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57841EA-40EA-4A19-915B-18C63A24E6C8}" type="datetimeFigureOut">
              <a:rPr lang="ru-RU" smtClean="0"/>
              <a:t>08.01.2012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9EA07-79FA-4AF1-92C9-5416A3CC661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57841EA-40EA-4A19-915B-18C63A24E6C8}" type="datetimeFigureOut">
              <a:rPr lang="ru-RU" smtClean="0"/>
              <a:t>08.01.2012</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B9EA07-79FA-4AF1-92C9-5416A3CC6617}"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57841EA-40EA-4A19-915B-18C63A24E6C8}" type="datetimeFigureOut">
              <a:rPr lang="ru-RU" smtClean="0"/>
              <a:t>08.01.2012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B9EA07-79FA-4AF1-92C9-5416A3CC661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57841EA-40EA-4A19-915B-18C63A24E6C8}" type="datetimeFigureOut">
              <a:rPr lang="ru-RU" smtClean="0"/>
              <a:t>08.01.2012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B9EA07-79FA-4AF1-92C9-5416A3CC661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57841EA-40EA-4A19-915B-18C63A24E6C8}" type="datetimeFigureOut">
              <a:rPr lang="ru-RU" smtClean="0"/>
              <a:t>08.01.2012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B9EA07-79FA-4AF1-92C9-5416A3CC661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57841EA-40EA-4A19-915B-18C63A24E6C8}" type="datetimeFigureOut">
              <a:rPr lang="ru-RU" smtClean="0"/>
              <a:t>08.01.2012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7B9EA07-79FA-4AF1-92C9-5416A3CC661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57841EA-40EA-4A19-915B-18C63A24E6C8}" type="datetimeFigureOut">
              <a:rPr lang="ru-RU" smtClean="0"/>
              <a:t>08.01.2012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B9EA07-79FA-4AF1-92C9-5416A3CC6617}"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857841EA-40EA-4A19-915B-18C63A24E6C8}" type="datetimeFigureOut">
              <a:rPr lang="ru-RU" smtClean="0"/>
              <a:t>08.01.2012</a:t>
            </a:fld>
            <a:endParaRPr lang="ru-RU"/>
          </a:p>
        </p:txBody>
      </p:sp>
      <p:sp>
        <p:nvSpPr>
          <p:cNvPr id="7" name="Slide Number Placeholder 6"/>
          <p:cNvSpPr>
            <a:spLocks noGrp="1"/>
          </p:cNvSpPr>
          <p:nvPr>
            <p:ph type="sldNum" sz="quarter" idx="12"/>
          </p:nvPr>
        </p:nvSpPr>
        <p:spPr/>
        <p:txBody>
          <a:bodyPr/>
          <a:lstStyle/>
          <a:p>
            <a:fld id="{37B9EA07-79FA-4AF1-92C9-5416A3CC6617}"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57841EA-40EA-4A19-915B-18C63A24E6C8}" type="datetimeFigureOut">
              <a:rPr lang="ru-RU" smtClean="0"/>
              <a:t>08.01.2012</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7B9EA07-79FA-4AF1-92C9-5416A3CC6617}"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ru-RU" b="1" dirty="0" smtClean="0">
                <a:solidFill>
                  <a:srgbClr val="7030A0"/>
                </a:solidFill>
              </a:rPr>
              <a:t>Подготовка к ЕГЭ по информатике 2012</a:t>
            </a:r>
            <a:endParaRPr lang="ru-RU" b="1" dirty="0">
              <a:solidFill>
                <a:srgbClr val="7030A0"/>
              </a:solidFill>
            </a:endParaRPr>
          </a:p>
        </p:txBody>
      </p:sp>
      <p:sp>
        <p:nvSpPr>
          <p:cNvPr id="2" name="Заголовок 1"/>
          <p:cNvSpPr>
            <a:spLocks noGrp="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Занятие 04 </a:t>
            </a:r>
            <a:endParaRPr lang="ru-RU"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5173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altLang="ja-JP" b="1" dirty="0">
                <a:solidFill>
                  <a:srgbClr val="FF0000"/>
                </a:solidFill>
              </a:rPr>
              <a:t>NB!</a:t>
            </a:r>
            <a:r>
              <a:rPr lang="ja-JP" altLang="en-US" b="1" dirty="0">
                <a:solidFill>
                  <a:srgbClr val="FF0000"/>
                </a:solidFill>
              </a:rPr>
              <a:t> </a:t>
            </a:r>
            <a:r>
              <a:rPr lang="en-US" altLang="ja-JP" b="1" dirty="0" err="1">
                <a:solidFill>
                  <a:srgbClr val="FF0000"/>
                </a:solidFill>
              </a:rPr>
              <a:t>Обращайте</a:t>
            </a:r>
            <a:r>
              <a:rPr lang="en-US" altLang="ja-JP" b="1" dirty="0">
                <a:solidFill>
                  <a:srgbClr val="FF0000"/>
                </a:solidFill>
              </a:rPr>
              <a:t> </a:t>
            </a:r>
            <a:r>
              <a:rPr lang="en-US" altLang="ja-JP" b="1" dirty="0" err="1">
                <a:solidFill>
                  <a:srgbClr val="FF0000"/>
                </a:solidFill>
              </a:rPr>
              <a:t>внимание</a:t>
            </a:r>
            <a:r>
              <a:rPr lang="en-US" altLang="ja-JP" b="1" dirty="0">
                <a:solidFill>
                  <a:srgbClr val="FF0000"/>
                </a:solidFill>
              </a:rPr>
              <a:t> </a:t>
            </a:r>
            <a:r>
              <a:rPr lang="en-US" altLang="ja-JP" b="1" dirty="0" err="1">
                <a:solidFill>
                  <a:srgbClr val="FF0000"/>
                </a:solidFill>
              </a:rPr>
              <a:t>на</a:t>
            </a:r>
            <a:r>
              <a:rPr lang="en-US" altLang="ja-JP" b="1" dirty="0">
                <a:solidFill>
                  <a:srgbClr val="FF0000"/>
                </a:solidFill>
              </a:rPr>
              <a:t> </a:t>
            </a:r>
            <a:r>
              <a:rPr lang="en-US" altLang="ja-JP" b="1" dirty="0" err="1">
                <a:solidFill>
                  <a:srgbClr val="FF0000"/>
                </a:solidFill>
              </a:rPr>
              <a:t>то</a:t>
            </a:r>
            <a:r>
              <a:rPr lang="en-US" altLang="ja-JP" b="1" dirty="0">
                <a:solidFill>
                  <a:srgbClr val="FF0000"/>
                </a:solidFill>
              </a:rPr>
              <a:t>, </a:t>
            </a:r>
            <a:r>
              <a:rPr lang="en-US" altLang="ja-JP" b="1" dirty="0" err="1">
                <a:solidFill>
                  <a:srgbClr val="FF0000"/>
                </a:solidFill>
              </a:rPr>
              <a:t>что</a:t>
            </a:r>
            <a:r>
              <a:rPr lang="en-US" altLang="ja-JP" b="1" dirty="0">
                <a:solidFill>
                  <a:srgbClr val="FF0000"/>
                </a:solidFill>
              </a:rPr>
              <a:t> в </a:t>
            </a:r>
            <a:r>
              <a:rPr lang="en-US" altLang="ja-JP" b="1" dirty="0" err="1">
                <a:solidFill>
                  <a:srgbClr val="FF0000"/>
                </a:solidFill>
              </a:rPr>
              <a:t>ответе</a:t>
            </a:r>
            <a:r>
              <a:rPr lang="en-US" altLang="ja-JP" b="1" dirty="0">
                <a:solidFill>
                  <a:srgbClr val="FF0000"/>
                </a:solidFill>
              </a:rPr>
              <a:t> </a:t>
            </a:r>
            <a:r>
              <a:rPr lang="en-US" altLang="ja-JP" b="1" dirty="0" err="1">
                <a:solidFill>
                  <a:srgbClr val="FF0000"/>
                </a:solidFill>
              </a:rPr>
              <a:t>надо</a:t>
            </a:r>
            <a:r>
              <a:rPr lang="en-US" altLang="ja-JP" b="1" dirty="0">
                <a:solidFill>
                  <a:srgbClr val="FF0000"/>
                </a:solidFill>
              </a:rPr>
              <a:t> </a:t>
            </a:r>
            <a:r>
              <a:rPr lang="en-US" altLang="ja-JP" b="1" dirty="0" err="1">
                <a:solidFill>
                  <a:srgbClr val="FF0000"/>
                </a:solidFill>
              </a:rPr>
              <a:t>указать</a:t>
            </a:r>
            <a:r>
              <a:rPr lang="en-US" altLang="ja-JP" b="1" dirty="0">
                <a:solidFill>
                  <a:srgbClr val="FF0000"/>
                </a:solidFill>
              </a:rPr>
              <a:t> </a:t>
            </a:r>
            <a:r>
              <a:rPr lang="en-US" altLang="ja-JP" b="1" dirty="0" err="1">
                <a:solidFill>
                  <a:srgbClr val="FF0000"/>
                </a:solidFill>
              </a:rPr>
              <a:t>номер</a:t>
            </a:r>
            <a:r>
              <a:rPr lang="en-US" altLang="ja-JP" b="1" dirty="0">
                <a:solidFill>
                  <a:srgbClr val="FF0000"/>
                </a:solidFill>
              </a:rPr>
              <a:t> </a:t>
            </a:r>
            <a:r>
              <a:rPr lang="en-US" altLang="ja-JP" b="1" dirty="0" err="1">
                <a:solidFill>
                  <a:srgbClr val="FF0000"/>
                </a:solidFill>
              </a:rPr>
              <a:t>правильного</a:t>
            </a:r>
            <a:r>
              <a:rPr lang="en-US" altLang="ja-JP" b="1" dirty="0">
                <a:solidFill>
                  <a:srgbClr val="FF0000"/>
                </a:solidFill>
              </a:rPr>
              <a:t> </a:t>
            </a:r>
            <a:r>
              <a:rPr lang="en-US" altLang="ja-JP" b="1" dirty="0" err="1">
                <a:solidFill>
                  <a:srgbClr val="FF0000"/>
                </a:solidFill>
              </a:rPr>
              <a:t>ответа</a:t>
            </a:r>
            <a:r>
              <a:rPr lang="en-US" altLang="ja-JP" b="1" dirty="0">
                <a:solidFill>
                  <a:srgbClr val="FF0000"/>
                </a:solidFill>
              </a:rPr>
              <a:t>, а </a:t>
            </a:r>
            <a:r>
              <a:rPr lang="en-US" altLang="ja-JP" b="1" dirty="0" err="1">
                <a:solidFill>
                  <a:srgbClr val="FF0000"/>
                </a:solidFill>
              </a:rPr>
              <a:t>не</a:t>
            </a:r>
            <a:r>
              <a:rPr lang="en-US" altLang="ja-JP" b="1" dirty="0">
                <a:solidFill>
                  <a:srgbClr val="FF0000"/>
                </a:solidFill>
              </a:rPr>
              <a:t> </a:t>
            </a:r>
            <a:r>
              <a:rPr lang="en-US" altLang="ja-JP" b="1" dirty="0" err="1">
                <a:solidFill>
                  <a:srgbClr val="FF0000"/>
                </a:solidFill>
              </a:rPr>
              <a:t>число</a:t>
            </a:r>
            <a:r>
              <a:rPr lang="en-US" altLang="ja-JP" b="1" dirty="0">
                <a:solidFill>
                  <a:srgbClr val="FF0000"/>
                </a:solidFill>
              </a:rPr>
              <a:t>. </a:t>
            </a:r>
            <a:r>
              <a:rPr lang="en-US" altLang="ja-JP" b="1" dirty="0" err="1">
                <a:solidFill>
                  <a:srgbClr val="FF0000"/>
                </a:solidFill>
              </a:rPr>
              <a:t>Вполне</a:t>
            </a:r>
            <a:r>
              <a:rPr lang="en-US" altLang="ja-JP" b="1" dirty="0">
                <a:solidFill>
                  <a:srgbClr val="FF0000"/>
                </a:solidFill>
              </a:rPr>
              <a:t> </a:t>
            </a:r>
            <a:r>
              <a:rPr lang="en-US" altLang="ja-JP" b="1" dirty="0" err="1">
                <a:solidFill>
                  <a:srgbClr val="FF0000"/>
                </a:solidFill>
              </a:rPr>
              <a:t>возможно</a:t>
            </a:r>
            <a:r>
              <a:rPr lang="en-US" altLang="ja-JP" b="1" dirty="0">
                <a:solidFill>
                  <a:srgbClr val="FF0000"/>
                </a:solidFill>
              </a:rPr>
              <a:t>, </a:t>
            </a:r>
            <a:r>
              <a:rPr lang="en-US" altLang="ja-JP" b="1" dirty="0" err="1">
                <a:solidFill>
                  <a:srgbClr val="FF0000"/>
                </a:solidFill>
              </a:rPr>
              <a:t>что</a:t>
            </a:r>
            <a:r>
              <a:rPr lang="en-US" altLang="ja-JP" b="1" dirty="0">
                <a:solidFill>
                  <a:srgbClr val="FF0000"/>
                </a:solidFill>
              </a:rPr>
              <a:t> </a:t>
            </a:r>
            <a:r>
              <a:rPr lang="en-US" altLang="ja-JP" b="1" dirty="0" err="1">
                <a:solidFill>
                  <a:srgbClr val="FF0000"/>
                </a:solidFill>
              </a:rPr>
              <a:t>верный</a:t>
            </a:r>
            <a:r>
              <a:rPr lang="en-US" altLang="ja-JP" b="1" dirty="0">
                <a:solidFill>
                  <a:srgbClr val="FF0000"/>
                </a:solidFill>
              </a:rPr>
              <a:t> </a:t>
            </a:r>
            <a:r>
              <a:rPr lang="en-US" altLang="ja-JP" b="1" dirty="0" err="1">
                <a:solidFill>
                  <a:srgbClr val="FF0000"/>
                </a:solidFill>
              </a:rPr>
              <a:t>ответ</a:t>
            </a:r>
            <a:r>
              <a:rPr lang="en-US" altLang="ja-JP" b="1" dirty="0">
                <a:solidFill>
                  <a:srgbClr val="FF0000"/>
                </a:solidFill>
              </a:rPr>
              <a:t> (</a:t>
            </a:r>
            <a:r>
              <a:rPr lang="en-US" altLang="ja-JP" b="1" dirty="0" err="1">
                <a:solidFill>
                  <a:srgbClr val="FF0000"/>
                </a:solidFill>
              </a:rPr>
              <a:t>число</a:t>
            </a:r>
            <a:r>
              <a:rPr lang="en-US" altLang="ja-JP" b="1" dirty="0">
                <a:solidFill>
                  <a:srgbClr val="FF0000"/>
                </a:solidFill>
              </a:rPr>
              <a:t> 3) </a:t>
            </a:r>
            <a:r>
              <a:rPr lang="en-US" altLang="ja-JP" b="1" dirty="0" err="1">
                <a:solidFill>
                  <a:srgbClr val="FF0000"/>
                </a:solidFill>
              </a:rPr>
              <a:t>будет</a:t>
            </a:r>
            <a:r>
              <a:rPr lang="en-US" altLang="ja-JP" b="1" dirty="0">
                <a:solidFill>
                  <a:srgbClr val="FF0000"/>
                </a:solidFill>
              </a:rPr>
              <a:t> </a:t>
            </a:r>
            <a:r>
              <a:rPr lang="en-US" altLang="ja-JP" b="1" dirty="0" err="1">
                <a:solidFill>
                  <a:srgbClr val="FF0000"/>
                </a:solidFill>
              </a:rPr>
              <a:t>стоять</a:t>
            </a:r>
            <a:r>
              <a:rPr lang="en-US" altLang="ja-JP" b="1" dirty="0">
                <a:solidFill>
                  <a:srgbClr val="FF0000"/>
                </a:solidFill>
              </a:rPr>
              <a:t> </a:t>
            </a:r>
            <a:r>
              <a:rPr lang="en-US" altLang="ja-JP" b="1" dirty="0" err="1">
                <a:solidFill>
                  <a:srgbClr val="FF0000"/>
                </a:solidFill>
              </a:rPr>
              <a:t>под</a:t>
            </a:r>
            <a:r>
              <a:rPr lang="en-US" altLang="ja-JP" b="1" dirty="0">
                <a:solidFill>
                  <a:srgbClr val="FF0000"/>
                </a:solidFill>
              </a:rPr>
              <a:t> </a:t>
            </a:r>
            <a:r>
              <a:rPr lang="en-US" altLang="ja-JP" b="1" dirty="0" err="1">
                <a:solidFill>
                  <a:srgbClr val="FF0000"/>
                </a:solidFill>
              </a:rPr>
              <a:t>другой</a:t>
            </a:r>
            <a:r>
              <a:rPr lang="en-US" altLang="ja-JP" b="1" dirty="0">
                <a:solidFill>
                  <a:srgbClr val="FF0000"/>
                </a:solidFill>
              </a:rPr>
              <a:t> </a:t>
            </a:r>
            <a:r>
              <a:rPr lang="en-US" altLang="ja-JP" b="1" dirty="0" err="1">
                <a:solidFill>
                  <a:srgbClr val="FF0000"/>
                </a:solidFill>
              </a:rPr>
              <a:t>цифрой</a:t>
            </a:r>
            <a:r>
              <a:rPr lang="en-US" altLang="ja-JP" b="1" dirty="0">
                <a:solidFill>
                  <a:srgbClr val="FF0000"/>
                </a:solidFill>
              </a:rPr>
              <a:t>, </a:t>
            </a:r>
            <a:r>
              <a:rPr lang="en-US" altLang="ja-JP" b="1" dirty="0" err="1">
                <a:solidFill>
                  <a:srgbClr val="FF0000"/>
                </a:solidFill>
              </a:rPr>
              <a:t>тогда</a:t>
            </a:r>
            <a:r>
              <a:rPr lang="en-US" altLang="ja-JP" b="1" dirty="0">
                <a:solidFill>
                  <a:srgbClr val="FF0000"/>
                </a:solidFill>
              </a:rPr>
              <a:t> </a:t>
            </a:r>
            <a:r>
              <a:rPr lang="en-US" altLang="ja-JP" b="1" dirty="0" err="1">
                <a:solidFill>
                  <a:srgbClr val="FF0000"/>
                </a:solidFill>
              </a:rPr>
              <a:t>внимательно</a:t>
            </a:r>
            <a:r>
              <a:rPr lang="en-US" altLang="ja-JP" b="1" dirty="0">
                <a:solidFill>
                  <a:srgbClr val="FF0000"/>
                </a:solidFill>
              </a:rPr>
              <a:t> </a:t>
            </a:r>
            <a:r>
              <a:rPr lang="en-US" altLang="ja-JP" b="1" dirty="0" err="1">
                <a:solidFill>
                  <a:srgbClr val="FF0000"/>
                </a:solidFill>
              </a:rPr>
              <a:t>смотрите</a:t>
            </a:r>
            <a:r>
              <a:rPr lang="en-US" altLang="ja-JP" b="1" dirty="0">
                <a:solidFill>
                  <a:srgbClr val="FF0000"/>
                </a:solidFill>
              </a:rPr>
              <a:t> </a:t>
            </a:r>
            <a:r>
              <a:rPr lang="en-US" altLang="ja-JP" b="1" dirty="0" err="1">
                <a:solidFill>
                  <a:srgbClr val="FF0000"/>
                </a:solidFill>
              </a:rPr>
              <a:t>за</a:t>
            </a:r>
            <a:r>
              <a:rPr lang="en-US" altLang="ja-JP" b="1" dirty="0">
                <a:solidFill>
                  <a:srgbClr val="FF0000"/>
                </a:solidFill>
              </a:rPr>
              <a:t> </a:t>
            </a:r>
            <a:r>
              <a:rPr lang="en-US" altLang="ja-JP" b="1" dirty="0" err="1">
                <a:solidFill>
                  <a:srgbClr val="FF0000"/>
                </a:solidFill>
              </a:rPr>
              <a:t>номером</a:t>
            </a:r>
            <a:r>
              <a:rPr lang="en-US" altLang="ja-JP" b="1" dirty="0">
                <a:solidFill>
                  <a:srgbClr val="FF0000"/>
                </a:solidFill>
              </a:rPr>
              <a:t> </a:t>
            </a:r>
            <a:r>
              <a:rPr lang="en-US" altLang="ja-JP" b="1" dirty="0" err="1">
                <a:solidFill>
                  <a:srgbClr val="FF0000"/>
                </a:solidFill>
              </a:rPr>
              <a:t>клетки</a:t>
            </a:r>
            <a:r>
              <a:rPr lang="en-US" altLang="ja-JP" b="1" dirty="0">
                <a:solidFill>
                  <a:srgbClr val="FF0000"/>
                </a:solidFill>
              </a:rPr>
              <a:t>, </a:t>
            </a:r>
            <a:r>
              <a:rPr lang="en-US" altLang="ja-JP" b="1" dirty="0" err="1">
                <a:solidFill>
                  <a:srgbClr val="FF0000"/>
                </a:solidFill>
              </a:rPr>
              <a:t>которы</a:t>
            </a:r>
            <a:r>
              <a:rPr lang="en-US" altLang="ja-JP" b="1" dirty="0">
                <a:solidFill>
                  <a:srgbClr val="FF0000"/>
                </a:solidFill>
              </a:rPr>
              <a:t> </a:t>
            </a:r>
            <a:r>
              <a:rPr lang="en-US" altLang="ja-JP" b="1" dirty="0" err="1">
                <a:solidFill>
                  <a:srgbClr val="FF0000"/>
                </a:solidFill>
              </a:rPr>
              <a:t>вы</a:t>
            </a:r>
            <a:r>
              <a:rPr lang="en-US" altLang="ja-JP" b="1" dirty="0">
                <a:solidFill>
                  <a:srgbClr val="FF0000"/>
                </a:solidFill>
              </a:rPr>
              <a:t> </a:t>
            </a:r>
            <a:r>
              <a:rPr lang="en-US" altLang="ja-JP" b="1" dirty="0" err="1">
                <a:solidFill>
                  <a:srgbClr val="FF0000"/>
                </a:solidFill>
              </a:rPr>
              <a:t>зачеркиваете</a:t>
            </a:r>
            <a:r>
              <a:rPr lang="en-US" altLang="ja-JP" b="1" dirty="0">
                <a:solidFill>
                  <a:srgbClr val="FF0000"/>
                </a:solidFill>
              </a:rPr>
              <a:t> в </a:t>
            </a:r>
            <a:r>
              <a:rPr lang="en-US" altLang="ja-JP" b="1" dirty="0" err="1">
                <a:solidFill>
                  <a:srgbClr val="FF0000"/>
                </a:solidFill>
              </a:rPr>
              <a:t>бланке</a:t>
            </a:r>
            <a:r>
              <a:rPr lang="en-US" altLang="ja-JP" b="1" dirty="0">
                <a:solidFill>
                  <a:srgbClr val="FF0000"/>
                </a:solidFill>
              </a:rPr>
              <a:t> </a:t>
            </a:r>
            <a:r>
              <a:rPr lang="en-US" altLang="ja-JP" b="1" dirty="0" err="1">
                <a:solidFill>
                  <a:srgbClr val="FF0000"/>
                </a:solidFill>
              </a:rPr>
              <a:t>ответов</a:t>
            </a:r>
            <a:r>
              <a:rPr lang="en-US" altLang="ja-JP" b="1" dirty="0">
                <a:solidFill>
                  <a:srgbClr val="FF0000"/>
                </a:solidFill>
              </a:rPr>
              <a:t>.</a:t>
            </a:r>
            <a:endParaRPr lang="ru-RU" b="1" dirty="0">
              <a:solidFill>
                <a:srgbClr val="FF0000"/>
              </a:solidFill>
            </a:endParaRPr>
          </a:p>
        </p:txBody>
      </p:sp>
    </p:spTree>
    <p:extLst>
      <p:ext uri="{BB962C8B-B14F-4D97-AF65-F5344CB8AC3E}">
        <p14:creationId xmlns:p14="http://schemas.microsoft.com/office/powerpoint/2010/main" val="237459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60672" cy="788380"/>
          </a:xfrm>
        </p:spPr>
        <p:txBody>
          <a:bodyPr/>
          <a:lstStyle/>
          <a:p>
            <a:r>
              <a:rPr lang="ru-RU" b="1" dirty="0">
                <a:solidFill>
                  <a:srgbClr val="7030A0"/>
                </a:solidFill>
              </a:rPr>
              <a:t>Разбор заданий В12. </a:t>
            </a:r>
            <a:endParaRPr lang="ru-RU" dirty="0">
              <a:solidFill>
                <a:srgbClr val="7030A0"/>
              </a:solidFill>
            </a:endParaRPr>
          </a:p>
        </p:txBody>
      </p:sp>
      <p:sp>
        <p:nvSpPr>
          <p:cNvPr id="3" name="Объект 2"/>
          <p:cNvSpPr>
            <a:spLocks noGrp="1"/>
          </p:cNvSpPr>
          <p:nvPr>
            <p:ph idx="1"/>
          </p:nvPr>
        </p:nvSpPr>
        <p:spPr>
          <a:xfrm>
            <a:off x="0" y="1268760"/>
            <a:ext cx="9144000" cy="5589240"/>
          </a:xfrm>
        </p:spPr>
        <p:txBody>
          <a:bodyPr>
            <a:noAutofit/>
          </a:bodyPr>
          <a:lstStyle/>
          <a:p>
            <a:r>
              <a:rPr lang="ru-RU" sz="1800" b="1" dirty="0" smtClean="0">
                <a:solidFill>
                  <a:srgbClr val="0070C0"/>
                </a:solidFill>
              </a:rPr>
              <a:t>Стр</a:t>
            </a:r>
            <a:r>
              <a:rPr lang="ru-RU" sz="1800" b="1" dirty="0">
                <a:solidFill>
                  <a:srgbClr val="0070C0"/>
                </a:solidFill>
              </a:rPr>
              <a:t>. 1</a:t>
            </a:r>
            <a:endParaRPr lang="ru-RU" sz="1800" dirty="0">
              <a:solidFill>
                <a:srgbClr val="0070C0"/>
              </a:solidFill>
            </a:endParaRPr>
          </a:p>
          <a:p>
            <a:r>
              <a:rPr lang="ru-RU" sz="1800" b="1" dirty="0">
                <a:solidFill>
                  <a:srgbClr val="0070C0"/>
                </a:solidFill>
              </a:rPr>
              <a:t>Повышенный уровень. </a:t>
            </a:r>
            <a:br>
              <a:rPr lang="ru-RU" sz="1800" b="1" dirty="0">
                <a:solidFill>
                  <a:srgbClr val="0070C0"/>
                </a:solidFill>
              </a:rPr>
            </a:br>
            <a:r>
              <a:rPr lang="ru-RU" sz="1800" b="1" dirty="0">
                <a:solidFill>
                  <a:srgbClr val="0070C0"/>
                </a:solidFill>
              </a:rPr>
              <a:t>Максимальный балл— 1. </a:t>
            </a:r>
            <a:br>
              <a:rPr lang="ru-RU" sz="1800" b="1" dirty="0">
                <a:solidFill>
                  <a:srgbClr val="0070C0"/>
                </a:solidFill>
              </a:rPr>
            </a:br>
            <a:r>
              <a:rPr lang="ru-RU" sz="1800" b="1" dirty="0">
                <a:solidFill>
                  <a:srgbClr val="0070C0"/>
                </a:solidFill>
              </a:rPr>
              <a:t>Рекомендованное время на выполнение — 2 минуты.</a:t>
            </a:r>
            <a:br>
              <a:rPr lang="ru-RU" sz="1800" b="1" dirty="0">
                <a:solidFill>
                  <a:srgbClr val="0070C0"/>
                </a:solidFill>
              </a:rPr>
            </a:br>
            <a:r>
              <a:rPr lang="ru-RU" sz="1800" b="1" dirty="0">
                <a:solidFill>
                  <a:srgbClr val="0070C0"/>
                </a:solidFill>
              </a:rPr>
              <a:t>Что проверяет задание:</a:t>
            </a:r>
            <a:r>
              <a:rPr lang="ru-RU" sz="1800" dirty="0">
                <a:solidFill>
                  <a:srgbClr val="0070C0"/>
                </a:solidFill>
              </a:rPr>
              <a:t> Умение осуществлять поиск информации в Интернет.</a:t>
            </a:r>
          </a:p>
          <a:p>
            <a:r>
              <a:rPr lang="ru-RU" sz="1800" dirty="0">
                <a:solidFill>
                  <a:srgbClr val="0070C0"/>
                </a:solidFill>
              </a:rPr>
              <a:t>В этих заданиях решение упрощается, если строить диаграммы Эйлера-Венна, которые графически представляют ответ. Затем делать необходимо делать арифметические подсчеты.</a:t>
            </a:r>
          </a:p>
          <a:p>
            <a:r>
              <a:rPr lang="ru-RU" sz="1800" dirty="0">
                <a:solidFill>
                  <a:srgbClr val="0070C0"/>
                </a:solidFill>
              </a:rPr>
              <a:t>Важно помнить, что логическое умножение означает пересечение запросов к поисковым машинам. т.е. запрос вида "торт &amp; пирог" выдаст статьи, в которых будут встречаться два этих слова. Фактически логическое умножение (</a:t>
            </a:r>
            <a:r>
              <a:rPr lang="ru-RU" sz="1800" dirty="0" err="1">
                <a:solidFill>
                  <a:srgbClr val="0070C0"/>
                </a:solidFill>
              </a:rPr>
              <a:t>and</a:t>
            </a:r>
            <a:r>
              <a:rPr lang="ru-RU" sz="1800" dirty="0">
                <a:solidFill>
                  <a:srgbClr val="0070C0"/>
                </a:solidFill>
              </a:rPr>
              <a:t>, &amp;, И) сужает условие поиска.</a:t>
            </a:r>
          </a:p>
          <a:p>
            <a:r>
              <a:rPr lang="ru-RU" sz="1800" dirty="0">
                <a:solidFill>
                  <a:srgbClr val="0070C0"/>
                </a:solidFill>
              </a:rPr>
              <a:t>Логическое сложение означает, что поисковая машина ищет все статьи, в которых встречается хотя бы одно из слов запроса. Фактически логическое сложение (</a:t>
            </a:r>
            <a:r>
              <a:rPr lang="ru-RU" sz="1800" dirty="0" err="1">
                <a:solidFill>
                  <a:srgbClr val="0070C0"/>
                </a:solidFill>
              </a:rPr>
              <a:t>or</a:t>
            </a:r>
            <a:r>
              <a:rPr lang="ru-RU" sz="1800" dirty="0">
                <a:solidFill>
                  <a:srgbClr val="0070C0"/>
                </a:solidFill>
              </a:rPr>
              <a:t>, |, ИЛИ) расширяет условие поиска.</a:t>
            </a:r>
          </a:p>
          <a:p>
            <a:r>
              <a:rPr lang="ru-RU" sz="1800" dirty="0">
                <a:solidFill>
                  <a:srgbClr val="0070C0"/>
                </a:solidFill>
              </a:rPr>
              <a:t>Если запрос </a:t>
            </a:r>
            <a:r>
              <a:rPr lang="ru-RU" sz="1800" dirty="0" smtClean="0">
                <a:solidFill>
                  <a:srgbClr val="0070C0"/>
                </a:solidFill>
              </a:rPr>
              <a:t>или фраза </a:t>
            </a:r>
            <a:r>
              <a:rPr lang="ru-RU" sz="1800" dirty="0">
                <a:solidFill>
                  <a:srgbClr val="0070C0"/>
                </a:solidFill>
              </a:rPr>
              <a:t>запроса оформлена в кавычках, например "информационная безопасность", то поисковая машина ищет точное совпадение фразы в статьях.</a:t>
            </a:r>
          </a:p>
          <a:p>
            <a:endParaRPr lang="ru-RU" sz="1800" dirty="0">
              <a:solidFill>
                <a:srgbClr val="0070C0"/>
              </a:solidFill>
            </a:endParaRPr>
          </a:p>
        </p:txBody>
      </p:sp>
    </p:spTree>
    <p:extLst>
      <p:ext uri="{BB962C8B-B14F-4D97-AF65-F5344CB8AC3E}">
        <p14:creationId xmlns:p14="http://schemas.microsoft.com/office/powerpoint/2010/main" val="3216829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a:solidFill>
                  <a:srgbClr val="7030A0"/>
                </a:solidFill>
              </a:rPr>
              <a:t>Задание</a:t>
            </a:r>
            <a:r>
              <a:rPr lang="ru-RU" b="1" dirty="0">
                <a:solidFill>
                  <a:srgbClr val="7030A0"/>
                </a:solidFill>
              </a:rPr>
              <a:t>. КИМыЕГЭ-2012</a:t>
            </a:r>
            <a:r>
              <a:rPr lang="ru-RU" b="1" dirty="0" smtClean="0">
                <a:solidFill>
                  <a:srgbClr val="7030A0"/>
                </a:solidFill>
              </a:rPr>
              <a:t>.</a:t>
            </a:r>
            <a:endParaRPr lang="ru-RU" dirty="0"/>
          </a:p>
        </p:txBody>
      </p:sp>
      <p:sp>
        <p:nvSpPr>
          <p:cNvPr id="3" name="Объект 2"/>
          <p:cNvSpPr>
            <a:spLocks noGrp="1"/>
          </p:cNvSpPr>
          <p:nvPr>
            <p:ph idx="1"/>
          </p:nvPr>
        </p:nvSpPr>
        <p:spPr>
          <a:xfrm>
            <a:off x="251520" y="1700808"/>
            <a:ext cx="8590060" cy="1368152"/>
          </a:xfrm>
        </p:spPr>
        <p:txBody>
          <a:bodyPr>
            <a:normAutofit lnSpcReduction="10000"/>
          </a:bodyPr>
          <a:lstStyle/>
          <a:p>
            <a:r>
              <a:rPr lang="ru-RU" altLang="ja-JP" sz="1800" dirty="0" smtClean="0">
                <a:solidFill>
                  <a:srgbClr val="7030A0"/>
                </a:solidFill>
              </a:rPr>
              <a:t>В </a:t>
            </a:r>
            <a:r>
              <a:rPr lang="ru-RU" altLang="ja-JP" sz="1800" dirty="0">
                <a:solidFill>
                  <a:srgbClr val="7030A0"/>
                </a:solidFill>
              </a:rPr>
              <a:t>языке запросов поискового сервера для обозначения логической операции "ИЛИ" используется символ "|", а для логической операции "И" - символ "&amp;". В таблице приведены запросы и количество найденных по ним страниц некоторого сегмента сети Интернет.</a:t>
            </a:r>
          </a:p>
          <a:p>
            <a:endParaRPr lang="ru-RU" sz="1800" dirty="0">
              <a:solidFill>
                <a:srgbClr val="7030A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3212976"/>
            <a:ext cx="7560843" cy="184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0404" y="5229200"/>
            <a:ext cx="8365121" cy="1200329"/>
          </a:xfrm>
          <a:prstGeom prst="rect">
            <a:avLst/>
          </a:prstGeom>
        </p:spPr>
        <p:txBody>
          <a:bodyPr wrap="square">
            <a:spAutoFit/>
          </a:bodyPr>
          <a:lstStyle/>
          <a:p>
            <a:r>
              <a:rPr lang="ru-RU" b="1" dirty="0" smtClean="0">
                <a:solidFill>
                  <a:schemeClr val="accent2"/>
                </a:solidFill>
              </a:rPr>
              <a:t>Какое количество страниц (в тысячах) будет найдено по запросу Шахматы? Считается, что все запросы выполнялись практически одновременно, так что набор страниц, содержащих все знакомые слова, не изменялся за время выполнения запросов.</a:t>
            </a:r>
            <a:endParaRPr lang="ru-RU" b="1" dirty="0">
              <a:solidFill>
                <a:schemeClr val="accent2"/>
              </a:solidFill>
            </a:endParaRPr>
          </a:p>
        </p:txBody>
      </p:sp>
    </p:spTree>
    <p:extLst>
      <p:ext uri="{BB962C8B-B14F-4D97-AF65-F5344CB8AC3E}">
        <p14:creationId xmlns:p14="http://schemas.microsoft.com/office/powerpoint/2010/main" val="229382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9502" y="404664"/>
            <a:ext cx="4073864" cy="1039427"/>
          </a:xfrm>
        </p:spPr>
        <p:txBody>
          <a:bodyPr/>
          <a:lstStyle/>
          <a:p>
            <a:r>
              <a:rPr lang="ru-RU" b="1" dirty="0">
                <a:solidFill>
                  <a:schemeClr val="accent2"/>
                </a:solidFill>
              </a:rPr>
              <a:t>Решение.</a:t>
            </a:r>
          </a:p>
        </p:txBody>
      </p:sp>
      <p:sp>
        <p:nvSpPr>
          <p:cNvPr id="3" name="Объект 2"/>
          <p:cNvSpPr>
            <a:spLocks noGrp="1"/>
          </p:cNvSpPr>
          <p:nvPr>
            <p:ph idx="1"/>
          </p:nvPr>
        </p:nvSpPr>
        <p:spPr>
          <a:xfrm>
            <a:off x="241176" y="1700808"/>
            <a:ext cx="6642918" cy="1800200"/>
          </a:xfrm>
        </p:spPr>
        <p:txBody>
          <a:bodyPr>
            <a:normAutofit/>
          </a:bodyPr>
          <a:lstStyle/>
          <a:p>
            <a:r>
              <a:rPr lang="en-US" altLang="ja-JP" dirty="0"/>
              <a:t>Ш = 7770 - 5500 + 1000 = 3270.</a:t>
            </a:r>
          </a:p>
          <a:p>
            <a:endParaRPr lang="ru-RU" altLang="ja-JP" b="1" dirty="0" smtClean="0"/>
          </a:p>
          <a:p>
            <a:r>
              <a:rPr lang="en-US" altLang="ja-JP" b="1" dirty="0" err="1" smtClean="0"/>
              <a:t>Ответ</a:t>
            </a:r>
            <a:r>
              <a:rPr lang="en-US" altLang="ja-JP" dirty="0" smtClean="0"/>
              <a:t>:</a:t>
            </a:r>
            <a:r>
              <a:rPr lang="ru-RU" altLang="ja-JP" dirty="0" smtClean="0"/>
              <a:t> </a:t>
            </a:r>
            <a:r>
              <a:rPr lang="en-US" altLang="ja-JP" dirty="0" smtClean="0"/>
              <a:t> </a:t>
            </a:r>
            <a:r>
              <a:rPr lang="en-US" altLang="ja-JP" dirty="0"/>
              <a:t>3270</a:t>
            </a:r>
          </a:p>
          <a:p>
            <a:endParaRPr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588" y="3212976"/>
            <a:ext cx="5243570" cy="315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54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ja-JP" b="1" i="1" dirty="0" err="1">
                <a:solidFill>
                  <a:srgbClr val="C00000"/>
                </a:solidFill>
              </a:rPr>
              <a:t>Задание</a:t>
            </a:r>
            <a:r>
              <a:rPr lang="en-US" altLang="ja-JP" b="1" dirty="0">
                <a:solidFill>
                  <a:srgbClr val="C00000"/>
                </a:solidFill>
              </a:rPr>
              <a:t>. </a:t>
            </a:r>
            <a:r>
              <a:rPr lang="en-US" altLang="ja-JP" b="1" dirty="0" smtClean="0">
                <a:solidFill>
                  <a:srgbClr val="C00000"/>
                </a:solidFill>
              </a:rPr>
              <a:t>КИМыЕГЭ-2011</a:t>
            </a:r>
            <a:r>
              <a:rPr lang="ru-RU" altLang="ja-JP" b="1" dirty="0" smtClean="0">
                <a:solidFill>
                  <a:srgbClr val="C00000"/>
                </a:solidFill>
              </a:rPr>
              <a:t>.</a:t>
            </a:r>
            <a:endParaRPr lang="ru-RU" dirty="0">
              <a:solidFill>
                <a:srgbClr val="C00000"/>
              </a:solidFill>
            </a:endParaRPr>
          </a:p>
        </p:txBody>
      </p:sp>
      <p:sp>
        <p:nvSpPr>
          <p:cNvPr id="3" name="Объект 2"/>
          <p:cNvSpPr>
            <a:spLocks noGrp="1"/>
          </p:cNvSpPr>
          <p:nvPr>
            <p:ph idx="1"/>
          </p:nvPr>
        </p:nvSpPr>
        <p:spPr>
          <a:xfrm>
            <a:off x="323528" y="1752601"/>
            <a:ext cx="8568952" cy="2540496"/>
          </a:xfrm>
        </p:spPr>
        <p:txBody>
          <a:bodyPr>
            <a:normAutofit lnSpcReduction="10000"/>
          </a:bodyPr>
          <a:lstStyle/>
          <a:p>
            <a:pPr marL="114300" indent="0" algn="ctr">
              <a:buNone/>
            </a:pPr>
            <a:r>
              <a:rPr lang="en-US" altLang="ja-JP" dirty="0" smtClean="0">
                <a:solidFill>
                  <a:srgbClr val="0070C0"/>
                </a:solidFill>
              </a:rPr>
              <a:t>В </a:t>
            </a:r>
            <a:r>
              <a:rPr lang="en-US" altLang="ja-JP" dirty="0" err="1">
                <a:solidFill>
                  <a:srgbClr val="0070C0"/>
                </a:solidFill>
              </a:rPr>
              <a:t>таблице</a:t>
            </a:r>
            <a:r>
              <a:rPr lang="en-US" altLang="ja-JP" dirty="0">
                <a:solidFill>
                  <a:srgbClr val="0070C0"/>
                </a:solidFill>
              </a:rPr>
              <a:t> </a:t>
            </a:r>
            <a:r>
              <a:rPr lang="en-US" altLang="ja-JP" dirty="0" err="1">
                <a:solidFill>
                  <a:srgbClr val="0070C0"/>
                </a:solidFill>
              </a:rPr>
              <a:t>приведены</a:t>
            </a:r>
            <a:r>
              <a:rPr lang="en-US" altLang="ja-JP" dirty="0">
                <a:solidFill>
                  <a:srgbClr val="0070C0"/>
                </a:solidFill>
              </a:rPr>
              <a:t> </a:t>
            </a:r>
            <a:r>
              <a:rPr lang="en-US" altLang="ja-JP" dirty="0" err="1">
                <a:solidFill>
                  <a:srgbClr val="0070C0"/>
                </a:solidFill>
              </a:rPr>
              <a:t>запросы</a:t>
            </a:r>
            <a:r>
              <a:rPr lang="en-US" altLang="ja-JP" dirty="0">
                <a:solidFill>
                  <a:srgbClr val="0070C0"/>
                </a:solidFill>
              </a:rPr>
              <a:t> к </a:t>
            </a:r>
            <a:r>
              <a:rPr lang="en-US" altLang="ja-JP" dirty="0" err="1">
                <a:solidFill>
                  <a:srgbClr val="0070C0"/>
                </a:solidFill>
              </a:rPr>
              <a:t>поисковому</a:t>
            </a:r>
            <a:r>
              <a:rPr lang="en-US" altLang="ja-JP" dirty="0">
                <a:solidFill>
                  <a:srgbClr val="0070C0"/>
                </a:solidFill>
              </a:rPr>
              <a:t> </a:t>
            </a:r>
            <a:r>
              <a:rPr lang="en-US" altLang="ja-JP" dirty="0" err="1">
                <a:solidFill>
                  <a:srgbClr val="0070C0"/>
                </a:solidFill>
              </a:rPr>
              <a:t>серверу</a:t>
            </a:r>
            <a:r>
              <a:rPr lang="en-US" altLang="ja-JP" dirty="0">
                <a:solidFill>
                  <a:srgbClr val="0070C0"/>
                </a:solidFill>
              </a:rPr>
              <a:t>. </a:t>
            </a:r>
            <a:r>
              <a:rPr lang="en-US" altLang="ja-JP" dirty="0" err="1">
                <a:solidFill>
                  <a:srgbClr val="0070C0"/>
                </a:solidFill>
              </a:rPr>
              <a:t>Расположите</a:t>
            </a:r>
            <a:r>
              <a:rPr lang="en-US" altLang="ja-JP" dirty="0">
                <a:solidFill>
                  <a:srgbClr val="0070C0"/>
                </a:solidFill>
              </a:rPr>
              <a:t> </a:t>
            </a:r>
            <a:r>
              <a:rPr lang="en-US" altLang="ja-JP" dirty="0" err="1">
                <a:solidFill>
                  <a:srgbClr val="0070C0"/>
                </a:solidFill>
              </a:rPr>
              <a:t>номера</a:t>
            </a:r>
            <a:r>
              <a:rPr lang="en-US" altLang="ja-JP" dirty="0">
                <a:solidFill>
                  <a:srgbClr val="0070C0"/>
                </a:solidFill>
              </a:rPr>
              <a:t> </a:t>
            </a:r>
            <a:r>
              <a:rPr lang="en-US" altLang="ja-JP" dirty="0" err="1">
                <a:solidFill>
                  <a:srgbClr val="0070C0"/>
                </a:solidFill>
              </a:rPr>
              <a:t>запросов</a:t>
            </a:r>
            <a:r>
              <a:rPr lang="en-US" altLang="ja-JP" dirty="0">
                <a:solidFill>
                  <a:srgbClr val="0070C0"/>
                </a:solidFill>
              </a:rPr>
              <a:t> в </a:t>
            </a:r>
            <a:r>
              <a:rPr lang="en-US" altLang="ja-JP" dirty="0" err="1">
                <a:solidFill>
                  <a:srgbClr val="0070C0"/>
                </a:solidFill>
              </a:rPr>
              <a:t>порядке</a:t>
            </a:r>
            <a:r>
              <a:rPr lang="en-US" altLang="ja-JP" dirty="0">
                <a:solidFill>
                  <a:srgbClr val="0070C0"/>
                </a:solidFill>
              </a:rPr>
              <a:t> </a:t>
            </a:r>
            <a:r>
              <a:rPr lang="en-US" altLang="ja-JP" b="1" dirty="0" err="1">
                <a:solidFill>
                  <a:srgbClr val="0070C0"/>
                </a:solidFill>
              </a:rPr>
              <a:t>возрастания</a:t>
            </a:r>
            <a:r>
              <a:rPr lang="en-US" altLang="ja-JP" b="1" dirty="0">
                <a:solidFill>
                  <a:srgbClr val="0070C0"/>
                </a:solidFill>
              </a:rPr>
              <a:t> </a:t>
            </a:r>
            <a:r>
              <a:rPr lang="en-US" altLang="ja-JP" dirty="0" err="1">
                <a:solidFill>
                  <a:srgbClr val="0070C0"/>
                </a:solidFill>
              </a:rPr>
              <a:t>количества</a:t>
            </a:r>
            <a:r>
              <a:rPr lang="en-US" altLang="ja-JP" dirty="0">
                <a:solidFill>
                  <a:srgbClr val="0070C0"/>
                </a:solidFill>
              </a:rPr>
              <a:t> </a:t>
            </a:r>
            <a:r>
              <a:rPr lang="en-US" altLang="ja-JP" dirty="0" err="1">
                <a:solidFill>
                  <a:srgbClr val="0070C0"/>
                </a:solidFill>
              </a:rPr>
              <a:t>страниц</a:t>
            </a:r>
            <a:r>
              <a:rPr lang="en-US" altLang="ja-JP" dirty="0">
                <a:solidFill>
                  <a:srgbClr val="0070C0"/>
                </a:solidFill>
              </a:rPr>
              <a:t>, </a:t>
            </a:r>
            <a:r>
              <a:rPr lang="en-US" altLang="ja-JP" dirty="0" err="1">
                <a:solidFill>
                  <a:srgbClr val="0070C0"/>
                </a:solidFill>
              </a:rPr>
              <a:t>которые</a:t>
            </a:r>
            <a:r>
              <a:rPr lang="en-US" altLang="ja-JP" dirty="0">
                <a:solidFill>
                  <a:srgbClr val="0070C0"/>
                </a:solidFill>
              </a:rPr>
              <a:t> </a:t>
            </a:r>
            <a:r>
              <a:rPr lang="en-US" altLang="ja-JP" dirty="0" err="1">
                <a:solidFill>
                  <a:srgbClr val="0070C0"/>
                </a:solidFill>
              </a:rPr>
              <a:t>найдет</a:t>
            </a:r>
            <a:r>
              <a:rPr lang="en-US" altLang="ja-JP" dirty="0">
                <a:solidFill>
                  <a:srgbClr val="0070C0"/>
                </a:solidFill>
              </a:rPr>
              <a:t> </a:t>
            </a:r>
            <a:r>
              <a:rPr lang="en-US" altLang="ja-JP" dirty="0" err="1">
                <a:solidFill>
                  <a:srgbClr val="0070C0"/>
                </a:solidFill>
              </a:rPr>
              <a:t>поисковый</a:t>
            </a:r>
            <a:r>
              <a:rPr lang="en-US" altLang="ja-JP" dirty="0">
                <a:solidFill>
                  <a:srgbClr val="0070C0"/>
                </a:solidFill>
              </a:rPr>
              <a:t> </a:t>
            </a:r>
            <a:r>
              <a:rPr lang="en-US" altLang="ja-JP" dirty="0" err="1">
                <a:solidFill>
                  <a:srgbClr val="0070C0"/>
                </a:solidFill>
              </a:rPr>
              <a:t>сервер</a:t>
            </a:r>
            <a:r>
              <a:rPr lang="en-US" altLang="ja-JP" dirty="0">
                <a:solidFill>
                  <a:srgbClr val="0070C0"/>
                </a:solidFill>
              </a:rPr>
              <a:t> </a:t>
            </a:r>
            <a:r>
              <a:rPr lang="en-US" altLang="ja-JP" dirty="0" err="1">
                <a:solidFill>
                  <a:srgbClr val="0070C0"/>
                </a:solidFill>
              </a:rPr>
              <a:t>по</a:t>
            </a:r>
            <a:r>
              <a:rPr lang="en-US" altLang="ja-JP" dirty="0">
                <a:solidFill>
                  <a:srgbClr val="0070C0"/>
                </a:solidFill>
              </a:rPr>
              <a:t> </a:t>
            </a:r>
            <a:r>
              <a:rPr lang="en-US" altLang="ja-JP" dirty="0" err="1">
                <a:solidFill>
                  <a:srgbClr val="0070C0"/>
                </a:solidFill>
              </a:rPr>
              <a:t>каждому</a:t>
            </a:r>
            <a:r>
              <a:rPr lang="en-US" altLang="ja-JP" dirty="0">
                <a:solidFill>
                  <a:srgbClr val="0070C0"/>
                </a:solidFill>
              </a:rPr>
              <a:t> </a:t>
            </a:r>
            <a:r>
              <a:rPr lang="en-US" altLang="ja-JP" dirty="0" err="1">
                <a:solidFill>
                  <a:srgbClr val="0070C0"/>
                </a:solidFill>
              </a:rPr>
              <a:t>запросу</a:t>
            </a:r>
            <a:r>
              <a:rPr lang="en-US" altLang="ja-JP" dirty="0">
                <a:solidFill>
                  <a:srgbClr val="0070C0"/>
                </a:solidFill>
              </a:rPr>
              <a:t>. </a:t>
            </a:r>
            <a:r>
              <a:rPr lang="en-US" altLang="ja-JP" dirty="0" err="1">
                <a:solidFill>
                  <a:srgbClr val="0070C0"/>
                </a:solidFill>
              </a:rPr>
              <a:t>Для</a:t>
            </a:r>
            <a:r>
              <a:rPr lang="en-US" altLang="ja-JP" dirty="0">
                <a:solidFill>
                  <a:srgbClr val="0070C0"/>
                </a:solidFill>
              </a:rPr>
              <a:t> </a:t>
            </a:r>
            <a:r>
              <a:rPr lang="en-US" altLang="ja-JP" dirty="0" err="1">
                <a:solidFill>
                  <a:srgbClr val="0070C0"/>
                </a:solidFill>
              </a:rPr>
              <a:t>обозначения</a:t>
            </a:r>
            <a:r>
              <a:rPr lang="en-US" altLang="ja-JP" dirty="0">
                <a:solidFill>
                  <a:srgbClr val="0070C0"/>
                </a:solidFill>
              </a:rPr>
              <a:t> </a:t>
            </a:r>
            <a:r>
              <a:rPr lang="en-US" altLang="ja-JP" dirty="0" err="1">
                <a:solidFill>
                  <a:srgbClr val="0070C0"/>
                </a:solidFill>
              </a:rPr>
              <a:t>логической</a:t>
            </a:r>
            <a:r>
              <a:rPr lang="en-US" altLang="ja-JP" dirty="0">
                <a:solidFill>
                  <a:srgbClr val="0070C0"/>
                </a:solidFill>
              </a:rPr>
              <a:t> </a:t>
            </a:r>
            <a:r>
              <a:rPr lang="en-US" altLang="ja-JP" dirty="0" err="1">
                <a:solidFill>
                  <a:srgbClr val="0070C0"/>
                </a:solidFill>
              </a:rPr>
              <a:t>операции</a:t>
            </a:r>
            <a:r>
              <a:rPr lang="en-US" altLang="ja-JP" dirty="0">
                <a:solidFill>
                  <a:srgbClr val="0070C0"/>
                </a:solidFill>
              </a:rPr>
              <a:t> “ИЛИ” в </a:t>
            </a:r>
            <a:r>
              <a:rPr lang="en-US" altLang="ja-JP" dirty="0" err="1">
                <a:solidFill>
                  <a:srgbClr val="0070C0"/>
                </a:solidFill>
              </a:rPr>
              <a:t>запросе</a:t>
            </a:r>
            <a:r>
              <a:rPr lang="en-US" altLang="ja-JP" dirty="0">
                <a:solidFill>
                  <a:srgbClr val="0070C0"/>
                </a:solidFill>
              </a:rPr>
              <a:t> </a:t>
            </a:r>
            <a:r>
              <a:rPr lang="en-US" altLang="ja-JP" dirty="0" err="1">
                <a:solidFill>
                  <a:srgbClr val="0070C0"/>
                </a:solidFill>
              </a:rPr>
              <a:t>используется</a:t>
            </a:r>
            <a:r>
              <a:rPr lang="en-US" altLang="ja-JP" dirty="0">
                <a:solidFill>
                  <a:srgbClr val="0070C0"/>
                </a:solidFill>
              </a:rPr>
              <a:t> </a:t>
            </a:r>
            <a:r>
              <a:rPr lang="en-US" altLang="ja-JP" dirty="0" err="1">
                <a:solidFill>
                  <a:srgbClr val="0070C0"/>
                </a:solidFill>
              </a:rPr>
              <a:t>символ</a:t>
            </a:r>
            <a:r>
              <a:rPr lang="en-US" altLang="ja-JP" dirty="0">
                <a:solidFill>
                  <a:srgbClr val="0070C0"/>
                </a:solidFill>
              </a:rPr>
              <a:t> |, а </a:t>
            </a:r>
            <a:r>
              <a:rPr lang="en-US" altLang="ja-JP" dirty="0" err="1">
                <a:solidFill>
                  <a:srgbClr val="0070C0"/>
                </a:solidFill>
              </a:rPr>
              <a:t>для</a:t>
            </a:r>
            <a:r>
              <a:rPr lang="en-US" altLang="ja-JP" dirty="0">
                <a:solidFill>
                  <a:srgbClr val="0070C0"/>
                </a:solidFill>
              </a:rPr>
              <a:t> </a:t>
            </a:r>
            <a:r>
              <a:rPr lang="en-US" altLang="ja-JP" dirty="0" err="1">
                <a:solidFill>
                  <a:srgbClr val="0070C0"/>
                </a:solidFill>
              </a:rPr>
              <a:t>логической</a:t>
            </a:r>
            <a:r>
              <a:rPr lang="en-US" altLang="ja-JP" dirty="0">
                <a:solidFill>
                  <a:srgbClr val="0070C0"/>
                </a:solidFill>
              </a:rPr>
              <a:t> </a:t>
            </a:r>
            <a:r>
              <a:rPr lang="en-US" altLang="ja-JP" dirty="0" err="1">
                <a:solidFill>
                  <a:srgbClr val="0070C0"/>
                </a:solidFill>
              </a:rPr>
              <a:t>операции</a:t>
            </a:r>
            <a:r>
              <a:rPr lang="en-US" altLang="ja-JP" dirty="0">
                <a:solidFill>
                  <a:srgbClr val="0070C0"/>
                </a:solidFill>
              </a:rPr>
              <a:t> “И” – &amp;.</a:t>
            </a:r>
          </a:p>
          <a:p>
            <a:pPr marL="114300" indent="0" algn="ctr">
              <a:buNone/>
            </a:pPr>
            <a:endParaRPr lang="ru-RU" dirty="0">
              <a:solidFill>
                <a:srgbClr val="0070C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293096"/>
            <a:ext cx="7704856" cy="220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547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altLang="ja-JP" b="1" dirty="0" err="1">
                <a:solidFill>
                  <a:schemeClr val="accent2"/>
                </a:solidFill>
              </a:rPr>
              <a:t>Решение</a:t>
            </a:r>
            <a:r>
              <a:rPr lang="en-US" altLang="ja-JP" b="1" dirty="0" smtClean="0">
                <a:solidFill>
                  <a:schemeClr val="accent2"/>
                </a:solidFill>
              </a:rPr>
              <a:t>.</a:t>
            </a:r>
            <a:endParaRPr lang="ru-RU" dirty="0">
              <a:solidFill>
                <a:schemeClr val="accent2"/>
              </a:solidFill>
            </a:endParaRPr>
          </a:p>
        </p:txBody>
      </p:sp>
      <p:sp>
        <p:nvSpPr>
          <p:cNvPr id="3" name="Объект 2"/>
          <p:cNvSpPr>
            <a:spLocks noGrp="1"/>
          </p:cNvSpPr>
          <p:nvPr>
            <p:ph idx="1"/>
          </p:nvPr>
        </p:nvSpPr>
        <p:spPr>
          <a:xfrm>
            <a:off x="457200" y="1752601"/>
            <a:ext cx="8229600" cy="2684511"/>
          </a:xfrm>
        </p:spPr>
        <p:txBody>
          <a:bodyPr>
            <a:normAutofit/>
          </a:bodyPr>
          <a:lstStyle/>
          <a:p>
            <a:pPr algn="ctr"/>
            <a:r>
              <a:rPr lang="en-US" altLang="ja-JP" sz="2000" b="1" dirty="0" err="1" smtClean="0">
                <a:solidFill>
                  <a:srgbClr val="0070C0"/>
                </a:solidFill>
              </a:rPr>
              <a:t>Количество</a:t>
            </a:r>
            <a:r>
              <a:rPr lang="en-US" altLang="ja-JP" sz="2000" b="1" dirty="0" smtClean="0">
                <a:solidFill>
                  <a:srgbClr val="0070C0"/>
                </a:solidFill>
              </a:rPr>
              <a:t> </a:t>
            </a:r>
            <a:r>
              <a:rPr lang="en-US" altLang="ja-JP" sz="2000" b="1" dirty="0" err="1">
                <a:solidFill>
                  <a:srgbClr val="0070C0"/>
                </a:solidFill>
              </a:rPr>
              <a:t>статей</a:t>
            </a:r>
            <a:r>
              <a:rPr lang="en-US" altLang="ja-JP" sz="2000" b="1" dirty="0">
                <a:solidFill>
                  <a:srgbClr val="0070C0"/>
                </a:solidFill>
              </a:rPr>
              <a:t> </a:t>
            </a:r>
            <a:r>
              <a:rPr lang="en-US" altLang="ja-JP" sz="2000" b="1" dirty="0" err="1">
                <a:solidFill>
                  <a:srgbClr val="0070C0"/>
                </a:solidFill>
              </a:rPr>
              <a:t>по</a:t>
            </a:r>
            <a:r>
              <a:rPr lang="en-US" altLang="ja-JP" sz="2000" b="1" dirty="0">
                <a:solidFill>
                  <a:srgbClr val="0070C0"/>
                </a:solidFill>
              </a:rPr>
              <a:t> </a:t>
            </a:r>
            <a:r>
              <a:rPr lang="en-US" altLang="ja-JP" sz="2000" b="1" dirty="0" err="1">
                <a:solidFill>
                  <a:srgbClr val="0070C0"/>
                </a:solidFill>
              </a:rPr>
              <a:t>запросу</a:t>
            </a:r>
            <a:r>
              <a:rPr lang="en-US" altLang="ja-JP" sz="2000" b="1" dirty="0">
                <a:solidFill>
                  <a:srgbClr val="0070C0"/>
                </a:solidFill>
              </a:rPr>
              <a:t> И </a:t>
            </a:r>
            <a:r>
              <a:rPr lang="en-US" altLang="ja-JP" sz="2000" b="1" dirty="0" err="1">
                <a:solidFill>
                  <a:srgbClr val="0070C0"/>
                </a:solidFill>
              </a:rPr>
              <a:t>меньше</a:t>
            </a:r>
            <a:r>
              <a:rPr lang="en-US" altLang="ja-JP" sz="2000" b="1" dirty="0">
                <a:solidFill>
                  <a:srgbClr val="0070C0"/>
                </a:solidFill>
              </a:rPr>
              <a:t> </a:t>
            </a:r>
            <a:r>
              <a:rPr lang="en-US" altLang="ja-JP" sz="2000" b="1" dirty="0" err="1">
                <a:solidFill>
                  <a:srgbClr val="0070C0"/>
                </a:solidFill>
              </a:rPr>
              <a:t>по</a:t>
            </a:r>
            <a:r>
              <a:rPr lang="en-US" altLang="ja-JP" sz="2000" b="1" dirty="0">
                <a:solidFill>
                  <a:srgbClr val="0070C0"/>
                </a:solidFill>
              </a:rPr>
              <a:t> </a:t>
            </a:r>
            <a:r>
              <a:rPr lang="en-US" altLang="ja-JP" sz="2000" b="1" dirty="0" err="1">
                <a:solidFill>
                  <a:srgbClr val="0070C0"/>
                </a:solidFill>
              </a:rPr>
              <a:t>сравнению</a:t>
            </a:r>
            <a:r>
              <a:rPr lang="en-US" altLang="ja-JP" sz="2000" b="1" dirty="0">
                <a:solidFill>
                  <a:srgbClr val="0070C0"/>
                </a:solidFill>
              </a:rPr>
              <a:t> с ИЛИ. </a:t>
            </a:r>
            <a:r>
              <a:rPr lang="en-US" altLang="ja-JP" sz="2000" b="1" dirty="0" err="1">
                <a:solidFill>
                  <a:srgbClr val="0070C0"/>
                </a:solidFill>
              </a:rPr>
              <a:t>Значит</a:t>
            </a:r>
            <a:r>
              <a:rPr lang="en-US" altLang="ja-JP" sz="2000" b="1" dirty="0">
                <a:solidFill>
                  <a:srgbClr val="0070C0"/>
                </a:solidFill>
              </a:rPr>
              <a:t> </a:t>
            </a:r>
            <a:r>
              <a:rPr lang="en-US" altLang="ja-JP" sz="2000" b="1" dirty="0" err="1">
                <a:solidFill>
                  <a:srgbClr val="0070C0"/>
                </a:solidFill>
              </a:rPr>
              <a:t>наименьший</a:t>
            </a:r>
            <a:r>
              <a:rPr lang="en-US" altLang="ja-JP" sz="2000" b="1" dirty="0">
                <a:solidFill>
                  <a:srgbClr val="0070C0"/>
                </a:solidFill>
              </a:rPr>
              <a:t> </a:t>
            </a:r>
            <a:r>
              <a:rPr lang="en-US" altLang="ja-JP" sz="2000" b="1" dirty="0" err="1">
                <a:solidFill>
                  <a:srgbClr val="0070C0"/>
                </a:solidFill>
              </a:rPr>
              <a:t>вариант</a:t>
            </a:r>
            <a:r>
              <a:rPr lang="en-US" altLang="ja-JP" sz="2000" b="1" dirty="0">
                <a:solidFill>
                  <a:srgbClr val="0070C0"/>
                </a:solidFill>
              </a:rPr>
              <a:t> </a:t>
            </a:r>
            <a:r>
              <a:rPr lang="en-US" altLang="ja-JP" sz="2000" b="1" dirty="0" err="1">
                <a:solidFill>
                  <a:srgbClr val="0070C0"/>
                </a:solidFill>
              </a:rPr>
              <a:t>будет</a:t>
            </a:r>
            <a:r>
              <a:rPr lang="en-US" altLang="ja-JP" sz="2000" b="1" dirty="0">
                <a:solidFill>
                  <a:srgbClr val="0070C0"/>
                </a:solidFill>
              </a:rPr>
              <a:t> с И. </a:t>
            </a:r>
            <a:r>
              <a:rPr lang="en-US" altLang="ja-JP" sz="2000" b="1" dirty="0" err="1">
                <a:solidFill>
                  <a:srgbClr val="0070C0"/>
                </a:solidFill>
              </a:rPr>
              <a:t>Наибольший</a:t>
            </a:r>
            <a:r>
              <a:rPr lang="en-US" altLang="ja-JP" sz="2000" b="1" dirty="0">
                <a:solidFill>
                  <a:srgbClr val="0070C0"/>
                </a:solidFill>
              </a:rPr>
              <a:t> с </a:t>
            </a:r>
            <a:r>
              <a:rPr lang="en-US" altLang="ja-JP" sz="2000" b="1" dirty="0" err="1">
                <a:solidFill>
                  <a:srgbClr val="0070C0"/>
                </a:solidFill>
              </a:rPr>
              <a:t>двумя</a:t>
            </a:r>
            <a:r>
              <a:rPr lang="en-US" altLang="ja-JP" sz="2000" b="1" dirty="0">
                <a:solidFill>
                  <a:srgbClr val="0070C0"/>
                </a:solidFill>
              </a:rPr>
              <a:t> ИЛИ. </a:t>
            </a:r>
            <a:r>
              <a:rPr lang="en-US" altLang="ja-JP" sz="2000" b="1" dirty="0" err="1">
                <a:solidFill>
                  <a:srgbClr val="0070C0"/>
                </a:solidFill>
              </a:rPr>
              <a:t>Статей</a:t>
            </a:r>
            <a:r>
              <a:rPr lang="en-US" altLang="ja-JP" sz="2000" b="1" dirty="0">
                <a:solidFill>
                  <a:srgbClr val="0070C0"/>
                </a:solidFill>
              </a:rPr>
              <a:t> </a:t>
            </a:r>
            <a:r>
              <a:rPr lang="en-US" altLang="ja-JP" sz="2000" b="1" dirty="0" err="1">
                <a:solidFill>
                  <a:srgbClr val="0070C0"/>
                </a:solidFill>
              </a:rPr>
              <a:t>по</a:t>
            </a:r>
            <a:r>
              <a:rPr lang="en-US" altLang="ja-JP" sz="2000" b="1" dirty="0">
                <a:solidFill>
                  <a:srgbClr val="0070C0"/>
                </a:solidFill>
              </a:rPr>
              <a:t> </a:t>
            </a:r>
            <a:r>
              <a:rPr lang="en-US" altLang="ja-JP" sz="2000" b="1" dirty="0" err="1">
                <a:solidFill>
                  <a:srgbClr val="0070C0"/>
                </a:solidFill>
              </a:rPr>
              <a:t>запросу</a:t>
            </a:r>
            <a:r>
              <a:rPr lang="en-US" altLang="ja-JP" sz="2000" b="1" dirty="0">
                <a:solidFill>
                  <a:srgbClr val="0070C0"/>
                </a:solidFill>
              </a:rPr>
              <a:t> (</a:t>
            </a:r>
            <a:r>
              <a:rPr lang="en-US" altLang="ja-JP" sz="2000" b="1" dirty="0" err="1">
                <a:solidFill>
                  <a:srgbClr val="0070C0"/>
                </a:solidFill>
              </a:rPr>
              <a:t>Классицизм</a:t>
            </a:r>
            <a:r>
              <a:rPr lang="en-US" altLang="ja-JP" sz="2000" b="1" dirty="0">
                <a:solidFill>
                  <a:srgbClr val="0070C0"/>
                </a:solidFill>
              </a:rPr>
              <a:t> И </a:t>
            </a:r>
            <a:r>
              <a:rPr lang="en-US" altLang="ja-JP" sz="2000" b="1" dirty="0" err="1">
                <a:solidFill>
                  <a:srgbClr val="0070C0"/>
                </a:solidFill>
              </a:rPr>
              <a:t>Ампир</a:t>
            </a:r>
            <a:r>
              <a:rPr lang="en-US" altLang="ja-JP" sz="2000" b="1" dirty="0">
                <a:solidFill>
                  <a:srgbClr val="0070C0"/>
                </a:solidFill>
              </a:rPr>
              <a:t>) </a:t>
            </a:r>
            <a:r>
              <a:rPr lang="en-US" altLang="ja-JP" sz="2000" b="1" dirty="0" err="1">
                <a:solidFill>
                  <a:srgbClr val="0070C0"/>
                </a:solidFill>
              </a:rPr>
              <a:t>меньше</a:t>
            </a:r>
            <a:r>
              <a:rPr lang="en-US" altLang="ja-JP" sz="2000" b="1" dirty="0">
                <a:solidFill>
                  <a:srgbClr val="0070C0"/>
                </a:solidFill>
              </a:rPr>
              <a:t>, </a:t>
            </a:r>
            <a:r>
              <a:rPr lang="en-US" altLang="ja-JP" sz="2000" b="1" dirty="0" err="1">
                <a:solidFill>
                  <a:srgbClr val="0070C0"/>
                </a:solidFill>
              </a:rPr>
              <a:t>чем</a:t>
            </a:r>
            <a:r>
              <a:rPr lang="en-US" altLang="ja-JP" sz="2000" b="1" dirty="0">
                <a:solidFill>
                  <a:srgbClr val="0070C0"/>
                </a:solidFill>
              </a:rPr>
              <a:t> </a:t>
            </a:r>
            <a:r>
              <a:rPr lang="en-US" altLang="ja-JP" sz="2000" b="1" dirty="0" err="1">
                <a:solidFill>
                  <a:srgbClr val="0070C0"/>
                </a:solidFill>
              </a:rPr>
              <a:t>запрос</a:t>
            </a:r>
            <a:r>
              <a:rPr lang="en-US" altLang="ja-JP" sz="2000" b="1" dirty="0">
                <a:solidFill>
                  <a:srgbClr val="0070C0"/>
                </a:solidFill>
              </a:rPr>
              <a:t> </a:t>
            </a:r>
            <a:r>
              <a:rPr lang="en-US" altLang="ja-JP" sz="2000" b="1" dirty="0" err="1">
                <a:solidFill>
                  <a:srgbClr val="0070C0"/>
                </a:solidFill>
              </a:rPr>
              <a:t>по</a:t>
            </a:r>
            <a:r>
              <a:rPr lang="en-US" altLang="ja-JP" sz="2000" b="1" dirty="0">
                <a:solidFill>
                  <a:srgbClr val="0070C0"/>
                </a:solidFill>
              </a:rPr>
              <a:t> </a:t>
            </a:r>
            <a:r>
              <a:rPr lang="en-US" altLang="ja-JP" sz="2000" b="1" dirty="0" err="1">
                <a:solidFill>
                  <a:srgbClr val="0070C0"/>
                </a:solidFill>
              </a:rPr>
              <a:t>одному</a:t>
            </a:r>
            <a:r>
              <a:rPr lang="en-US" altLang="ja-JP" sz="2000" b="1" dirty="0">
                <a:solidFill>
                  <a:srgbClr val="0070C0"/>
                </a:solidFill>
              </a:rPr>
              <a:t> </a:t>
            </a:r>
            <a:r>
              <a:rPr lang="en-US" altLang="ja-JP" sz="2000" b="1" dirty="0" err="1">
                <a:solidFill>
                  <a:srgbClr val="0070C0"/>
                </a:solidFill>
              </a:rPr>
              <a:t>слову</a:t>
            </a:r>
            <a:r>
              <a:rPr lang="en-US" altLang="ja-JP" sz="2000" b="1" dirty="0">
                <a:solidFill>
                  <a:srgbClr val="0070C0"/>
                </a:solidFill>
              </a:rPr>
              <a:t> "</a:t>
            </a:r>
            <a:r>
              <a:rPr lang="en-US" altLang="ja-JP" sz="2000" b="1" dirty="0" err="1">
                <a:solidFill>
                  <a:srgbClr val="0070C0"/>
                </a:solidFill>
              </a:rPr>
              <a:t>Классицизм</a:t>
            </a:r>
            <a:r>
              <a:rPr lang="en-US" altLang="ja-JP" sz="2000" b="1" dirty="0">
                <a:solidFill>
                  <a:srgbClr val="0070C0"/>
                </a:solidFill>
              </a:rPr>
              <a:t>" (</a:t>
            </a:r>
            <a:r>
              <a:rPr lang="en-US" altLang="ja-JP" sz="2000" b="1" dirty="0" err="1">
                <a:solidFill>
                  <a:srgbClr val="0070C0"/>
                </a:solidFill>
              </a:rPr>
              <a:t>смотреть</a:t>
            </a:r>
            <a:r>
              <a:rPr lang="en-US" altLang="ja-JP" sz="2000" b="1" dirty="0">
                <a:solidFill>
                  <a:srgbClr val="0070C0"/>
                </a:solidFill>
              </a:rPr>
              <a:t> </a:t>
            </a:r>
            <a:r>
              <a:rPr lang="en-US" altLang="ja-JP" sz="2000" b="1" dirty="0" err="1">
                <a:solidFill>
                  <a:srgbClr val="0070C0"/>
                </a:solidFill>
              </a:rPr>
              <a:t>аналогию</a:t>
            </a:r>
            <a:r>
              <a:rPr lang="en-US" altLang="ja-JP" sz="2000" b="1" dirty="0">
                <a:solidFill>
                  <a:srgbClr val="0070C0"/>
                </a:solidFill>
              </a:rPr>
              <a:t> с Т и Ш в </a:t>
            </a:r>
            <a:r>
              <a:rPr lang="en-US" altLang="ja-JP" sz="2000" b="1" dirty="0" err="1">
                <a:solidFill>
                  <a:srgbClr val="0070C0"/>
                </a:solidFill>
              </a:rPr>
              <a:t>предыдущем</a:t>
            </a:r>
            <a:r>
              <a:rPr lang="en-US" altLang="ja-JP" sz="2000" b="1" dirty="0">
                <a:solidFill>
                  <a:srgbClr val="0070C0"/>
                </a:solidFill>
              </a:rPr>
              <a:t> </a:t>
            </a:r>
            <a:r>
              <a:rPr lang="en-US" altLang="ja-JP" sz="2000" b="1" dirty="0" err="1">
                <a:solidFill>
                  <a:srgbClr val="0070C0"/>
                </a:solidFill>
              </a:rPr>
              <a:t>задании</a:t>
            </a:r>
            <a:r>
              <a:rPr lang="en-US" altLang="ja-JP" sz="2000" b="1" dirty="0">
                <a:solidFill>
                  <a:srgbClr val="0070C0"/>
                </a:solidFill>
              </a:rPr>
              <a:t>).</a:t>
            </a:r>
          </a:p>
          <a:p>
            <a:endParaRPr lang="ru-RU" altLang="ja-JP" b="1" dirty="0" smtClean="0">
              <a:solidFill>
                <a:srgbClr val="C00000"/>
              </a:solidFill>
            </a:endParaRPr>
          </a:p>
          <a:p>
            <a:r>
              <a:rPr lang="en-US" altLang="ja-JP" b="1" dirty="0" err="1" smtClean="0">
                <a:solidFill>
                  <a:srgbClr val="C00000"/>
                </a:solidFill>
              </a:rPr>
              <a:t>Ответ</a:t>
            </a:r>
            <a:r>
              <a:rPr lang="en-US" altLang="ja-JP" b="1" dirty="0">
                <a:solidFill>
                  <a:srgbClr val="C00000"/>
                </a:solidFill>
              </a:rPr>
              <a:t>: 3241</a:t>
            </a:r>
            <a:endParaRPr lang="ja-JP" altLang="en-US" dirty="0">
              <a:solidFill>
                <a:srgbClr val="C00000"/>
              </a:solidFill>
            </a:endParaRPr>
          </a:p>
          <a:p>
            <a:endParaRPr lang="ru-RU" dirty="0">
              <a:solidFill>
                <a:srgbClr val="C00000"/>
              </a:solidFill>
            </a:endParaRPr>
          </a:p>
        </p:txBody>
      </p:sp>
      <p:sp>
        <p:nvSpPr>
          <p:cNvPr id="4" name="Прямоугольник 3"/>
          <p:cNvSpPr/>
          <p:nvPr/>
        </p:nvSpPr>
        <p:spPr>
          <a:xfrm>
            <a:off x="4067944" y="4509120"/>
            <a:ext cx="4824536" cy="1569660"/>
          </a:xfrm>
          <a:prstGeom prst="rect">
            <a:avLst/>
          </a:prstGeom>
        </p:spPr>
        <p:txBody>
          <a:bodyPr wrap="square">
            <a:spAutoFit/>
          </a:bodyPr>
          <a:lstStyle/>
          <a:p>
            <a:r>
              <a:rPr lang="ru-RU" sz="2400" b="1" dirty="0" smtClean="0">
                <a:solidFill>
                  <a:srgbClr val="FF0000"/>
                </a:solidFill>
              </a:rPr>
              <a:t>NB! Обращайте внимание на формат ответа: по убыванию или возрастанию следует его представлять.</a:t>
            </a:r>
            <a:endParaRPr lang="ru-RU" sz="2400" b="1" dirty="0">
              <a:solidFill>
                <a:srgbClr val="FF0000"/>
              </a:solidFill>
            </a:endParaRPr>
          </a:p>
        </p:txBody>
      </p:sp>
    </p:spTree>
    <p:extLst>
      <p:ext uri="{BB962C8B-B14F-4D97-AF65-F5344CB8AC3E}">
        <p14:creationId xmlns:p14="http://schemas.microsoft.com/office/powerpoint/2010/main" val="2214320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altLang="ja-JP" b="1" i="1" dirty="0" err="1">
                <a:solidFill>
                  <a:srgbClr val="0070C0"/>
                </a:solidFill>
              </a:rPr>
              <a:t>Задание</a:t>
            </a:r>
            <a:r>
              <a:rPr lang="en-US" altLang="ja-JP" b="1" dirty="0">
                <a:solidFill>
                  <a:srgbClr val="0070C0"/>
                </a:solidFill>
              </a:rPr>
              <a:t>. </a:t>
            </a:r>
            <a:r>
              <a:rPr lang="en-US" altLang="ja-JP" b="1" dirty="0" err="1" smtClean="0">
                <a:solidFill>
                  <a:srgbClr val="0070C0"/>
                </a:solidFill>
              </a:rPr>
              <a:t>КИМы</a:t>
            </a:r>
            <a:r>
              <a:rPr lang="ru-RU" altLang="ja-JP" b="1" dirty="0" smtClean="0">
                <a:solidFill>
                  <a:srgbClr val="0070C0"/>
                </a:solidFill>
              </a:rPr>
              <a:t> </a:t>
            </a:r>
            <a:r>
              <a:rPr lang="en-US" altLang="ja-JP" b="1" dirty="0" smtClean="0">
                <a:solidFill>
                  <a:srgbClr val="0070C0"/>
                </a:solidFill>
              </a:rPr>
              <a:t>ЕГЭ-2011</a:t>
            </a:r>
            <a:r>
              <a:rPr lang="en-US" altLang="ja-JP" b="1" dirty="0" smtClean="0">
                <a:solidFill>
                  <a:srgbClr val="0070C0"/>
                </a:solidFill>
              </a:rPr>
              <a:t>.</a:t>
            </a:r>
            <a:endParaRPr lang="ru-RU" dirty="0">
              <a:solidFill>
                <a:srgbClr val="0070C0"/>
              </a:solidFill>
            </a:endParaRPr>
          </a:p>
        </p:txBody>
      </p:sp>
      <p:sp>
        <p:nvSpPr>
          <p:cNvPr id="3" name="Объект 2"/>
          <p:cNvSpPr>
            <a:spLocks noGrp="1"/>
          </p:cNvSpPr>
          <p:nvPr>
            <p:ph idx="1"/>
          </p:nvPr>
        </p:nvSpPr>
        <p:spPr>
          <a:xfrm>
            <a:off x="457200" y="1556792"/>
            <a:ext cx="8229600" cy="2520280"/>
          </a:xfrm>
        </p:spPr>
        <p:txBody>
          <a:bodyPr>
            <a:noAutofit/>
          </a:bodyPr>
          <a:lstStyle/>
          <a:p>
            <a:r>
              <a:rPr lang="en-US" altLang="ja-JP" dirty="0" smtClean="0">
                <a:solidFill>
                  <a:srgbClr val="C00000"/>
                </a:solidFill>
              </a:rPr>
              <a:t>В </a:t>
            </a:r>
            <a:r>
              <a:rPr lang="en-US" altLang="ja-JP" dirty="0" err="1">
                <a:solidFill>
                  <a:srgbClr val="C00000"/>
                </a:solidFill>
              </a:rPr>
              <a:t>таблице</a:t>
            </a:r>
            <a:r>
              <a:rPr lang="en-US" altLang="ja-JP" dirty="0">
                <a:solidFill>
                  <a:srgbClr val="C00000"/>
                </a:solidFill>
              </a:rPr>
              <a:t> </a:t>
            </a:r>
            <a:r>
              <a:rPr lang="en-US" altLang="ja-JP" dirty="0" err="1">
                <a:solidFill>
                  <a:srgbClr val="C00000"/>
                </a:solidFill>
              </a:rPr>
              <a:t>приведены</a:t>
            </a:r>
            <a:r>
              <a:rPr lang="en-US" altLang="ja-JP" dirty="0">
                <a:solidFill>
                  <a:srgbClr val="C00000"/>
                </a:solidFill>
              </a:rPr>
              <a:t> </a:t>
            </a:r>
            <a:r>
              <a:rPr lang="en-US" altLang="ja-JP" dirty="0" err="1">
                <a:solidFill>
                  <a:srgbClr val="C00000"/>
                </a:solidFill>
              </a:rPr>
              <a:t>запросы</a:t>
            </a:r>
            <a:r>
              <a:rPr lang="en-US" altLang="ja-JP" dirty="0">
                <a:solidFill>
                  <a:srgbClr val="C00000"/>
                </a:solidFill>
              </a:rPr>
              <a:t> к </a:t>
            </a:r>
            <a:r>
              <a:rPr lang="en-US" altLang="ja-JP" dirty="0" err="1">
                <a:solidFill>
                  <a:srgbClr val="C00000"/>
                </a:solidFill>
              </a:rPr>
              <a:t>поисковому</a:t>
            </a:r>
            <a:r>
              <a:rPr lang="en-US" altLang="ja-JP" dirty="0">
                <a:solidFill>
                  <a:srgbClr val="C00000"/>
                </a:solidFill>
              </a:rPr>
              <a:t> </a:t>
            </a:r>
            <a:r>
              <a:rPr lang="en-US" altLang="ja-JP" dirty="0" err="1" smtClean="0">
                <a:solidFill>
                  <a:srgbClr val="C00000"/>
                </a:solidFill>
              </a:rPr>
              <a:t>серверу</a:t>
            </a:r>
            <a:r>
              <a:rPr lang="ru-RU" altLang="ja-JP" dirty="0" smtClean="0">
                <a:solidFill>
                  <a:srgbClr val="C00000"/>
                </a:solidFill>
              </a:rPr>
              <a:t>.</a:t>
            </a:r>
            <a:endParaRPr lang="en-US" altLang="ja-JP" dirty="0">
              <a:solidFill>
                <a:srgbClr val="C00000"/>
              </a:solidFill>
            </a:endParaRPr>
          </a:p>
          <a:p>
            <a:r>
              <a:rPr lang="en-US" altLang="ja-JP" dirty="0" err="1" smtClean="0">
                <a:solidFill>
                  <a:srgbClr val="C00000"/>
                </a:solidFill>
              </a:rPr>
              <a:t>Расположите</a:t>
            </a:r>
            <a:r>
              <a:rPr lang="en-US" altLang="ja-JP" dirty="0" smtClean="0">
                <a:solidFill>
                  <a:srgbClr val="C00000"/>
                </a:solidFill>
              </a:rPr>
              <a:t> </a:t>
            </a:r>
            <a:r>
              <a:rPr lang="en-US" altLang="ja-JP" dirty="0" err="1">
                <a:solidFill>
                  <a:srgbClr val="C00000"/>
                </a:solidFill>
              </a:rPr>
              <a:t>номера</a:t>
            </a:r>
            <a:r>
              <a:rPr lang="en-US" altLang="ja-JP" dirty="0">
                <a:solidFill>
                  <a:srgbClr val="C00000"/>
                </a:solidFill>
              </a:rPr>
              <a:t> </a:t>
            </a:r>
            <a:r>
              <a:rPr lang="en-US" altLang="ja-JP" dirty="0" err="1">
                <a:solidFill>
                  <a:srgbClr val="C00000"/>
                </a:solidFill>
              </a:rPr>
              <a:t>запросов</a:t>
            </a:r>
            <a:r>
              <a:rPr lang="en-US" altLang="ja-JP" dirty="0">
                <a:solidFill>
                  <a:srgbClr val="C00000"/>
                </a:solidFill>
              </a:rPr>
              <a:t> в </a:t>
            </a:r>
            <a:r>
              <a:rPr lang="en-US" altLang="ja-JP" dirty="0" err="1">
                <a:solidFill>
                  <a:srgbClr val="C00000"/>
                </a:solidFill>
              </a:rPr>
              <a:t>порядке</a:t>
            </a:r>
            <a:r>
              <a:rPr lang="en-US" altLang="ja-JP" dirty="0">
                <a:solidFill>
                  <a:srgbClr val="C00000"/>
                </a:solidFill>
              </a:rPr>
              <a:t> </a:t>
            </a:r>
            <a:r>
              <a:rPr lang="en-US" altLang="ja-JP" b="1" dirty="0" err="1">
                <a:solidFill>
                  <a:srgbClr val="C00000"/>
                </a:solidFill>
              </a:rPr>
              <a:t>убывания</a:t>
            </a:r>
            <a:r>
              <a:rPr lang="en-US" altLang="ja-JP" b="1" dirty="0">
                <a:solidFill>
                  <a:srgbClr val="C00000"/>
                </a:solidFill>
              </a:rPr>
              <a:t> </a:t>
            </a:r>
            <a:r>
              <a:rPr lang="en-US" altLang="ja-JP" dirty="0" err="1">
                <a:solidFill>
                  <a:srgbClr val="C00000"/>
                </a:solidFill>
              </a:rPr>
              <a:t>количества</a:t>
            </a:r>
            <a:r>
              <a:rPr lang="en-US" altLang="ja-JP" dirty="0">
                <a:solidFill>
                  <a:srgbClr val="C00000"/>
                </a:solidFill>
              </a:rPr>
              <a:t> </a:t>
            </a:r>
            <a:r>
              <a:rPr lang="en-US" altLang="ja-JP" dirty="0" err="1">
                <a:solidFill>
                  <a:srgbClr val="C00000"/>
                </a:solidFill>
              </a:rPr>
              <a:t>страниц</a:t>
            </a:r>
            <a:r>
              <a:rPr lang="en-US" altLang="ja-JP" dirty="0">
                <a:solidFill>
                  <a:srgbClr val="C00000"/>
                </a:solidFill>
              </a:rPr>
              <a:t>, </a:t>
            </a:r>
            <a:r>
              <a:rPr lang="en-US" altLang="ja-JP" dirty="0" err="1">
                <a:solidFill>
                  <a:srgbClr val="C00000"/>
                </a:solidFill>
              </a:rPr>
              <a:t>которые</a:t>
            </a:r>
            <a:r>
              <a:rPr lang="en-US" altLang="ja-JP" dirty="0">
                <a:solidFill>
                  <a:srgbClr val="C00000"/>
                </a:solidFill>
              </a:rPr>
              <a:t> </a:t>
            </a:r>
            <a:r>
              <a:rPr lang="en-US" altLang="ja-JP" dirty="0" err="1">
                <a:solidFill>
                  <a:srgbClr val="C00000"/>
                </a:solidFill>
              </a:rPr>
              <a:t>найдет</a:t>
            </a:r>
            <a:r>
              <a:rPr lang="en-US" altLang="ja-JP" dirty="0">
                <a:solidFill>
                  <a:srgbClr val="C00000"/>
                </a:solidFill>
              </a:rPr>
              <a:t> </a:t>
            </a:r>
            <a:r>
              <a:rPr lang="en-US" altLang="ja-JP" dirty="0" err="1">
                <a:solidFill>
                  <a:srgbClr val="C00000"/>
                </a:solidFill>
              </a:rPr>
              <a:t>поисковый</a:t>
            </a:r>
            <a:r>
              <a:rPr lang="en-US" altLang="ja-JP" dirty="0">
                <a:solidFill>
                  <a:srgbClr val="C00000"/>
                </a:solidFill>
              </a:rPr>
              <a:t> </a:t>
            </a:r>
            <a:r>
              <a:rPr lang="en-US" altLang="ja-JP" dirty="0" err="1">
                <a:solidFill>
                  <a:srgbClr val="C00000"/>
                </a:solidFill>
              </a:rPr>
              <a:t>сервер</a:t>
            </a:r>
            <a:r>
              <a:rPr lang="en-US" altLang="ja-JP" dirty="0">
                <a:solidFill>
                  <a:srgbClr val="C00000"/>
                </a:solidFill>
              </a:rPr>
              <a:t> </a:t>
            </a:r>
            <a:r>
              <a:rPr lang="en-US" altLang="ja-JP" dirty="0" err="1">
                <a:solidFill>
                  <a:srgbClr val="C00000"/>
                </a:solidFill>
              </a:rPr>
              <a:t>по</a:t>
            </a:r>
            <a:r>
              <a:rPr lang="en-US" altLang="ja-JP" dirty="0">
                <a:solidFill>
                  <a:srgbClr val="C00000"/>
                </a:solidFill>
              </a:rPr>
              <a:t> </a:t>
            </a:r>
            <a:r>
              <a:rPr lang="en-US" altLang="ja-JP" dirty="0" err="1">
                <a:solidFill>
                  <a:srgbClr val="C00000"/>
                </a:solidFill>
              </a:rPr>
              <a:t>каждому</a:t>
            </a:r>
            <a:r>
              <a:rPr lang="en-US" altLang="ja-JP" dirty="0">
                <a:solidFill>
                  <a:srgbClr val="C00000"/>
                </a:solidFill>
              </a:rPr>
              <a:t> </a:t>
            </a:r>
            <a:r>
              <a:rPr lang="en-US" altLang="ja-JP" dirty="0" err="1">
                <a:solidFill>
                  <a:srgbClr val="C00000"/>
                </a:solidFill>
              </a:rPr>
              <a:t>запросу</a:t>
            </a:r>
            <a:r>
              <a:rPr lang="en-US" altLang="ja-JP" dirty="0">
                <a:solidFill>
                  <a:srgbClr val="C00000"/>
                </a:solidFill>
              </a:rPr>
              <a:t>. </a:t>
            </a:r>
            <a:r>
              <a:rPr lang="en-US" altLang="ja-JP" dirty="0" err="1">
                <a:solidFill>
                  <a:srgbClr val="C00000"/>
                </a:solidFill>
              </a:rPr>
              <a:t>Для</a:t>
            </a:r>
            <a:r>
              <a:rPr lang="en-US" altLang="ja-JP" dirty="0">
                <a:solidFill>
                  <a:srgbClr val="C00000"/>
                </a:solidFill>
              </a:rPr>
              <a:t> </a:t>
            </a:r>
            <a:r>
              <a:rPr lang="en-US" altLang="ja-JP" dirty="0" err="1">
                <a:solidFill>
                  <a:srgbClr val="C00000"/>
                </a:solidFill>
              </a:rPr>
              <a:t>обозначения</a:t>
            </a:r>
            <a:r>
              <a:rPr lang="en-US" altLang="ja-JP" dirty="0">
                <a:solidFill>
                  <a:srgbClr val="C00000"/>
                </a:solidFill>
              </a:rPr>
              <a:t> </a:t>
            </a:r>
            <a:r>
              <a:rPr lang="en-US" altLang="ja-JP" dirty="0" err="1">
                <a:solidFill>
                  <a:srgbClr val="C00000"/>
                </a:solidFill>
              </a:rPr>
              <a:t>логической</a:t>
            </a:r>
            <a:r>
              <a:rPr lang="en-US" altLang="ja-JP" dirty="0">
                <a:solidFill>
                  <a:srgbClr val="C00000"/>
                </a:solidFill>
              </a:rPr>
              <a:t> </a:t>
            </a:r>
            <a:r>
              <a:rPr lang="en-US" altLang="ja-JP" dirty="0" err="1">
                <a:solidFill>
                  <a:srgbClr val="C00000"/>
                </a:solidFill>
              </a:rPr>
              <a:t>операции</a:t>
            </a:r>
            <a:r>
              <a:rPr lang="en-US" altLang="ja-JP" dirty="0">
                <a:solidFill>
                  <a:srgbClr val="C00000"/>
                </a:solidFill>
              </a:rPr>
              <a:t> </a:t>
            </a:r>
            <a:endParaRPr lang="ru-RU" dirty="0">
              <a:solidFill>
                <a:srgbClr val="C0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57" y="4077072"/>
            <a:ext cx="754499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2" y="6093388"/>
            <a:ext cx="8964488" cy="646331"/>
          </a:xfrm>
          <a:prstGeom prst="rect">
            <a:avLst/>
          </a:prstGeom>
        </p:spPr>
        <p:txBody>
          <a:bodyPr wrap="square">
            <a:spAutoFit/>
          </a:bodyPr>
          <a:lstStyle/>
          <a:p>
            <a:pPr algn="ctr"/>
            <a:r>
              <a:rPr lang="ru-RU" b="1" dirty="0" smtClean="0">
                <a:solidFill>
                  <a:srgbClr val="0070C0"/>
                </a:solidFill>
                <a:effectLst>
                  <a:outerShdw blurRad="38100" dist="38100" dir="2700000" algn="tl">
                    <a:srgbClr val="000000">
                      <a:alpha val="43137"/>
                    </a:srgbClr>
                  </a:outerShdw>
                </a:effectLst>
              </a:rPr>
              <a:t>“ИЛИ” в запросе используется символ |, а для логической операции “И” – &amp;.Таблица запросов</a:t>
            </a:r>
            <a:endParaRPr lang="ru-RU"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084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Варианты ответов</a:t>
            </a:r>
            <a:endParaRPr lang="ru-RU" dirty="0">
              <a:solidFill>
                <a:srgbClr val="FF0000"/>
              </a:solidFill>
            </a:endParaRPr>
          </a:p>
        </p:txBody>
      </p:sp>
      <p:sp>
        <p:nvSpPr>
          <p:cNvPr id="3" name="Объект 2"/>
          <p:cNvSpPr>
            <a:spLocks noGrp="1"/>
          </p:cNvSpPr>
          <p:nvPr>
            <p:ph idx="1"/>
          </p:nvPr>
        </p:nvSpPr>
        <p:spPr>
          <a:xfrm>
            <a:off x="3275856" y="2132856"/>
            <a:ext cx="2530624" cy="3417243"/>
          </a:xfrm>
        </p:spPr>
        <p:txBody>
          <a:bodyPr/>
          <a:lstStyle/>
          <a:p>
            <a:r>
              <a:rPr lang="ru-RU" b="1" dirty="0">
                <a:solidFill>
                  <a:srgbClr val="0070C0"/>
                </a:solidFill>
              </a:rPr>
              <a:t>	4213</a:t>
            </a:r>
          </a:p>
          <a:p>
            <a:endParaRPr lang="ru-RU" b="1" dirty="0">
              <a:solidFill>
                <a:srgbClr val="0070C0"/>
              </a:solidFill>
            </a:endParaRPr>
          </a:p>
          <a:p>
            <a:r>
              <a:rPr lang="ru-RU" b="1" dirty="0">
                <a:solidFill>
                  <a:srgbClr val="0070C0"/>
                </a:solidFill>
              </a:rPr>
              <a:t>	3124</a:t>
            </a:r>
          </a:p>
          <a:p>
            <a:endParaRPr lang="ru-RU" b="1" dirty="0">
              <a:solidFill>
                <a:srgbClr val="0070C0"/>
              </a:solidFill>
            </a:endParaRPr>
          </a:p>
          <a:p>
            <a:r>
              <a:rPr lang="ru-RU" b="1" dirty="0">
                <a:solidFill>
                  <a:srgbClr val="0070C0"/>
                </a:solidFill>
              </a:rPr>
              <a:t>	4123</a:t>
            </a:r>
          </a:p>
          <a:p>
            <a:endParaRPr lang="ru-RU" b="1" dirty="0">
              <a:solidFill>
                <a:srgbClr val="0070C0"/>
              </a:solidFill>
            </a:endParaRPr>
          </a:p>
          <a:p>
            <a:r>
              <a:rPr lang="ru-RU" b="1" dirty="0">
                <a:solidFill>
                  <a:srgbClr val="0070C0"/>
                </a:solidFill>
              </a:rPr>
              <a:t>	3214</a:t>
            </a:r>
          </a:p>
        </p:txBody>
      </p:sp>
    </p:spTree>
    <p:extLst>
      <p:ext uri="{BB962C8B-B14F-4D97-AF65-F5344CB8AC3E}">
        <p14:creationId xmlns:p14="http://schemas.microsoft.com/office/powerpoint/2010/main" val="4126078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408372"/>
            <a:ext cx="5328592" cy="1039427"/>
          </a:xfrm>
        </p:spPr>
        <p:txBody>
          <a:bodyPr>
            <a:normAutofit/>
          </a:bodyPr>
          <a:lstStyle/>
          <a:p>
            <a:r>
              <a:rPr lang="ru-RU" sz="6000" b="1" dirty="0" smtClean="0">
                <a:solidFill>
                  <a:srgbClr val="C00000"/>
                </a:solidFill>
              </a:rPr>
              <a:t>Тест </a:t>
            </a:r>
            <a:endParaRPr lang="ru-RU" sz="6000" b="1" dirty="0">
              <a:solidFill>
                <a:srgbClr val="C00000"/>
              </a:solidFill>
            </a:endParaRPr>
          </a:p>
        </p:txBody>
      </p:sp>
      <p:sp>
        <p:nvSpPr>
          <p:cNvPr id="3" name="Объект 2"/>
          <p:cNvSpPr>
            <a:spLocks noGrp="1"/>
          </p:cNvSpPr>
          <p:nvPr>
            <p:ph idx="1"/>
          </p:nvPr>
        </p:nvSpPr>
        <p:spPr>
          <a:xfrm>
            <a:off x="107504" y="1752601"/>
            <a:ext cx="8579296" cy="3980655"/>
          </a:xfrm>
        </p:spPr>
        <p:txBody>
          <a:bodyPr>
            <a:normAutofit/>
          </a:bodyPr>
          <a:lstStyle/>
          <a:p>
            <a:pPr marL="114300" indent="0">
              <a:buNone/>
            </a:pPr>
            <a:r>
              <a:rPr lang="ru-RU" dirty="0">
                <a:solidFill>
                  <a:srgbClr val="0070C0"/>
                </a:solidFill>
              </a:rPr>
              <a:t>Дан фрагмент таблицы истинности выражения F:</a:t>
            </a:r>
            <a:endParaRPr lang="ru-RU" dirty="0">
              <a:solidFill>
                <a:srgbClr val="0070C0"/>
              </a:solidFill>
            </a:endParaRPr>
          </a:p>
          <a:p>
            <a:pPr marL="114300" indent="0">
              <a:buNone/>
            </a:pPr>
            <a:endParaRPr lang="ru-RU" dirty="0" smtClean="0">
              <a:solidFill>
                <a:srgbClr val="0070C0"/>
              </a:solidFill>
            </a:endParaRPr>
          </a:p>
          <a:p>
            <a:pPr marL="114300" indent="0">
              <a:buNone/>
            </a:pPr>
            <a:endParaRPr lang="ru-RU" dirty="0">
              <a:solidFill>
                <a:srgbClr val="0070C0"/>
              </a:solidFill>
            </a:endParaRPr>
          </a:p>
          <a:p>
            <a:pPr marL="114300" indent="0">
              <a:buNone/>
            </a:pPr>
            <a:endParaRPr lang="ru-RU" dirty="0" smtClean="0">
              <a:solidFill>
                <a:srgbClr val="0070C0"/>
              </a:solidFill>
            </a:endParaRPr>
          </a:p>
          <a:p>
            <a:pPr marL="114300" indent="0">
              <a:buNone/>
            </a:pPr>
            <a:endParaRPr lang="ru-RU" dirty="0">
              <a:solidFill>
                <a:srgbClr val="0070C0"/>
              </a:solidFill>
            </a:endParaRPr>
          </a:p>
          <a:p>
            <a:pPr marL="114300" indent="0">
              <a:buNone/>
            </a:pPr>
            <a:endParaRPr lang="ru-RU" dirty="0" smtClean="0">
              <a:solidFill>
                <a:srgbClr val="0070C0"/>
              </a:solidFill>
            </a:endParaRPr>
          </a:p>
          <a:p>
            <a:pPr marL="114300" indent="0">
              <a:buNone/>
            </a:pPr>
            <a:r>
              <a:rPr lang="ru-RU" dirty="0" smtClean="0">
                <a:solidFill>
                  <a:srgbClr val="0070C0"/>
                </a:solidFill>
              </a:rPr>
              <a:t>Каким </a:t>
            </a:r>
            <a:r>
              <a:rPr lang="ru-RU" dirty="0">
                <a:solidFill>
                  <a:srgbClr val="0070C0"/>
                </a:solidFill>
              </a:rPr>
              <a:t>выражением может быть F?</a:t>
            </a:r>
            <a:endParaRPr lang="ru-RU" dirty="0">
              <a:solidFill>
                <a:srgbClr val="0070C0"/>
              </a:solidFill>
            </a:endParaRPr>
          </a:p>
          <a:p>
            <a:endParaRPr lang="ru-RU" dirty="0">
              <a:solidFill>
                <a:srgbClr val="0070C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80" y="2366031"/>
            <a:ext cx="3657112" cy="185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78" t="61791" r="64684" b="22864"/>
          <a:stretch/>
        </p:blipFill>
        <p:spPr bwMode="auto">
          <a:xfrm>
            <a:off x="6028665" y="4221088"/>
            <a:ext cx="2812296" cy="2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426128" y="408372"/>
            <a:ext cx="833504" cy="10394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ru-RU" b="1" dirty="0" smtClean="0">
                <a:solidFill>
                  <a:srgbClr val="FF0000"/>
                </a:solidFill>
              </a:rPr>
              <a:t>1.</a:t>
            </a:r>
            <a:endParaRPr lang="ru-RU" b="1" dirty="0">
              <a:solidFill>
                <a:srgbClr val="FF0000"/>
              </a:solidFill>
            </a:endParaRPr>
          </a:p>
        </p:txBody>
      </p:sp>
      <p:sp>
        <p:nvSpPr>
          <p:cNvPr id="4" name="TextBox 3"/>
          <p:cNvSpPr txBox="1"/>
          <p:nvPr/>
        </p:nvSpPr>
        <p:spPr>
          <a:xfrm>
            <a:off x="6028665" y="3820398"/>
            <a:ext cx="2812296" cy="369332"/>
          </a:xfrm>
          <a:prstGeom prst="rect">
            <a:avLst/>
          </a:prstGeom>
          <a:noFill/>
        </p:spPr>
        <p:txBody>
          <a:bodyPr wrap="square" rtlCol="0">
            <a:spAutoFit/>
          </a:bodyPr>
          <a:lstStyle/>
          <a:p>
            <a:pPr algn="ctr"/>
            <a:r>
              <a:rPr lang="ru-RU" b="1" dirty="0" smtClean="0">
                <a:solidFill>
                  <a:srgbClr val="C00000"/>
                </a:solidFill>
              </a:rPr>
              <a:t>Варианты ответов</a:t>
            </a:r>
            <a:endParaRPr lang="ru-RU" b="1" dirty="0">
              <a:solidFill>
                <a:srgbClr val="C00000"/>
              </a:solidFill>
            </a:endParaRPr>
          </a:p>
        </p:txBody>
      </p:sp>
      <p:sp>
        <p:nvSpPr>
          <p:cNvPr id="5" name="TextBox 4"/>
          <p:cNvSpPr txBox="1"/>
          <p:nvPr/>
        </p:nvSpPr>
        <p:spPr>
          <a:xfrm>
            <a:off x="7735657" y="512586"/>
            <a:ext cx="1008112" cy="769441"/>
          </a:xfrm>
          <a:prstGeom prst="rect">
            <a:avLst/>
          </a:prstGeom>
          <a:noFill/>
        </p:spPr>
        <p:txBody>
          <a:bodyPr wrap="square" rtlCol="0">
            <a:spAutoFit/>
          </a:bodyPr>
          <a:lstStyle/>
          <a:p>
            <a:r>
              <a:rPr lang="ru-RU" sz="4400" b="1" dirty="0" smtClean="0">
                <a:solidFill>
                  <a:srgbClr val="C00000"/>
                </a:solidFill>
              </a:rPr>
              <a:t>А3</a:t>
            </a:r>
            <a:endParaRPr lang="ru-RU" sz="4400" b="1" dirty="0">
              <a:solidFill>
                <a:srgbClr val="C00000"/>
              </a:solidFill>
            </a:endParaRPr>
          </a:p>
        </p:txBody>
      </p:sp>
    </p:spTree>
    <p:extLst>
      <p:ext uri="{BB962C8B-B14F-4D97-AF65-F5344CB8AC3E}">
        <p14:creationId xmlns:p14="http://schemas.microsoft.com/office/powerpoint/2010/main" val="1734064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33504" cy="1039427"/>
          </a:xfrm>
        </p:spPr>
        <p:txBody>
          <a:bodyPr/>
          <a:lstStyle/>
          <a:p>
            <a:r>
              <a:rPr lang="ru-RU" b="1" dirty="0" smtClean="0">
                <a:solidFill>
                  <a:srgbClr val="FF0000"/>
                </a:solidFill>
              </a:rPr>
              <a:t>2.</a:t>
            </a:r>
            <a:endParaRPr lang="ru-RU" b="1" dirty="0">
              <a:solidFill>
                <a:srgbClr val="FF0000"/>
              </a:solidFill>
            </a:endParaRPr>
          </a:p>
        </p:txBody>
      </p:sp>
      <p:sp>
        <p:nvSpPr>
          <p:cNvPr id="3" name="Объект 2"/>
          <p:cNvSpPr>
            <a:spLocks noGrp="1"/>
          </p:cNvSpPr>
          <p:nvPr>
            <p:ph idx="1"/>
          </p:nvPr>
        </p:nvSpPr>
        <p:spPr>
          <a:xfrm>
            <a:off x="733412" y="4941168"/>
            <a:ext cx="5433108" cy="493411"/>
          </a:xfrm>
        </p:spPr>
        <p:txBody>
          <a:bodyPr>
            <a:normAutofit fontScale="92500"/>
          </a:bodyPr>
          <a:lstStyle/>
          <a:p>
            <a:pPr marL="114300" indent="0">
              <a:buNone/>
            </a:pPr>
            <a:r>
              <a:rPr lang="ru-RU" dirty="0" smtClean="0">
                <a:solidFill>
                  <a:srgbClr val="0070C0"/>
                </a:solidFill>
              </a:rPr>
              <a:t>Каким </a:t>
            </a:r>
            <a:r>
              <a:rPr lang="ru-RU" dirty="0">
                <a:solidFill>
                  <a:srgbClr val="0070C0"/>
                </a:solidFill>
              </a:rPr>
              <a:t>выражением может быть F?</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66" t="50000" r="73071" b="36447"/>
          <a:stretch/>
        </p:blipFill>
        <p:spPr bwMode="auto">
          <a:xfrm>
            <a:off x="733412" y="1988840"/>
            <a:ext cx="5382842" cy="265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26" t="71365" r="64558" b="14011"/>
          <a:stretch/>
        </p:blipFill>
        <p:spPr bwMode="auto">
          <a:xfrm>
            <a:off x="6377796" y="4149080"/>
            <a:ext cx="2646218" cy="243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66509" y="3680223"/>
            <a:ext cx="2584261" cy="369332"/>
          </a:xfrm>
          <a:prstGeom prst="rect">
            <a:avLst/>
          </a:prstGeom>
          <a:noFill/>
        </p:spPr>
        <p:txBody>
          <a:bodyPr wrap="square" rtlCol="0">
            <a:spAutoFit/>
          </a:bodyPr>
          <a:lstStyle/>
          <a:p>
            <a:pPr algn="ctr"/>
            <a:r>
              <a:rPr lang="ru-RU" b="1" dirty="0" smtClean="0">
                <a:solidFill>
                  <a:srgbClr val="C00000"/>
                </a:solidFill>
              </a:rPr>
              <a:t>Варианты ответов</a:t>
            </a:r>
            <a:endParaRPr lang="ru-RU" b="1" dirty="0">
              <a:solidFill>
                <a:srgbClr val="C00000"/>
              </a:solidFill>
            </a:endParaRPr>
          </a:p>
        </p:txBody>
      </p:sp>
      <p:sp>
        <p:nvSpPr>
          <p:cNvPr id="4" name="Прямоугольник 3"/>
          <p:cNvSpPr/>
          <p:nvPr/>
        </p:nvSpPr>
        <p:spPr>
          <a:xfrm>
            <a:off x="1115617" y="476672"/>
            <a:ext cx="7704856" cy="1077218"/>
          </a:xfrm>
          <a:prstGeom prst="rect">
            <a:avLst/>
          </a:prstGeom>
        </p:spPr>
        <p:txBody>
          <a:bodyPr wrap="square">
            <a:spAutoFit/>
          </a:bodyPr>
          <a:lstStyle/>
          <a:p>
            <a:pPr marL="114300" lvl="0">
              <a:spcBef>
                <a:spcPct val="20000"/>
              </a:spcBef>
              <a:buClr>
                <a:srgbClr val="93A299"/>
              </a:buClr>
            </a:pPr>
            <a:r>
              <a:rPr lang="ru-RU" sz="3200" dirty="0">
                <a:solidFill>
                  <a:srgbClr val="0070C0"/>
                </a:solidFill>
              </a:rPr>
              <a:t>Дан фрагмент таблицы истинности выражения F:</a:t>
            </a:r>
            <a:endParaRPr lang="ru-RU" sz="3200" dirty="0">
              <a:solidFill>
                <a:srgbClr val="0070C0"/>
              </a:solidFill>
            </a:endParaRPr>
          </a:p>
        </p:txBody>
      </p:sp>
    </p:spTree>
    <p:extLst>
      <p:ext uri="{BB962C8B-B14F-4D97-AF65-F5344CB8AC3E}">
        <p14:creationId xmlns:p14="http://schemas.microsoft.com/office/powerpoint/2010/main" val="244009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60672" cy="1039427"/>
          </a:xfrm>
        </p:spPr>
        <p:txBody>
          <a:bodyPr/>
          <a:lstStyle/>
          <a:p>
            <a:r>
              <a:rPr lang="ru-RU" b="1" dirty="0">
                <a:solidFill>
                  <a:srgbClr val="0070C0"/>
                </a:solidFill>
              </a:rPr>
              <a:t>Разбор заданий А3. </a:t>
            </a:r>
            <a:endParaRPr lang="ru-RU" dirty="0">
              <a:solidFill>
                <a:srgbClr val="0070C0"/>
              </a:solidFill>
            </a:endParaRPr>
          </a:p>
        </p:txBody>
      </p:sp>
      <p:sp>
        <p:nvSpPr>
          <p:cNvPr id="3" name="Объект 2"/>
          <p:cNvSpPr>
            <a:spLocks noGrp="1"/>
          </p:cNvSpPr>
          <p:nvPr>
            <p:ph idx="1"/>
          </p:nvPr>
        </p:nvSpPr>
        <p:spPr>
          <a:xfrm>
            <a:off x="251520" y="1196752"/>
            <a:ext cx="8892480" cy="5661248"/>
          </a:xfrm>
        </p:spPr>
        <p:txBody>
          <a:bodyPr>
            <a:noAutofit/>
          </a:bodyPr>
          <a:lstStyle/>
          <a:p>
            <a:pPr marL="114300" indent="0">
              <a:buNone/>
            </a:pPr>
            <a:r>
              <a:rPr lang="ru-RU" sz="1600" b="1" dirty="0" smtClean="0">
                <a:solidFill>
                  <a:srgbClr val="C00000"/>
                </a:solidFill>
              </a:rPr>
              <a:t>Стр</a:t>
            </a:r>
            <a:r>
              <a:rPr lang="ru-RU" sz="1600" b="1" dirty="0">
                <a:solidFill>
                  <a:srgbClr val="C00000"/>
                </a:solidFill>
              </a:rPr>
              <a:t>. 1</a:t>
            </a:r>
            <a:endParaRPr lang="ru-RU" sz="1600" dirty="0">
              <a:solidFill>
                <a:srgbClr val="C00000"/>
              </a:solidFill>
            </a:endParaRPr>
          </a:p>
          <a:p>
            <a:pPr marL="114300" indent="0">
              <a:buNone/>
            </a:pPr>
            <a:r>
              <a:rPr lang="ru-RU" sz="1600" b="1" dirty="0">
                <a:solidFill>
                  <a:srgbClr val="C00000"/>
                </a:solidFill>
              </a:rPr>
              <a:t>Базовый уровень. </a:t>
            </a:r>
            <a:br>
              <a:rPr lang="ru-RU" sz="1600" b="1" dirty="0">
                <a:solidFill>
                  <a:srgbClr val="C00000"/>
                </a:solidFill>
              </a:rPr>
            </a:br>
            <a:r>
              <a:rPr lang="ru-RU" sz="1600" b="1" dirty="0">
                <a:solidFill>
                  <a:srgbClr val="C00000"/>
                </a:solidFill>
              </a:rPr>
              <a:t>Максимальный балл— 1. </a:t>
            </a:r>
            <a:br>
              <a:rPr lang="ru-RU" sz="1600" b="1" dirty="0">
                <a:solidFill>
                  <a:srgbClr val="C00000"/>
                </a:solidFill>
              </a:rPr>
            </a:br>
            <a:r>
              <a:rPr lang="ru-RU" sz="1600" b="1" dirty="0">
                <a:solidFill>
                  <a:srgbClr val="C00000"/>
                </a:solidFill>
              </a:rPr>
              <a:t>Рекомендованное время на выполнение — 2 минуты. </a:t>
            </a:r>
            <a:br>
              <a:rPr lang="ru-RU" sz="1600" b="1" dirty="0">
                <a:solidFill>
                  <a:srgbClr val="C00000"/>
                </a:solidFill>
              </a:rPr>
            </a:br>
            <a:r>
              <a:rPr lang="ru-RU" sz="1600" b="1" dirty="0">
                <a:solidFill>
                  <a:srgbClr val="C00000"/>
                </a:solidFill>
              </a:rPr>
              <a:t>Что проверяет задание:</a:t>
            </a:r>
            <a:r>
              <a:rPr lang="ru-RU" sz="1600" dirty="0">
                <a:solidFill>
                  <a:srgbClr val="C00000"/>
                </a:solidFill>
              </a:rPr>
              <a:t> Умения строить таблицы истинности и логические схемы.</a:t>
            </a:r>
          </a:p>
          <a:p>
            <a:pPr marL="114300" indent="0">
              <a:buNone/>
            </a:pPr>
            <a:r>
              <a:rPr lang="ru-RU" sz="1600" dirty="0">
                <a:solidFill>
                  <a:srgbClr val="C00000"/>
                </a:solidFill>
              </a:rPr>
              <a:t>Внимательно соблюдайте приоритет выполняемых действий: </a:t>
            </a:r>
            <a:endParaRPr lang="ru-RU" sz="1600" dirty="0" smtClean="0">
              <a:solidFill>
                <a:srgbClr val="C00000"/>
              </a:solidFill>
            </a:endParaRPr>
          </a:p>
          <a:p>
            <a:pPr marL="114300" indent="0">
              <a:buNone/>
            </a:pPr>
            <a:r>
              <a:rPr lang="ru-RU" sz="1600" b="1" dirty="0" smtClean="0">
                <a:solidFill>
                  <a:srgbClr val="C00000"/>
                </a:solidFill>
              </a:rPr>
              <a:t>Отрицание</a:t>
            </a:r>
            <a:r>
              <a:rPr lang="ru-RU" sz="1600" dirty="0" smtClean="0">
                <a:solidFill>
                  <a:srgbClr val="C00000"/>
                </a:solidFill>
              </a:rPr>
              <a:t> </a:t>
            </a:r>
            <a:r>
              <a:rPr lang="ru-RU" sz="1600" dirty="0">
                <a:solidFill>
                  <a:srgbClr val="C00000"/>
                </a:solidFill>
              </a:rPr>
              <a:t>(не, </a:t>
            </a:r>
            <a:r>
              <a:rPr lang="ru-RU" sz="1600" dirty="0" err="1">
                <a:solidFill>
                  <a:srgbClr val="C00000"/>
                </a:solidFill>
              </a:rPr>
              <a:t>not</a:t>
            </a:r>
            <a:r>
              <a:rPr lang="ru-RU" sz="1600" dirty="0">
                <a:solidFill>
                  <a:srgbClr val="C00000"/>
                </a:solidFill>
              </a:rPr>
              <a:t>, ¬, ¯ ), </a:t>
            </a:r>
            <a:endParaRPr lang="ru-RU" sz="1600" dirty="0" smtClean="0">
              <a:solidFill>
                <a:srgbClr val="C00000"/>
              </a:solidFill>
            </a:endParaRPr>
          </a:p>
          <a:p>
            <a:pPr marL="114300" indent="0">
              <a:buNone/>
            </a:pPr>
            <a:r>
              <a:rPr lang="ru-RU" sz="1600" b="1" dirty="0" smtClean="0">
                <a:solidFill>
                  <a:srgbClr val="C00000"/>
                </a:solidFill>
              </a:rPr>
              <a:t>Умножение</a:t>
            </a:r>
            <a:r>
              <a:rPr lang="ru-RU" sz="1600" dirty="0" smtClean="0">
                <a:solidFill>
                  <a:srgbClr val="C00000"/>
                </a:solidFill>
              </a:rPr>
              <a:t> </a:t>
            </a:r>
            <a:r>
              <a:rPr lang="ru-RU" sz="1600" dirty="0">
                <a:solidFill>
                  <a:srgbClr val="C00000"/>
                </a:solidFill>
              </a:rPr>
              <a:t>(и, &amp;, </a:t>
            </a:r>
            <a:r>
              <a:rPr lang="ru-RU" sz="1600" dirty="0" err="1">
                <a:solidFill>
                  <a:srgbClr val="C00000"/>
                </a:solidFill>
              </a:rPr>
              <a:t>and</a:t>
            </a:r>
            <a:r>
              <a:rPr lang="ru-RU" sz="1600" dirty="0">
                <a:solidFill>
                  <a:srgbClr val="C00000"/>
                </a:solidFill>
              </a:rPr>
              <a:t>, ^), </a:t>
            </a:r>
            <a:endParaRPr lang="ru-RU" sz="1600" dirty="0" smtClean="0">
              <a:solidFill>
                <a:srgbClr val="C00000"/>
              </a:solidFill>
            </a:endParaRPr>
          </a:p>
          <a:p>
            <a:pPr marL="114300" indent="0">
              <a:buNone/>
            </a:pPr>
            <a:r>
              <a:rPr lang="ru-RU" sz="1600" b="1" dirty="0" smtClean="0">
                <a:solidFill>
                  <a:srgbClr val="C00000"/>
                </a:solidFill>
              </a:rPr>
              <a:t>Сложение</a:t>
            </a:r>
            <a:r>
              <a:rPr lang="ru-RU" sz="1600" dirty="0" smtClean="0">
                <a:solidFill>
                  <a:srgbClr val="C00000"/>
                </a:solidFill>
              </a:rPr>
              <a:t> </a:t>
            </a:r>
            <a:r>
              <a:rPr lang="ru-RU" sz="1600" dirty="0">
                <a:solidFill>
                  <a:srgbClr val="C00000"/>
                </a:solidFill>
              </a:rPr>
              <a:t>(или, |, </a:t>
            </a:r>
            <a:r>
              <a:rPr lang="ru-RU" sz="1600" dirty="0" err="1">
                <a:solidFill>
                  <a:srgbClr val="C00000"/>
                </a:solidFill>
              </a:rPr>
              <a:t>or</a:t>
            </a:r>
            <a:r>
              <a:rPr lang="ru-RU" sz="1600" dirty="0">
                <a:solidFill>
                  <a:srgbClr val="C00000"/>
                </a:solidFill>
              </a:rPr>
              <a:t>, v), </a:t>
            </a:r>
            <a:endParaRPr lang="ru-RU" sz="1600" dirty="0" smtClean="0">
              <a:solidFill>
                <a:srgbClr val="C00000"/>
              </a:solidFill>
            </a:endParaRPr>
          </a:p>
          <a:p>
            <a:pPr marL="114300" indent="0">
              <a:buNone/>
            </a:pPr>
            <a:r>
              <a:rPr lang="ru-RU" sz="1600" b="1" dirty="0" smtClean="0">
                <a:solidFill>
                  <a:srgbClr val="C00000"/>
                </a:solidFill>
              </a:rPr>
              <a:t>Импликация</a:t>
            </a:r>
            <a:r>
              <a:rPr lang="ru-RU" sz="1600" dirty="0" smtClean="0">
                <a:solidFill>
                  <a:srgbClr val="C00000"/>
                </a:solidFill>
              </a:rPr>
              <a:t> </a:t>
            </a:r>
            <a:r>
              <a:rPr lang="ru-RU" sz="1600" dirty="0">
                <a:solidFill>
                  <a:srgbClr val="C00000"/>
                </a:solidFill>
              </a:rPr>
              <a:t>(—&gt;), </a:t>
            </a:r>
            <a:endParaRPr lang="ru-RU" sz="1600" dirty="0" smtClean="0">
              <a:solidFill>
                <a:srgbClr val="C00000"/>
              </a:solidFill>
            </a:endParaRPr>
          </a:p>
          <a:p>
            <a:pPr marL="114300" indent="0">
              <a:buNone/>
            </a:pPr>
            <a:r>
              <a:rPr lang="ru-RU" sz="1600" b="1" dirty="0" err="1" smtClean="0">
                <a:solidFill>
                  <a:srgbClr val="C00000"/>
                </a:solidFill>
              </a:rPr>
              <a:t>Эквиваленция</a:t>
            </a:r>
            <a:r>
              <a:rPr lang="ru-RU" sz="1600" dirty="0" smtClean="0">
                <a:solidFill>
                  <a:srgbClr val="C00000"/>
                </a:solidFill>
              </a:rPr>
              <a:t> </a:t>
            </a:r>
            <a:r>
              <a:rPr lang="ru-RU" sz="1600" dirty="0">
                <a:solidFill>
                  <a:srgbClr val="C00000"/>
                </a:solidFill>
              </a:rPr>
              <a:t>(&lt;=&gt;). Действия внутри скобок выполняются в первую очередь. </a:t>
            </a:r>
          </a:p>
          <a:p>
            <a:pPr marL="114300" indent="0">
              <a:buNone/>
            </a:pPr>
            <a:r>
              <a:rPr lang="ru-RU" sz="1600" dirty="0">
                <a:solidFill>
                  <a:srgbClr val="C00000"/>
                </a:solidFill>
              </a:rPr>
              <a:t>Количество наборов решений, на которых логическая функция принимает значение Истины (</a:t>
            </a:r>
            <a:r>
              <a:rPr lang="ru-RU" sz="1600" dirty="0" err="1">
                <a:solidFill>
                  <a:srgbClr val="C00000"/>
                </a:solidFill>
              </a:rPr>
              <a:t>True</a:t>
            </a:r>
            <a:r>
              <a:rPr lang="ru-RU" sz="1600" dirty="0">
                <a:solidFill>
                  <a:srgbClr val="C00000"/>
                </a:solidFill>
              </a:rPr>
              <a:t>, 1) или Лжи (</a:t>
            </a:r>
            <a:r>
              <a:rPr lang="ru-RU" sz="1600" dirty="0" err="1">
                <a:solidFill>
                  <a:srgbClr val="C00000"/>
                </a:solidFill>
              </a:rPr>
              <a:t>False</a:t>
            </a:r>
            <a:r>
              <a:rPr lang="ru-RU" sz="1600" dirty="0">
                <a:solidFill>
                  <a:srgbClr val="C00000"/>
                </a:solidFill>
              </a:rPr>
              <a:t>, 0) равно 2</a:t>
            </a:r>
            <a:r>
              <a:rPr lang="ru-RU" sz="1600" baseline="30000" dirty="0">
                <a:solidFill>
                  <a:srgbClr val="C00000"/>
                </a:solidFill>
              </a:rPr>
              <a:t>n</a:t>
            </a:r>
            <a:r>
              <a:rPr lang="ru-RU" sz="1600" dirty="0">
                <a:solidFill>
                  <a:srgbClr val="C00000"/>
                </a:solidFill>
              </a:rPr>
              <a:t>, n - число логических переменных в логическом выражении. </a:t>
            </a:r>
          </a:p>
          <a:p>
            <a:pPr marL="114300" indent="0">
              <a:buNone/>
            </a:pPr>
            <a:r>
              <a:rPr lang="ru-RU" sz="1600" i="1" dirty="0">
                <a:solidFill>
                  <a:srgbClr val="0070C0"/>
                </a:solidFill>
              </a:rPr>
              <a:t>В заданиях А3 представлена неполная таблица истинности. Решение выражается в выборе логического выражения, для которого </a:t>
            </a:r>
            <a:r>
              <a:rPr lang="ru-RU" sz="1600" i="1" dirty="0" smtClean="0">
                <a:solidFill>
                  <a:srgbClr val="0070C0"/>
                </a:solidFill>
              </a:rPr>
              <a:t>представлены </a:t>
            </a:r>
            <a:r>
              <a:rPr lang="ru-RU" sz="1600" i="1" dirty="0">
                <a:solidFill>
                  <a:srgbClr val="0070C0"/>
                </a:solidFill>
              </a:rPr>
              <a:t>фрагмент таблицы истинности верны. Стандартным и простым способом решения является проверка каждого из вариантов ответа на удовлетворение значений таблицы истинности. </a:t>
            </a:r>
          </a:p>
          <a:p>
            <a:pPr marL="114300" indent="0">
              <a:buNone/>
            </a:pPr>
            <a:endParaRPr lang="ru-RU" sz="1600" i="1" dirty="0">
              <a:solidFill>
                <a:srgbClr val="0070C0"/>
              </a:solidFill>
            </a:endParaRPr>
          </a:p>
        </p:txBody>
      </p:sp>
    </p:spTree>
    <p:extLst>
      <p:ext uri="{BB962C8B-B14F-4D97-AF65-F5344CB8AC3E}">
        <p14:creationId xmlns:p14="http://schemas.microsoft.com/office/powerpoint/2010/main" val="20249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689488" cy="1039427"/>
          </a:xfrm>
        </p:spPr>
        <p:txBody>
          <a:bodyPr/>
          <a:lstStyle/>
          <a:p>
            <a:r>
              <a:rPr lang="ru-RU" b="1" dirty="0" smtClean="0">
                <a:solidFill>
                  <a:srgbClr val="FF0000"/>
                </a:solidFill>
              </a:rPr>
              <a:t>3.</a:t>
            </a:r>
            <a:endParaRPr lang="ru-RU" b="1" dirty="0">
              <a:solidFill>
                <a:srgbClr val="FF0000"/>
              </a:solidFill>
            </a:endParaRPr>
          </a:p>
        </p:txBody>
      </p:sp>
      <p:sp>
        <p:nvSpPr>
          <p:cNvPr id="3" name="Объект 2"/>
          <p:cNvSpPr>
            <a:spLocks noGrp="1"/>
          </p:cNvSpPr>
          <p:nvPr>
            <p:ph idx="1"/>
          </p:nvPr>
        </p:nvSpPr>
        <p:spPr>
          <a:xfrm>
            <a:off x="1115616" y="404664"/>
            <a:ext cx="7571184" cy="1152127"/>
          </a:xfrm>
        </p:spPr>
        <p:txBody>
          <a:bodyPr>
            <a:normAutofit/>
          </a:bodyPr>
          <a:lstStyle/>
          <a:p>
            <a:pPr marL="114300" indent="0">
              <a:buNone/>
            </a:pPr>
            <a:r>
              <a:rPr lang="ru-RU" sz="2000" b="1" dirty="0">
                <a:solidFill>
                  <a:srgbClr val="0070C0"/>
                </a:solidFill>
              </a:rPr>
              <a:t>Символом F обозначено одно из указанных ниже логических выражений от трех аргументов: X, Y, Z.</a:t>
            </a:r>
            <a:br>
              <a:rPr lang="ru-RU" sz="2000" b="1" dirty="0">
                <a:solidFill>
                  <a:srgbClr val="0070C0"/>
                </a:solidFill>
              </a:rPr>
            </a:br>
            <a:r>
              <a:rPr lang="ru-RU" sz="2000" b="1" dirty="0">
                <a:solidFill>
                  <a:srgbClr val="0070C0"/>
                </a:solidFill>
              </a:rPr>
              <a:t>Дан фрагмент таблицы истинности выражения F</a:t>
            </a:r>
            <a:r>
              <a:rPr lang="ru-RU" sz="2000" b="1" dirty="0" smtClean="0">
                <a:solidFill>
                  <a:srgbClr val="0070C0"/>
                </a:solidFill>
              </a:rPr>
              <a:t>:</a:t>
            </a:r>
            <a:endParaRPr lang="ru-RU" sz="2000" b="1" dirty="0">
              <a:solidFill>
                <a:srgbClr val="0070C0"/>
              </a:solidFill>
            </a:endParaRPr>
          </a:p>
          <a:p>
            <a:endParaRPr lang="ru-RU" sz="2000" b="1" dirty="0" smtClean="0">
              <a:solidFill>
                <a:srgbClr val="0070C0"/>
              </a:solidFill>
            </a:endParaRPr>
          </a:p>
          <a:p>
            <a:endParaRPr lang="ru-RU" sz="2000" b="1" dirty="0">
              <a:solidFill>
                <a:srgbClr val="0070C0"/>
              </a:solidFill>
            </a:endParaRPr>
          </a:p>
          <a:p>
            <a:endParaRPr lang="ru-RU" sz="2000" b="1" dirty="0" smtClean="0">
              <a:solidFill>
                <a:srgbClr val="0070C0"/>
              </a:solidFill>
            </a:endParaRPr>
          </a:p>
          <a:p>
            <a:endParaRPr lang="ru-RU" sz="2000" b="1" dirty="0">
              <a:solidFill>
                <a:srgbClr val="0070C0"/>
              </a:solidFill>
            </a:endParaRPr>
          </a:p>
          <a:p>
            <a:endParaRPr lang="ru-RU" sz="2000" b="1" dirty="0" smtClean="0">
              <a:solidFill>
                <a:srgbClr val="0070C0"/>
              </a:solidFill>
            </a:endParaRPr>
          </a:p>
          <a:p>
            <a:endParaRPr lang="ru-RU" sz="2000" b="1" dirty="0" smtClean="0">
              <a:solidFill>
                <a:srgbClr val="0070C0"/>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14" t="48762" r="73864" b="35138"/>
          <a:stretch/>
        </p:blipFill>
        <p:spPr bwMode="auto">
          <a:xfrm>
            <a:off x="1691680" y="1757128"/>
            <a:ext cx="3816424" cy="239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284" t="72500" r="65344" b="10591"/>
          <a:stretch/>
        </p:blipFill>
        <p:spPr bwMode="auto">
          <a:xfrm>
            <a:off x="6372200" y="4163627"/>
            <a:ext cx="2771800" cy="256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72200" y="3820398"/>
            <a:ext cx="2771800" cy="369332"/>
          </a:xfrm>
          <a:prstGeom prst="rect">
            <a:avLst/>
          </a:prstGeom>
          <a:noFill/>
        </p:spPr>
        <p:txBody>
          <a:bodyPr wrap="square" rtlCol="0">
            <a:spAutoFit/>
          </a:bodyPr>
          <a:lstStyle/>
          <a:p>
            <a:pPr algn="ctr"/>
            <a:r>
              <a:rPr lang="ru-RU" b="1" dirty="0" smtClean="0">
                <a:solidFill>
                  <a:srgbClr val="C00000"/>
                </a:solidFill>
              </a:rPr>
              <a:t>Варианты ответов</a:t>
            </a:r>
            <a:endParaRPr lang="ru-RU" b="1" dirty="0">
              <a:solidFill>
                <a:srgbClr val="C00000"/>
              </a:solidFill>
            </a:endParaRPr>
          </a:p>
        </p:txBody>
      </p:sp>
      <p:sp>
        <p:nvSpPr>
          <p:cNvPr id="4" name="Прямоугольник 3"/>
          <p:cNvSpPr/>
          <p:nvPr/>
        </p:nvSpPr>
        <p:spPr>
          <a:xfrm>
            <a:off x="539552" y="5237523"/>
            <a:ext cx="5472608" cy="400110"/>
          </a:xfrm>
          <a:prstGeom prst="rect">
            <a:avLst/>
          </a:prstGeom>
        </p:spPr>
        <p:txBody>
          <a:bodyPr wrap="square">
            <a:spAutoFit/>
          </a:bodyPr>
          <a:lstStyle/>
          <a:p>
            <a:pPr marL="342900" lvl="0" indent="-228600">
              <a:spcBef>
                <a:spcPct val="20000"/>
              </a:spcBef>
              <a:buClr>
                <a:srgbClr val="93A299"/>
              </a:buClr>
              <a:buFont typeface="Arial" pitchFamily="34" charset="0"/>
              <a:buChar char="•"/>
            </a:pPr>
            <a:r>
              <a:rPr lang="ru-RU" sz="2000" b="1" dirty="0">
                <a:solidFill>
                  <a:srgbClr val="0070C0"/>
                </a:solidFill>
              </a:rPr>
              <a:t>Какое выражение соответствует F</a:t>
            </a:r>
            <a:r>
              <a:rPr lang="ru-RU" sz="2000" b="1" dirty="0" smtClean="0">
                <a:solidFill>
                  <a:srgbClr val="0070C0"/>
                </a:solidFill>
              </a:rPr>
              <a:t>?</a:t>
            </a:r>
            <a:endParaRPr lang="ru-RU" sz="2000" b="1" dirty="0">
              <a:solidFill>
                <a:srgbClr val="0070C0"/>
              </a:solidFill>
            </a:endParaRPr>
          </a:p>
        </p:txBody>
      </p:sp>
    </p:spTree>
    <p:extLst>
      <p:ext uri="{BB962C8B-B14F-4D97-AF65-F5344CB8AC3E}">
        <p14:creationId xmlns:p14="http://schemas.microsoft.com/office/powerpoint/2010/main" val="67449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689488" cy="1039427"/>
          </a:xfrm>
        </p:spPr>
        <p:txBody>
          <a:bodyPr/>
          <a:lstStyle/>
          <a:p>
            <a:r>
              <a:rPr lang="ru-RU" b="1" dirty="0" smtClean="0">
                <a:solidFill>
                  <a:srgbClr val="FF0000"/>
                </a:solidFill>
              </a:rPr>
              <a:t>4.</a:t>
            </a:r>
            <a:endParaRPr lang="ru-RU" b="1" dirty="0">
              <a:solidFill>
                <a:srgbClr val="FF0000"/>
              </a:solidFill>
            </a:endParaRPr>
          </a:p>
        </p:txBody>
      </p:sp>
      <p:sp>
        <p:nvSpPr>
          <p:cNvPr id="3" name="Объект 2"/>
          <p:cNvSpPr>
            <a:spLocks noGrp="1"/>
          </p:cNvSpPr>
          <p:nvPr>
            <p:ph idx="1"/>
          </p:nvPr>
        </p:nvSpPr>
        <p:spPr>
          <a:xfrm>
            <a:off x="1187623" y="404664"/>
            <a:ext cx="7571184" cy="1152127"/>
          </a:xfrm>
        </p:spPr>
        <p:txBody>
          <a:bodyPr>
            <a:normAutofit/>
          </a:bodyPr>
          <a:lstStyle/>
          <a:p>
            <a:pPr marL="114300" indent="0">
              <a:buNone/>
            </a:pPr>
            <a:r>
              <a:rPr lang="ru-RU" sz="2000" dirty="0" smtClean="0">
                <a:solidFill>
                  <a:srgbClr val="0070C0"/>
                </a:solidFill>
              </a:rPr>
              <a:t>Символом </a:t>
            </a:r>
            <a:r>
              <a:rPr lang="ru-RU" sz="2000" dirty="0">
                <a:solidFill>
                  <a:srgbClr val="0070C0"/>
                </a:solidFill>
              </a:rPr>
              <a:t>F обозначено одно из указанных ниже логических выражений от трех аргументов: X, Y, Z.</a:t>
            </a:r>
            <a:br>
              <a:rPr lang="ru-RU" sz="2000" dirty="0">
                <a:solidFill>
                  <a:srgbClr val="0070C0"/>
                </a:solidFill>
              </a:rPr>
            </a:br>
            <a:r>
              <a:rPr lang="ru-RU" sz="2000" dirty="0">
                <a:solidFill>
                  <a:srgbClr val="0070C0"/>
                </a:solidFill>
              </a:rPr>
              <a:t>Дан фрагмент таблицы истинности выражения F:</a:t>
            </a:r>
            <a:endParaRPr lang="ru-RU" sz="2000" dirty="0">
              <a:solidFill>
                <a:srgbClr val="0070C0"/>
              </a:solidFill>
            </a:endParaRPr>
          </a:p>
          <a:p>
            <a:pPr marL="114300" indent="0">
              <a:buNone/>
            </a:pPr>
            <a:endParaRPr lang="ru-RU" sz="2000" dirty="0" smtClean="0">
              <a:solidFill>
                <a:srgbClr val="0070C0"/>
              </a:solidFill>
            </a:endParaRPr>
          </a:p>
          <a:p>
            <a:pPr marL="114300" indent="0">
              <a:buNone/>
            </a:pPr>
            <a:endParaRPr lang="ru-RU" sz="2000" dirty="0">
              <a:solidFill>
                <a:srgbClr val="0070C0"/>
              </a:solidFill>
            </a:endParaRPr>
          </a:p>
          <a:p>
            <a:pPr marL="114300" indent="0">
              <a:buNone/>
            </a:pPr>
            <a:endParaRPr lang="ru-RU" sz="2000" dirty="0" smtClean="0">
              <a:solidFill>
                <a:srgbClr val="0070C0"/>
              </a:solidFill>
            </a:endParaRPr>
          </a:p>
          <a:p>
            <a:pPr marL="114300" indent="0">
              <a:buNone/>
            </a:pPr>
            <a:endParaRPr lang="ru-RU" sz="2000" dirty="0" smtClean="0">
              <a:solidFill>
                <a:srgbClr val="0070C0"/>
              </a:solidFill>
            </a:endParaRPr>
          </a:p>
        </p:txBody>
      </p:sp>
      <p:sp>
        <p:nvSpPr>
          <p:cNvPr id="6" name="TextBox 5"/>
          <p:cNvSpPr txBox="1"/>
          <p:nvPr/>
        </p:nvSpPr>
        <p:spPr>
          <a:xfrm>
            <a:off x="6372200" y="3635732"/>
            <a:ext cx="2771800" cy="369332"/>
          </a:xfrm>
          <a:prstGeom prst="rect">
            <a:avLst/>
          </a:prstGeom>
          <a:noFill/>
        </p:spPr>
        <p:txBody>
          <a:bodyPr wrap="square" rtlCol="0">
            <a:spAutoFit/>
          </a:bodyPr>
          <a:lstStyle/>
          <a:p>
            <a:pPr algn="ctr"/>
            <a:r>
              <a:rPr lang="ru-RU" b="1" dirty="0" smtClean="0">
                <a:solidFill>
                  <a:srgbClr val="C00000"/>
                </a:solidFill>
              </a:rPr>
              <a:t>Варианты ответов</a:t>
            </a:r>
            <a:endParaRPr lang="ru-RU" b="1" dirty="0">
              <a:solidFill>
                <a:srgbClr val="C00000"/>
              </a:solidFill>
            </a:endParaRPr>
          </a:p>
        </p:txBody>
      </p:sp>
      <p:sp>
        <p:nvSpPr>
          <p:cNvPr id="4" name="Прямоугольник 3"/>
          <p:cNvSpPr/>
          <p:nvPr/>
        </p:nvSpPr>
        <p:spPr>
          <a:xfrm>
            <a:off x="1187623" y="4374396"/>
            <a:ext cx="4264309" cy="369332"/>
          </a:xfrm>
          <a:prstGeom prst="rect">
            <a:avLst/>
          </a:prstGeom>
        </p:spPr>
        <p:txBody>
          <a:bodyPr wrap="none">
            <a:spAutoFit/>
          </a:bodyPr>
          <a:lstStyle/>
          <a:p>
            <a:r>
              <a:rPr lang="ru-RU" dirty="0">
                <a:solidFill>
                  <a:srgbClr val="0070C0"/>
                </a:solidFill>
              </a:rPr>
              <a:t>Какое выражение соответствует </a:t>
            </a:r>
            <a:r>
              <a:rPr lang="en-US" dirty="0">
                <a:solidFill>
                  <a:srgbClr val="0070C0"/>
                </a:solidFill>
              </a:rPr>
              <a:t>F?</a:t>
            </a:r>
            <a:endParaRPr lang="ru-RU" dirty="0">
              <a:solidFill>
                <a:srgbClr val="0070C0"/>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27" t="34591" r="77102" b="48569"/>
          <a:stretch/>
        </p:blipFill>
        <p:spPr bwMode="auto">
          <a:xfrm>
            <a:off x="1427018" y="1776138"/>
            <a:ext cx="2640926" cy="2228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95" t="59265" r="65119" b="25064"/>
          <a:stretch/>
        </p:blipFill>
        <p:spPr bwMode="auto">
          <a:xfrm>
            <a:off x="6588225" y="4060172"/>
            <a:ext cx="2544886" cy="27737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9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689488" cy="1039427"/>
          </a:xfrm>
        </p:spPr>
        <p:txBody>
          <a:bodyPr/>
          <a:lstStyle/>
          <a:p>
            <a:r>
              <a:rPr lang="ru-RU" b="1" dirty="0" smtClean="0">
                <a:solidFill>
                  <a:srgbClr val="FF0000"/>
                </a:solidFill>
              </a:rPr>
              <a:t>5.</a:t>
            </a:r>
            <a:endParaRPr lang="ru-RU" b="1" dirty="0">
              <a:solidFill>
                <a:srgbClr val="FF0000"/>
              </a:solidFill>
            </a:endParaRPr>
          </a:p>
        </p:txBody>
      </p:sp>
      <p:sp>
        <p:nvSpPr>
          <p:cNvPr id="3" name="Объект 2"/>
          <p:cNvSpPr>
            <a:spLocks noGrp="1"/>
          </p:cNvSpPr>
          <p:nvPr>
            <p:ph idx="1"/>
          </p:nvPr>
        </p:nvSpPr>
        <p:spPr>
          <a:xfrm>
            <a:off x="1043608" y="215433"/>
            <a:ext cx="7571184" cy="4464496"/>
          </a:xfrm>
        </p:spPr>
        <p:txBody>
          <a:bodyPr>
            <a:normAutofit/>
          </a:bodyPr>
          <a:lstStyle/>
          <a:p>
            <a:endParaRPr lang="ru-RU" sz="2000" dirty="0" smtClean="0"/>
          </a:p>
          <a:p>
            <a:endParaRPr lang="ru-RU" sz="2000" dirty="0"/>
          </a:p>
          <a:p>
            <a:endParaRPr lang="ru-RU" sz="2000" dirty="0" smtClean="0"/>
          </a:p>
          <a:p>
            <a:endParaRPr lang="ru-RU" sz="2000" dirty="0" smtClean="0"/>
          </a:p>
        </p:txBody>
      </p:sp>
      <p:sp>
        <p:nvSpPr>
          <p:cNvPr id="6" name="TextBox 5"/>
          <p:cNvSpPr txBox="1"/>
          <p:nvPr/>
        </p:nvSpPr>
        <p:spPr>
          <a:xfrm>
            <a:off x="6372200" y="3635732"/>
            <a:ext cx="2771800" cy="369332"/>
          </a:xfrm>
          <a:prstGeom prst="rect">
            <a:avLst/>
          </a:prstGeom>
          <a:noFill/>
        </p:spPr>
        <p:txBody>
          <a:bodyPr wrap="square" rtlCol="0">
            <a:spAutoFit/>
          </a:bodyPr>
          <a:lstStyle/>
          <a:p>
            <a:pPr algn="ctr"/>
            <a:r>
              <a:rPr lang="ru-RU" b="1" dirty="0" smtClean="0">
                <a:solidFill>
                  <a:srgbClr val="C00000"/>
                </a:solidFill>
              </a:rPr>
              <a:t>Варианты ответов</a:t>
            </a:r>
            <a:endParaRPr lang="ru-RU" b="1" dirty="0">
              <a:solidFill>
                <a:srgbClr val="C00000"/>
              </a:solidFill>
            </a:endParaRPr>
          </a:p>
        </p:txBody>
      </p:sp>
      <p:sp>
        <p:nvSpPr>
          <p:cNvPr id="5" name="Прямоугольник 4"/>
          <p:cNvSpPr/>
          <p:nvPr/>
        </p:nvSpPr>
        <p:spPr>
          <a:xfrm>
            <a:off x="1043608" y="548680"/>
            <a:ext cx="7848872" cy="923330"/>
          </a:xfrm>
          <a:prstGeom prst="rect">
            <a:avLst/>
          </a:prstGeom>
        </p:spPr>
        <p:txBody>
          <a:bodyPr wrap="square">
            <a:spAutoFit/>
          </a:bodyPr>
          <a:lstStyle/>
          <a:p>
            <a:r>
              <a:rPr lang="ru-RU" dirty="0">
                <a:solidFill>
                  <a:srgbClr val="0070C0"/>
                </a:solidFill>
              </a:rPr>
              <a:t>Символом F обозначено одно из указанных ниже логических выражений от трех аргументов: X, Y, Z.</a:t>
            </a:r>
            <a:br>
              <a:rPr lang="ru-RU" dirty="0">
                <a:solidFill>
                  <a:srgbClr val="0070C0"/>
                </a:solidFill>
              </a:rPr>
            </a:br>
            <a:r>
              <a:rPr lang="ru-RU" dirty="0">
                <a:solidFill>
                  <a:srgbClr val="0070C0"/>
                </a:solidFill>
              </a:rPr>
              <a:t>Дан фрагмент таблицы истинности выражения F:</a:t>
            </a:r>
            <a:endParaRPr lang="ru-RU" dirty="0">
              <a:solidFill>
                <a:srgbClr val="0070C0"/>
              </a:solidFill>
            </a:endParaRPr>
          </a:p>
        </p:txBody>
      </p:sp>
      <p:sp>
        <p:nvSpPr>
          <p:cNvPr id="10" name="Прямоугольник 9"/>
          <p:cNvSpPr/>
          <p:nvPr/>
        </p:nvSpPr>
        <p:spPr>
          <a:xfrm>
            <a:off x="1098758" y="5256584"/>
            <a:ext cx="4264309" cy="369332"/>
          </a:xfrm>
          <a:prstGeom prst="rect">
            <a:avLst/>
          </a:prstGeom>
        </p:spPr>
        <p:txBody>
          <a:bodyPr wrap="none">
            <a:spAutoFit/>
          </a:bodyPr>
          <a:lstStyle/>
          <a:p>
            <a:r>
              <a:rPr lang="ru-RU" dirty="0">
                <a:solidFill>
                  <a:srgbClr val="0070C0"/>
                </a:solidFill>
              </a:rPr>
              <a:t>Какое выражение соответствует </a:t>
            </a:r>
            <a:r>
              <a:rPr lang="en-US" dirty="0">
                <a:solidFill>
                  <a:srgbClr val="0070C0"/>
                </a:solidFill>
              </a:rPr>
              <a:t>F?</a:t>
            </a:r>
            <a:endParaRPr lang="ru-RU" dirty="0">
              <a:solidFill>
                <a:srgbClr val="0070C0"/>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13" t="51033" r="76595" b="31390"/>
          <a:stretch/>
        </p:blipFill>
        <p:spPr bwMode="auto">
          <a:xfrm>
            <a:off x="1330036" y="1873360"/>
            <a:ext cx="3025940" cy="250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54" t="81056" r="65047" b="4534"/>
          <a:stretch/>
        </p:blipFill>
        <p:spPr bwMode="auto">
          <a:xfrm>
            <a:off x="6372200" y="4088438"/>
            <a:ext cx="2673286" cy="27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192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689488" cy="1039427"/>
          </a:xfrm>
        </p:spPr>
        <p:txBody>
          <a:bodyPr/>
          <a:lstStyle/>
          <a:p>
            <a:r>
              <a:rPr lang="ru-RU" b="1" dirty="0" smtClean="0">
                <a:solidFill>
                  <a:srgbClr val="FF0000"/>
                </a:solidFill>
              </a:rPr>
              <a:t>6.</a:t>
            </a:r>
            <a:endParaRPr lang="ru-RU" b="1" dirty="0">
              <a:solidFill>
                <a:srgbClr val="FF0000"/>
              </a:solidFill>
            </a:endParaRPr>
          </a:p>
        </p:txBody>
      </p:sp>
      <p:sp>
        <p:nvSpPr>
          <p:cNvPr id="3" name="Объект 2"/>
          <p:cNvSpPr>
            <a:spLocks noGrp="1"/>
          </p:cNvSpPr>
          <p:nvPr>
            <p:ph idx="1"/>
          </p:nvPr>
        </p:nvSpPr>
        <p:spPr>
          <a:xfrm>
            <a:off x="1115616" y="332656"/>
            <a:ext cx="7571184" cy="1152128"/>
          </a:xfrm>
        </p:spPr>
        <p:txBody>
          <a:bodyPr>
            <a:normAutofit/>
          </a:bodyPr>
          <a:lstStyle/>
          <a:p>
            <a:pPr marL="114300" indent="0">
              <a:buNone/>
            </a:pPr>
            <a:r>
              <a:rPr lang="ru-RU" sz="2000" dirty="0" smtClean="0">
                <a:solidFill>
                  <a:srgbClr val="0070C0"/>
                </a:solidFill>
              </a:rPr>
              <a:t>Символом </a:t>
            </a:r>
            <a:r>
              <a:rPr lang="ru-RU" sz="2000" dirty="0">
                <a:solidFill>
                  <a:srgbClr val="0070C0"/>
                </a:solidFill>
              </a:rPr>
              <a:t>F обозначена логическая функция от двух аргументов (A и B ), заданная таблицей истинности. Какое выражение соответствует F?</a:t>
            </a:r>
          </a:p>
          <a:p>
            <a:pPr marL="114300" indent="0">
              <a:buNone/>
            </a:pPr>
            <a:endParaRPr lang="ru-RU" sz="2000" dirty="0" smtClean="0">
              <a:solidFill>
                <a:srgbClr val="0070C0"/>
              </a:solidFill>
            </a:endParaRPr>
          </a:p>
          <a:p>
            <a:pPr marL="114300" indent="0">
              <a:buNone/>
            </a:pPr>
            <a:endParaRPr lang="ru-RU" sz="2000" dirty="0" smtClean="0">
              <a:solidFill>
                <a:srgbClr val="0070C0"/>
              </a:solidFill>
            </a:endParaRPr>
          </a:p>
        </p:txBody>
      </p:sp>
      <p:sp>
        <p:nvSpPr>
          <p:cNvPr id="6" name="TextBox 5"/>
          <p:cNvSpPr txBox="1"/>
          <p:nvPr/>
        </p:nvSpPr>
        <p:spPr>
          <a:xfrm>
            <a:off x="6372200" y="3635732"/>
            <a:ext cx="2771800" cy="369332"/>
          </a:xfrm>
          <a:prstGeom prst="rect">
            <a:avLst/>
          </a:prstGeom>
          <a:noFill/>
        </p:spPr>
        <p:txBody>
          <a:bodyPr wrap="square" rtlCol="0">
            <a:spAutoFit/>
          </a:bodyPr>
          <a:lstStyle/>
          <a:p>
            <a:pPr algn="ctr"/>
            <a:r>
              <a:rPr lang="ru-RU" b="1" dirty="0" smtClean="0">
                <a:solidFill>
                  <a:srgbClr val="C00000"/>
                </a:solidFill>
              </a:rPr>
              <a:t>Варианты ответов</a:t>
            </a:r>
            <a:endParaRPr lang="ru-RU" b="1" dirty="0">
              <a:solidFill>
                <a:srgbClr val="C00000"/>
              </a:solidFill>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54" t="27723" r="82622" b="56750"/>
          <a:stretch/>
        </p:blipFill>
        <p:spPr bwMode="auto">
          <a:xfrm>
            <a:off x="2483768" y="2206545"/>
            <a:ext cx="2566318" cy="3597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77" t="47697" r="64113" b="36776"/>
          <a:stretch/>
        </p:blipFill>
        <p:spPr bwMode="auto">
          <a:xfrm>
            <a:off x="6516216" y="4293096"/>
            <a:ext cx="2229966" cy="21195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561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689488" cy="1039427"/>
          </a:xfrm>
        </p:spPr>
        <p:txBody>
          <a:bodyPr/>
          <a:lstStyle/>
          <a:p>
            <a:r>
              <a:rPr lang="ru-RU" b="1" dirty="0" smtClean="0">
                <a:solidFill>
                  <a:srgbClr val="FF0000"/>
                </a:solidFill>
              </a:rPr>
              <a:t>7.</a:t>
            </a:r>
            <a:endParaRPr lang="ru-RU" b="1" dirty="0">
              <a:solidFill>
                <a:srgbClr val="FF0000"/>
              </a:solidFill>
            </a:endParaRPr>
          </a:p>
        </p:txBody>
      </p:sp>
      <p:sp>
        <p:nvSpPr>
          <p:cNvPr id="3" name="Объект 2"/>
          <p:cNvSpPr>
            <a:spLocks noGrp="1"/>
          </p:cNvSpPr>
          <p:nvPr>
            <p:ph idx="1"/>
          </p:nvPr>
        </p:nvSpPr>
        <p:spPr>
          <a:xfrm>
            <a:off x="1115616" y="260649"/>
            <a:ext cx="7571184" cy="1296143"/>
          </a:xfrm>
        </p:spPr>
        <p:txBody>
          <a:bodyPr>
            <a:normAutofit/>
          </a:bodyPr>
          <a:lstStyle/>
          <a:p>
            <a:endParaRPr lang="ru-RU" sz="2000" dirty="0" smtClean="0"/>
          </a:p>
          <a:p>
            <a:endParaRPr lang="ru-RU" sz="2000" dirty="0" smtClean="0"/>
          </a:p>
        </p:txBody>
      </p:sp>
      <p:sp>
        <p:nvSpPr>
          <p:cNvPr id="6" name="TextBox 5"/>
          <p:cNvSpPr txBox="1"/>
          <p:nvPr/>
        </p:nvSpPr>
        <p:spPr>
          <a:xfrm>
            <a:off x="6372200" y="3635732"/>
            <a:ext cx="2771800" cy="369332"/>
          </a:xfrm>
          <a:prstGeom prst="rect">
            <a:avLst/>
          </a:prstGeom>
          <a:noFill/>
        </p:spPr>
        <p:txBody>
          <a:bodyPr wrap="square" rtlCol="0">
            <a:spAutoFit/>
          </a:bodyPr>
          <a:lstStyle/>
          <a:p>
            <a:pPr algn="ctr"/>
            <a:r>
              <a:rPr lang="ru-RU" b="1" dirty="0" smtClean="0">
                <a:solidFill>
                  <a:srgbClr val="C00000"/>
                </a:solidFill>
              </a:rPr>
              <a:t>Варианты ответов</a:t>
            </a:r>
            <a:endParaRPr lang="ru-RU" b="1" dirty="0">
              <a:solidFill>
                <a:srgbClr val="C00000"/>
              </a:solidFill>
            </a:endParaRPr>
          </a:p>
        </p:txBody>
      </p:sp>
      <p:sp>
        <p:nvSpPr>
          <p:cNvPr id="4" name="Прямоугольник 3"/>
          <p:cNvSpPr/>
          <p:nvPr/>
        </p:nvSpPr>
        <p:spPr>
          <a:xfrm>
            <a:off x="1043608" y="476672"/>
            <a:ext cx="7776864" cy="1015663"/>
          </a:xfrm>
          <a:prstGeom prst="rect">
            <a:avLst/>
          </a:prstGeom>
        </p:spPr>
        <p:txBody>
          <a:bodyPr wrap="square">
            <a:spAutoFit/>
          </a:bodyPr>
          <a:lstStyle/>
          <a:p>
            <a:r>
              <a:rPr lang="ru-RU" sz="2000" dirty="0">
                <a:solidFill>
                  <a:srgbClr val="0070C0"/>
                </a:solidFill>
              </a:rPr>
              <a:t>Символом F обозначена логическая функция от двух аргументов (A и B), заданная таблицей истинности. Какое выражение соответствует F?</a:t>
            </a:r>
            <a:endParaRPr lang="ru-RU" sz="2000" dirty="0">
              <a:solidFill>
                <a:srgbClr val="0070C0"/>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83" t="36503" r="80738" b="43610"/>
          <a:stretch/>
        </p:blipFill>
        <p:spPr bwMode="auto">
          <a:xfrm>
            <a:off x="2492774" y="2297707"/>
            <a:ext cx="2439266"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82" t="59923" r="63049" b="24834"/>
          <a:stretch/>
        </p:blipFill>
        <p:spPr bwMode="auto">
          <a:xfrm>
            <a:off x="6372200" y="4398612"/>
            <a:ext cx="2608883" cy="224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605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689488" cy="1039427"/>
          </a:xfrm>
        </p:spPr>
        <p:txBody>
          <a:bodyPr/>
          <a:lstStyle/>
          <a:p>
            <a:r>
              <a:rPr lang="ru-RU" b="1" dirty="0" smtClean="0">
                <a:solidFill>
                  <a:srgbClr val="FF0000"/>
                </a:solidFill>
              </a:rPr>
              <a:t>8.</a:t>
            </a:r>
            <a:endParaRPr lang="ru-RU" b="1" dirty="0">
              <a:solidFill>
                <a:srgbClr val="FF0000"/>
              </a:solidFill>
            </a:endParaRPr>
          </a:p>
        </p:txBody>
      </p:sp>
      <p:sp>
        <p:nvSpPr>
          <p:cNvPr id="3" name="Объект 2"/>
          <p:cNvSpPr>
            <a:spLocks noGrp="1"/>
          </p:cNvSpPr>
          <p:nvPr>
            <p:ph idx="1"/>
          </p:nvPr>
        </p:nvSpPr>
        <p:spPr>
          <a:xfrm>
            <a:off x="1115616" y="260649"/>
            <a:ext cx="7571184" cy="1296143"/>
          </a:xfrm>
        </p:spPr>
        <p:txBody>
          <a:bodyPr>
            <a:normAutofit fontScale="85000" lnSpcReduction="10000"/>
          </a:bodyPr>
          <a:lstStyle/>
          <a:p>
            <a:endParaRPr lang="ru-RU" sz="2000" dirty="0" smtClean="0">
              <a:solidFill>
                <a:srgbClr val="0070C0"/>
              </a:solidFill>
            </a:endParaRPr>
          </a:p>
          <a:p>
            <a:r>
              <a:rPr lang="ru-RU" sz="2000" dirty="0">
                <a:solidFill>
                  <a:srgbClr val="0070C0"/>
                </a:solidFill>
              </a:rPr>
              <a:t>Символом F обозначено одно из указанных ниже логических выражений от трех аргументов: X, Y, Z. Дан фрагмент таблицы истинности выражения F. Какое выражение соответствует F?</a:t>
            </a:r>
            <a:endParaRPr lang="ru-RU" sz="2000" dirty="0" smtClean="0">
              <a:solidFill>
                <a:srgbClr val="0070C0"/>
              </a:solidFill>
            </a:endParaRPr>
          </a:p>
        </p:txBody>
      </p:sp>
      <p:sp>
        <p:nvSpPr>
          <p:cNvPr id="6" name="TextBox 5"/>
          <p:cNvSpPr txBox="1"/>
          <p:nvPr/>
        </p:nvSpPr>
        <p:spPr>
          <a:xfrm>
            <a:off x="6372200" y="3635732"/>
            <a:ext cx="2771800" cy="369332"/>
          </a:xfrm>
          <a:prstGeom prst="rect">
            <a:avLst/>
          </a:prstGeom>
          <a:noFill/>
        </p:spPr>
        <p:txBody>
          <a:bodyPr wrap="square" rtlCol="0">
            <a:spAutoFit/>
          </a:bodyPr>
          <a:lstStyle/>
          <a:p>
            <a:pPr algn="ctr"/>
            <a:r>
              <a:rPr lang="ru-RU" b="1" dirty="0" smtClean="0">
                <a:solidFill>
                  <a:srgbClr val="C00000"/>
                </a:solidFill>
              </a:rPr>
              <a:t>Варианты ответов</a:t>
            </a:r>
            <a:endParaRPr lang="ru-RU" b="1" dirty="0">
              <a:solidFill>
                <a:srgbClr val="C00000"/>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37" t="37318" r="77614" b="46626"/>
          <a:stretch/>
        </p:blipFill>
        <p:spPr bwMode="auto">
          <a:xfrm>
            <a:off x="1835696" y="2257286"/>
            <a:ext cx="3365065" cy="275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26" t="56824" r="65350" b="28102"/>
          <a:stretch/>
        </p:blipFill>
        <p:spPr bwMode="auto">
          <a:xfrm>
            <a:off x="6365899" y="4126780"/>
            <a:ext cx="2561533" cy="258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957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689488" cy="1039427"/>
          </a:xfrm>
        </p:spPr>
        <p:txBody>
          <a:bodyPr/>
          <a:lstStyle/>
          <a:p>
            <a:r>
              <a:rPr lang="ru-RU" b="1" dirty="0" smtClean="0">
                <a:solidFill>
                  <a:srgbClr val="FF0000"/>
                </a:solidFill>
              </a:rPr>
              <a:t>9.</a:t>
            </a:r>
            <a:endParaRPr lang="ru-RU" b="1" dirty="0">
              <a:solidFill>
                <a:srgbClr val="FF0000"/>
              </a:solidFill>
            </a:endParaRPr>
          </a:p>
        </p:txBody>
      </p:sp>
      <p:sp>
        <p:nvSpPr>
          <p:cNvPr id="6" name="TextBox 5"/>
          <p:cNvSpPr txBox="1"/>
          <p:nvPr/>
        </p:nvSpPr>
        <p:spPr>
          <a:xfrm>
            <a:off x="6263865" y="2708920"/>
            <a:ext cx="2771800" cy="369332"/>
          </a:xfrm>
          <a:prstGeom prst="rect">
            <a:avLst/>
          </a:prstGeom>
          <a:noFill/>
        </p:spPr>
        <p:txBody>
          <a:bodyPr wrap="square" rtlCol="0">
            <a:spAutoFit/>
          </a:bodyPr>
          <a:lstStyle/>
          <a:p>
            <a:pPr algn="ctr"/>
            <a:r>
              <a:rPr lang="ru-RU" b="1" dirty="0" smtClean="0">
                <a:solidFill>
                  <a:srgbClr val="C00000"/>
                </a:solidFill>
              </a:rPr>
              <a:t>Варианты ответов</a:t>
            </a:r>
            <a:endParaRPr lang="ru-RU" b="1" dirty="0">
              <a:solidFill>
                <a:srgbClr val="C00000"/>
              </a:solidFill>
            </a:endParaRPr>
          </a:p>
        </p:txBody>
      </p:sp>
      <p:sp>
        <p:nvSpPr>
          <p:cNvPr id="5" name="Прямоугольник 4"/>
          <p:cNvSpPr/>
          <p:nvPr/>
        </p:nvSpPr>
        <p:spPr>
          <a:xfrm>
            <a:off x="1006450" y="476672"/>
            <a:ext cx="7920880" cy="830997"/>
          </a:xfrm>
          <a:prstGeom prst="rect">
            <a:avLst/>
          </a:prstGeom>
        </p:spPr>
        <p:txBody>
          <a:bodyPr wrap="square">
            <a:spAutoFit/>
          </a:bodyPr>
          <a:lstStyle/>
          <a:p>
            <a:r>
              <a:rPr lang="ru-RU" sz="2400" dirty="0">
                <a:solidFill>
                  <a:srgbClr val="0070C0"/>
                </a:solidFill>
              </a:rPr>
              <a:t>Дан фрагмент таблицы истинности выражения F. Какое выражение соответствует F?</a:t>
            </a:r>
            <a:endParaRPr lang="ru-RU" sz="2400" dirty="0">
              <a:solidFill>
                <a:srgbClr val="0070C0"/>
              </a:solidFill>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43" t="46319" r="77614" b="37226"/>
          <a:stretch/>
        </p:blipFill>
        <p:spPr bwMode="auto">
          <a:xfrm>
            <a:off x="1403648" y="2505624"/>
            <a:ext cx="3181461" cy="26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61" t="66312" r="64821" b="19140"/>
          <a:stretch/>
        </p:blipFill>
        <p:spPr bwMode="auto">
          <a:xfrm>
            <a:off x="6263865" y="3356992"/>
            <a:ext cx="2555130" cy="241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578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112" y="332656"/>
            <a:ext cx="977520" cy="1039427"/>
          </a:xfrm>
        </p:spPr>
        <p:txBody>
          <a:bodyPr>
            <a:normAutofit/>
          </a:bodyPr>
          <a:lstStyle/>
          <a:p>
            <a:r>
              <a:rPr lang="ru-RU" b="1" dirty="0" smtClean="0">
                <a:solidFill>
                  <a:srgbClr val="FF0000"/>
                </a:solidFill>
              </a:rPr>
              <a:t>10.</a:t>
            </a:r>
            <a:endParaRPr lang="ru-RU" b="1" dirty="0">
              <a:solidFill>
                <a:srgbClr val="FF0000"/>
              </a:solidFill>
            </a:endParaRPr>
          </a:p>
        </p:txBody>
      </p:sp>
      <p:sp>
        <p:nvSpPr>
          <p:cNvPr id="6" name="TextBox 5"/>
          <p:cNvSpPr txBox="1"/>
          <p:nvPr/>
        </p:nvSpPr>
        <p:spPr>
          <a:xfrm>
            <a:off x="6372200" y="3635732"/>
            <a:ext cx="2771800" cy="369332"/>
          </a:xfrm>
          <a:prstGeom prst="rect">
            <a:avLst/>
          </a:prstGeom>
          <a:noFill/>
        </p:spPr>
        <p:txBody>
          <a:bodyPr wrap="square" rtlCol="0">
            <a:spAutoFit/>
          </a:bodyPr>
          <a:lstStyle/>
          <a:p>
            <a:pPr algn="ctr"/>
            <a:r>
              <a:rPr lang="ru-RU" b="1" dirty="0" smtClean="0">
                <a:solidFill>
                  <a:srgbClr val="C00000"/>
                </a:solidFill>
              </a:rPr>
              <a:t>Варианты ответов</a:t>
            </a:r>
            <a:endParaRPr lang="ru-RU" b="1" dirty="0">
              <a:solidFill>
                <a:srgbClr val="C00000"/>
              </a:solidFill>
            </a:endParaRPr>
          </a:p>
        </p:txBody>
      </p:sp>
      <p:sp>
        <p:nvSpPr>
          <p:cNvPr id="5" name="Прямоугольник 4"/>
          <p:cNvSpPr/>
          <p:nvPr/>
        </p:nvSpPr>
        <p:spPr>
          <a:xfrm>
            <a:off x="1259632" y="548680"/>
            <a:ext cx="7632848" cy="707886"/>
          </a:xfrm>
          <a:prstGeom prst="rect">
            <a:avLst/>
          </a:prstGeom>
        </p:spPr>
        <p:txBody>
          <a:bodyPr wrap="square">
            <a:spAutoFit/>
          </a:bodyPr>
          <a:lstStyle/>
          <a:p>
            <a:r>
              <a:rPr lang="ru-RU" sz="2000" b="1" dirty="0">
                <a:solidFill>
                  <a:srgbClr val="0070C0"/>
                </a:solidFill>
              </a:rPr>
              <a:t>Дан фрагмент таблицы истинности выражения F. Какое выражение соответствует F?</a:t>
            </a:r>
            <a:endParaRPr lang="ru-RU" sz="2000" b="1" dirty="0">
              <a:solidFill>
                <a:srgbClr val="0070C0"/>
              </a:solidFill>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91" t="27069" r="77801" b="56681"/>
          <a:stretch/>
        </p:blipFill>
        <p:spPr bwMode="auto">
          <a:xfrm>
            <a:off x="618682" y="2611940"/>
            <a:ext cx="3435151" cy="2905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77" t="46311" r="64379" b="39008"/>
          <a:stretch/>
        </p:blipFill>
        <p:spPr bwMode="auto">
          <a:xfrm>
            <a:off x="6228184" y="4077072"/>
            <a:ext cx="2771800" cy="248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449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Ответы </a:t>
            </a:r>
            <a:endParaRPr lang="ru-RU" dirty="0"/>
          </a:p>
        </p:txBody>
      </p:sp>
      <p:sp>
        <p:nvSpPr>
          <p:cNvPr id="3" name="Объект 2"/>
          <p:cNvSpPr>
            <a:spLocks noGrp="1"/>
          </p:cNvSpPr>
          <p:nvPr>
            <p:ph idx="1"/>
          </p:nvPr>
        </p:nvSpPr>
        <p:spPr>
          <a:xfrm>
            <a:off x="457200" y="1752600"/>
            <a:ext cx="8229600" cy="4844752"/>
          </a:xfrm>
        </p:spPr>
        <p:txBody>
          <a:bodyPr>
            <a:normAutofit/>
          </a:bodyPr>
          <a:lstStyle/>
          <a:p>
            <a:r>
              <a:rPr lang="ru-RU" b="1" dirty="0" smtClean="0">
                <a:solidFill>
                  <a:srgbClr val="C00000"/>
                </a:solidFill>
              </a:rPr>
              <a:t>1- </a:t>
            </a:r>
            <a:r>
              <a:rPr lang="en-US" b="1" dirty="0" smtClean="0">
                <a:solidFill>
                  <a:srgbClr val="C00000"/>
                </a:solidFill>
              </a:rPr>
              <a:t>4</a:t>
            </a:r>
            <a:r>
              <a:rPr lang="en-US" b="1" dirty="0">
                <a:solidFill>
                  <a:srgbClr val="C00000"/>
                </a:solidFill>
              </a:rPr>
              <a:t>. ¬X /\ Y /\ Z </a:t>
            </a:r>
            <a:endParaRPr lang="ru-RU" b="1" dirty="0" smtClean="0">
              <a:solidFill>
                <a:srgbClr val="C00000"/>
              </a:solidFill>
            </a:endParaRPr>
          </a:p>
          <a:p>
            <a:r>
              <a:rPr lang="ru-RU" b="1" dirty="0" smtClean="0">
                <a:solidFill>
                  <a:srgbClr val="C00000"/>
                </a:solidFill>
              </a:rPr>
              <a:t>2 - </a:t>
            </a:r>
            <a:r>
              <a:rPr lang="en-US" b="1" dirty="0">
                <a:solidFill>
                  <a:srgbClr val="C00000"/>
                </a:solidFill>
              </a:rPr>
              <a:t>4. (X \/ Z) → </a:t>
            </a:r>
            <a:r>
              <a:rPr lang="en-US" b="1" dirty="0" smtClean="0">
                <a:solidFill>
                  <a:srgbClr val="C00000"/>
                </a:solidFill>
              </a:rPr>
              <a:t>Y</a:t>
            </a:r>
            <a:endParaRPr lang="ru-RU" b="1" dirty="0" smtClean="0">
              <a:solidFill>
                <a:srgbClr val="C00000"/>
              </a:solidFill>
            </a:endParaRPr>
          </a:p>
          <a:p>
            <a:r>
              <a:rPr lang="ru-RU" b="1" dirty="0" smtClean="0">
                <a:solidFill>
                  <a:srgbClr val="C00000"/>
                </a:solidFill>
              </a:rPr>
              <a:t>3 - </a:t>
            </a:r>
            <a:r>
              <a:rPr lang="en-US" b="1" dirty="0">
                <a:solidFill>
                  <a:srgbClr val="C00000"/>
                </a:solidFill>
              </a:rPr>
              <a:t>1. Z →(X /\ Y</a:t>
            </a:r>
            <a:r>
              <a:rPr lang="en-US" b="1" dirty="0" smtClean="0">
                <a:solidFill>
                  <a:srgbClr val="C00000"/>
                </a:solidFill>
              </a:rPr>
              <a:t>)</a:t>
            </a:r>
            <a:endParaRPr lang="ru-RU" b="1" dirty="0" smtClean="0">
              <a:solidFill>
                <a:srgbClr val="C00000"/>
              </a:solidFill>
            </a:endParaRPr>
          </a:p>
          <a:p>
            <a:r>
              <a:rPr lang="ru-RU" b="1" dirty="0" smtClean="0">
                <a:solidFill>
                  <a:srgbClr val="C00000"/>
                </a:solidFill>
              </a:rPr>
              <a:t>4 - </a:t>
            </a:r>
            <a:r>
              <a:rPr lang="en-US" b="1" dirty="0">
                <a:solidFill>
                  <a:srgbClr val="C00000"/>
                </a:solidFill>
              </a:rPr>
              <a:t>3. X /\ (Y \/ ¬Z</a:t>
            </a:r>
            <a:r>
              <a:rPr lang="en-US" b="1" dirty="0" smtClean="0">
                <a:solidFill>
                  <a:srgbClr val="C00000"/>
                </a:solidFill>
              </a:rPr>
              <a:t>)</a:t>
            </a:r>
            <a:endParaRPr lang="ru-RU" b="1" dirty="0" smtClean="0">
              <a:solidFill>
                <a:srgbClr val="C00000"/>
              </a:solidFill>
            </a:endParaRPr>
          </a:p>
          <a:p>
            <a:r>
              <a:rPr lang="ru-RU" b="1" dirty="0" smtClean="0">
                <a:solidFill>
                  <a:srgbClr val="C00000"/>
                </a:solidFill>
              </a:rPr>
              <a:t>5 - </a:t>
            </a:r>
            <a:r>
              <a:rPr lang="en-US" b="1" dirty="0">
                <a:solidFill>
                  <a:srgbClr val="C00000"/>
                </a:solidFill>
              </a:rPr>
              <a:t>2. X /\ (Y \/ ¬Z</a:t>
            </a:r>
            <a:r>
              <a:rPr lang="en-US" b="1" dirty="0" smtClean="0">
                <a:solidFill>
                  <a:srgbClr val="C00000"/>
                </a:solidFill>
              </a:rPr>
              <a:t>)</a:t>
            </a:r>
            <a:endParaRPr lang="ru-RU" b="1" dirty="0" smtClean="0">
              <a:solidFill>
                <a:srgbClr val="C00000"/>
              </a:solidFill>
            </a:endParaRPr>
          </a:p>
          <a:p>
            <a:r>
              <a:rPr lang="ru-RU" b="1" dirty="0" smtClean="0">
                <a:solidFill>
                  <a:srgbClr val="C00000"/>
                </a:solidFill>
              </a:rPr>
              <a:t>6 - </a:t>
            </a:r>
            <a:r>
              <a:rPr lang="en-US" b="1" dirty="0" smtClean="0">
                <a:solidFill>
                  <a:srgbClr val="C00000"/>
                </a:solidFill>
              </a:rPr>
              <a:t>3</a:t>
            </a:r>
            <a:r>
              <a:rPr lang="en-US" b="1" dirty="0">
                <a:solidFill>
                  <a:srgbClr val="C00000"/>
                </a:solidFill>
              </a:rPr>
              <a:t>. A → (¬A \/ ¬B) </a:t>
            </a:r>
            <a:endParaRPr lang="ru-RU" b="1" dirty="0" smtClean="0">
              <a:solidFill>
                <a:srgbClr val="C00000"/>
              </a:solidFill>
            </a:endParaRPr>
          </a:p>
          <a:p>
            <a:r>
              <a:rPr lang="ru-RU" b="1" dirty="0" smtClean="0">
                <a:solidFill>
                  <a:srgbClr val="C00000"/>
                </a:solidFill>
              </a:rPr>
              <a:t>7 - </a:t>
            </a:r>
            <a:r>
              <a:rPr lang="en-US" b="1" dirty="0">
                <a:solidFill>
                  <a:srgbClr val="C00000"/>
                </a:solidFill>
              </a:rPr>
              <a:t>1. ¬A → B </a:t>
            </a:r>
            <a:endParaRPr lang="ru-RU" b="1" dirty="0" smtClean="0">
              <a:solidFill>
                <a:srgbClr val="C00000"/>
              </a:solidFill>
            </a:endParaRPr>
          </a:p>
          <a:p>
            <a:r>
              <a:rPr lang="ru-RU" b="1" dirty="0" smtClean="0">
                <a:solidFill>
                  <a:srgbClr val="C00000"/>
                </a:solidFill>
              </a:rPr>
              <a:t>8 - </a:t>
            </a:r>
            <a:r>
              <a:rPr lang="en-US" b="1" dirty="0">
                <a:solidFill>
                  <a:srgbClr val="C00000"/>
                </a:solidFill>
              </a:rPr>
              <a:t>3. ¬X /\ Y /\ </a:t>
            </a:r>
            <a:r>
              <a:rPr lang="en-US" b="1" dirty="0" smtClean="0">
                <a:solidFill>
                  <a:srgbClr val="C00000"/>
                </a:solidFill>
              </a:rPr>
              <a:t>Z</a:t>
            </a:r>
            <a:endParaRPr lang="ru-RU" b="1" dirty="0" smtClean="0">
              <a:solidFill>
                <a:srgbClr val="C00000"/>
              </a:solidFill>
            </a:endParaRPr>
          </a:p>
          <a:p>
            <a:r>
              <a:rPr lang="ru-RU" b="1" dirty="0" smtClean="0">
                <a:solidFill>
                  <a:srgbClr val="C00000"/>
                </a:solidFill>
              </a:rPr>
              <a:t>9 – </a:t>
            </a:r>
            <a:r>
              <a:rPr lang="en-US" b="1" dirty="0">
                <a:solidFill>
                  <a:srgbClr val="C00000"/>
                </a:solidFill>
              </a:rPr>
              <a:t>3. X → (Y→ Z) </a:t>
            </a:r>
            <a:endParaRPr lang="ru-RU" b="1" dirty="0" smtClean="0">
              <a:solidFill>
                <a:srgbClr val="C00000"/>
              </a:solidFill>
            </a:endParaRPr>
          </a:p>
          <a:p>
            <a:r>
              <a:rPr lang="ru-RU" b="1" dirty="0" smtClean="0">
                <a:solidFill>
                  <a:srgbClr val="C00000"/>
                </a:solidFill>
              </a:rPr>
              <a:t>10 - </a:t>
            </a:r>
            <a:r>
              <a:rPr lang="en-US" b="1" dirty="0">
                <a:solidFill>
                  <a:srgbClr val="C00000"/>
                </a:solidFill>
              </a:rPr>
              <a:t>4. X \/ (¬Y → Z)</a:t>
            </a:r>
            <a:endParaRPr lang="ru-RU" b="1" dirty="0">
              <a:solidFill>
                <a:srgbClr val="C00000"/>
              </a:solidFill>
            </a:endParaRPr>
          </a:p>
        </p:txBody>
      </p:sp>
    </p:spTree>
    <p:extLst>
      <p:ext uri="{BB962C8B-B14F-4D97-AF65-F5344CB8AC3E}">
        <p14:creationId xmlns:p14="http://schemas.microsoft.com/office/powerpoint/2010/main" val="354695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117" y="260648"/>
            <a:ext cx="8712968" cy="6264696"/>
          </a:xfrm>
          <a:prstGeom prst="roundRect">
            <a:avLst>
              <a:gd name="adj"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1907704" y="260648"/>
            <a:ext cx="5616624" cy="6336704"/>
          </a:xfrm>
        </p:spPr>
        <p:txBody>
          <a:bodyPr>
            <a:noAutofit/>
          </a:bodyPr>
          <a:lstStyle/>
          <a:p>
            <a:r>
              <a:rPr lang="ru-RU" sz="9600" b="1" cap="none"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Т</a:t>
            </a:r>
            <a:br>
              <a:rPr lang="ru-RU" sz="9600" b="1" cap="none"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br>
            <a:r>
              <a:rPr lang="ru-RU" sz="9600" b="1" cap="none"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е</a:t>
            </a:r>
            <a:br>
              <a:rPr lang="ru-RU" sz="9600" b="1" cap="none"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br>
            <a:r>
              <a:rPr lang="ru-RU" sz="9600" b="1" cap="none"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с</a:t>
            </a:r>
            <a:br>
              <a:rPr lang="ru-RU" sz="9600" b="1" cap="none"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br>
            <a:r>
              <a:rPr lang="ru-RU" sz="9600" b="1" cap="none"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т </a:t>
            </a:r>
            <a:endParaRPr lang="ru-RU" sz="9600" b="1" cap="none"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5" name="Прямоугольник 4"/>
          <p:cNvSpPr/>
          <p:nvPr/>
        </p:nvSpPr>
        <p:spPr>
          <a:xfrm>
            <a:off x="6902540" y="2852936"/>
            <a:ext cx="169309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 10</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5363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i="1" dirty="0">
                <a:solidFill>
                  <a:srgbClr val="7030A0"/>
                </a:solidFill>
              </a:rPr>
              <a:t>Задание</a:t>
            </a:r>
            <a:r>
              <a:rPr lang="ru-RU" sz="2000" b="1" dirty="0">
                <a:solidFill>
                  <a:srgbClr val="7030A0"/>
                </a:solidFill>
              </a:rPr>
              <a:t>. </a:t>
            </a:r>
            <a:r>
              <a:rPr lang="ru-RU" sz="2000" b="1" dirty="0" err="1">
                <a:solidFill>
                  <a:srgbClr val="7030A0"/>
                </a:solidFill>
              </a:rPr>
              <a:t>КИМы</a:t>
            </a:r>
            <a:r>
              <a:rPr lang="ru-RU" sz="2000" b="1" dirty="0">
                <a:solidFill>
                  <a:srgbClr val="7030A0"/>
                </a:solidFill>
              </a:rPr>
              <a:t> по ЕГЭ-2012.</a:t>
            </a:r>
            <a:br>
              <a:rPr lang="ru-RU" sz="2000" b="1" dirty="0">
                <a:solidFill>
                  <a:srgbClr val="7030A0"/>
                </a:solidFill>
              </a:rPr>
            </a:br>
            <a:r>
              <a:rPr lang="ru-RU" sz="2000" b="1" dirty="0">
                <a:solidFill>
                  <a:srgbClr val="7030A0"/>
                </a:solidFill>
              </a:rPr>
              <a:t>Дан фрагмент таблицы истинности выражения F:</a:t>
            </a:r>
            <a:br>
              <a:rPr lang="ru-RU" sz="2000" b="1" dirty="0">
                <a:solidFill>
                  <a:srgbClr val="7030A0"/>
                </a:solidFill>
              </a:rPr>
            </a:br>
            <a:endParaRPr lang="ru-RU" sz="2000" b="1"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4" y="1772816"/>
            <a:ext cx="847041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43608" y="4293096"/>
            <a:ext cx="6837134" cy="1938992"/>
          </a:xfrm>
          <a:prstGeom prst="rect">
            <a:avLst/>
          </a:prstGeom>
        </p:spPr>
        <p:txBody>
          <a:bodyPr wrap="square">
            <a:spAutoFit/>
          </a:bodyPr>
          <a:lstStyle/>
          <a:p>
            <a:r>
              <a:rPr lang="ru-RU" sz="2000" b="1" dirty="0" smtClean="0">
                <a:solidFill>
                  <a:srgbClr val="7030A0"/>
                </a:solidFill>
                <a:latin typeface="times new roman,times,serif"/>
              </a:rPr>
              <a:t>Каким выражением может быть F?</a:t>
            </a:r>
          </a:p>
          <a:p>
            <a:r>
              <a:rPr lang="ru-RU" sz="2000" b="1" dirty="0" smtClean="0">
                <a:solidFill>
                  <a:srgbClr val="7030A0"/>
                </a:solidFill>
                <a:latin typeface="times new roman,times,serif"/>
              </a:rPr>
              <a:t/>
            </a:r>
            <a:br>
              <a:rPr lang="ru-RU" sz="2000" b="1" dirty="0" smtClean="0">
                <a:solidFill>
                  <a:srgbClr val="7030A0"/>
                </a:solidFill>
                <a:latin typeface="times new roman,times,serif"/>
              </a:rPr>
            </a:br>
            <a:r>
              <a:rPr lang="ru-RU" sz="2000" dirty="0" smtClean="0">
                <a:solidFill>
                  <a:srgbClr val="7030A0"/>
                </a:solidFill>
                <a:latin typeface="times new roman,times,serif"/>
              </a:rPr>
              <a:t>1) X /\ Y /\ Z</a:t>
            </a:r>
            <a:br>
              <a:rPr lang="ru-RU" sz="2000" dirty="0" smtClean="0">
                <a:solidFill>
                  <a:srgbClr val="7030A0"/>
                </a:solidFill>
                <a:latin typeface="times new roman,times,serif"/>
              </a:rPr>
            </a:br>
            <a:r>
              <a:rPr lang="ru-RU" sz="2000" dirty="0" smtClean="0">
                <a:solidFill>
                  <a:srgbClr val="7030A0"/>
                </a:solidFill>
                <a:latin typeface="times new roman,times,serif"/>
              </a:rPr>
              <a:t>2) ¬X \/ ¬Y \/ Z</a:t>
            </a:r>
            <a:br>
              <a:rPr lang="ru-RU" sz="2000" dirty="0" smtClean="0">
                <a:solidFill>
                  <a:srgbClr val="7030A0"/>
                </a:solidFill>
                <a:latin typeface="times new roman,times,serif"/>
              </a:rPr>
            </a:br>
            <a:r>
              <a:rPr lang="ru-RU" sz="2000" dirty="0" smtClean="0">
                <a:solidFill>
                  <a:srgbClr val="7030A0"/>
                </a:solidFill>
                <a:latin typeface="times new roman,times,serif"/>
              </a:rPr>
              <a:t>3) X \/ Y \/ Z</a:t>
            </a:r>
            <a:br>
              <a:rPr lang="ru-RU" sz="2000" dirty="0" smtClean="0">
                <a:solidFill>
                  <a:srgbClr val="7030A0"/>
                </a:solidFill>
                <a:latin typeface="times new roman,times,serif"/>
              </a:rPr>
            </a:br>
            <a:r>
              <a:rPr lang="ru-RU" sz="2000" dirty="0" smtClean="0">
                <a:solidFill>
                  <a:srgbClr val="7030A0"/>
                </a:solidFill>
                <a:latin typeface="times new roman,times,serif"/>
              </a:rPr>
              <a:t>4) ¬X /\ ¬Y /\ ¬Z</a:t>
            </a:r>
            <a:endParaRPr lang="ru-RU" sz="2000" dirty="0">
              <a:solidFill>
                <a:srgbClr val="7030A0"/>
              </a:solidFill>
            </a:endParaRPr>
          </a:p>
        </p:txBody>
      </p:sp>
    </p:spTree>
    <p:extLst>
      <p:ext uri="{BB962C8B-B14F-4D97-AF65-F5344CB8AC3E}">
        <p14:creationId xmlns:p14="http://schemas.microsoft.com/office/powerpoint/2010/main" val="3457277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33504" cy="1039427"/>
          </a:xfrm>
        </p:spPr>
        <p:txBody>
          <a:bodyPr/>
          <a:lstStyle/>
          <a:p>
            <a:r>
              <a:rPr lang="ru-RU" b="1" dirty="0" smtClean="0">
                <a:solidFill>
                  <a:srgbClr val="C00000"/>
                </a:solidFill>
              </a:rPr>
              <a:t>1.</a:t>
            </a:r>
            <a:endParaRPr lang="ru-RU" b="1" dirty="0">
              <a:solidFill>
                <a:srgbClr val="C00000"/>
              </a:solidFill>
            </a:endParaRPr>
          </a:p>
        </p:txBody>
      </p:sp>
      <p:sp>
        <p:nvSpPr>
          <p:cNvPr id="3" name="Объект 2"/>
          <p:cNvSpPr>
            <a:spLocks noGrp="1"/>
          </p:cNvSpPr>
          <p:nvPr>
            <p:ph idx="1"/>
          </p:nvPr>
        </p:nvSpPr>
        <p:spPr>
          <a:xfrm>
            <a:off x="1115616" y="404665"/>
            <a:ext cx="7632848" cy="1152128"/>
          </a:xfrm>
        </p:spPr>
        <p:txBody>
          <a:bodyPr>
            <a:normAutofit/>
          </a:bodyPr>
          <a:lstStyle/>
          <a:p>
            <a:pPr marL="114300" indent="0">
              <a:buNone/>
            </a:pPr>
            <a:r>
              <a:rPr lang="ru-RU" sz="2000" dirty="0">
                <a:solidFill>
                  <a:srgbClr val="0070C0"/>
                </a:solidFill>
              </a:rPr>
              <a:t>Для какого названия города истинно высказывание:</a:t>
            </a:r>
            <a:br>
              <a:rPr lang="ru-RU" sz="2000" dirty="0">
                <a:solidFill>
                  <a:srgbClr val="0070C0"/>
                </a:solidFill>
              </a:rPr>
            </a:br>
            <a:r>
              <a:rPr lang="ru-RU" sz="2000" dirty="0">
                <a:solidFill>
                  <a:srgbClr val="0070C0"/>
                </a:solidFill>
              </a:rPr>
              <a:t>(Первая буква гласная </a:t>
            </a:r>
            <a:r>
              <a:rPr lang="ru-RU" sz="2000" b="1" dirty="0">
                <a:solidFill>
                  <a:srgbClr val="0070C0"/>
                </a:solidFill>
              </a:rPr>
              <a:t>/\ </a:t>
            </a:r>
            <a:r>
              <a:rPr lang="ru-RU" sz="2000" dirty="0">
                <a:solidFill>
                  <a:srgbClr val="0070C0"/>
                </a:solidFill>
              </a:rPr>
              <a:t>Последняя буква гласная ) &lt;=&gt; Название содержит букву «м»)? </a:t>
            </a:r>
            <a:endParaRPr lang="ru-RU" sz="2000" dirty="0">
              <a:solidFill>
                <a:srgbClr val="0070C0"/>
              </a:solidFill>
            </a:endParaRPr>
          </a:p>
          <a:p>
            <a:pPr marL="114300" indent="0">
              <a:buNone/>
            </a:pPr>
            <a:endParaRPr lang="ru-RU" sz="2000" dirty="0">
              <a:solidFill>
                <a:srgbClr val="0070C0"/>
              </a:solidFill>
            </a:endParaRPr>
          </a:p>
        </p:txBody>
      </p:sp>
      <p:sp>
        <p:nvSpPr>
          <p:cNvPr id="4" name="Прямоугольник 3"/>
          <p:cNvSpPr/>
          <p:nvPr/>
        </p:nvSpPr>
        <p:spPr>
          <a:xfrm>
            <a:off x="2699792" y="2564904"/>
            <a:ext cx="4572000" cy="2062103"/>
          </a:xfrm>
          <a:prstGeom prst="rect">
            <a:avLst/>
          </a:prstGeom>
        </p:spPr>
        <p:txBody>
          <a:bodyPr>
            <a:spAutoFit/>
          </a:bodyPr>
          <a:lstStyle/>
          <a:p>
            <a:r>
              <a:rPr lang="ru-RU" sz="3200" b="1" dirty="0">
                <a:solidFill>
                  <a:srgbClr val="C00000"/>
                </a:solidFill>
              </a:rPr>
              <a:t>1. Москва 	</a:t>
            </a:r>
          </a:p>
          <a:p>
            <a:r>
              <a:rPr lang="ru-RU" sz="3200" b="1" dirty="0" smtClean="0">
                <a:solidFill>
                  <a:srgbClr val="C00000"/>
                </a:solidFill>
              </a:rPr>
              <a:t>2</a:t>
            </a:r>
            <a:r>
              <a:rPr lang="ru-RU" sz="3200" b="1" dirty="0">
                <a:solidFill>
                  <a:srgbClr val="C00000"/>
                </a:solidFill>
              </a:rPr>
              <a:t>. Амстердам 	</a:t>
            </a:r>
          </a:p>
          <a:p>
            <a:r>
              <a:rPr lang="ru-RU" sz="3200" b="1" dirty="0" smtClean="0">
                <a:solidFill>
                  <a:srgbClr val="C00000"/>
                </a:solidFill>
              </a:rPr>
              <a:t>3</a:t>
            </a:r>
            <a:r>
              <a:rPr lang="ru-RU" sz="3200" b="1" dirty="0">
                <a:solidFill>
                  <a:srgbClr val="C00000"/>
                </a:solidFill>
              </a:rPr>
              <a:t>. Дюссельдорф 	</a:t>
            </a:r>
          </a:p>
          <a:p>
            <a:r>
              <a:rPr lang="ru-RU" sz="3200" b="1" dirty="0" smtClean="0">
                <a:solidFill>
                  <a:srgbClr val="C00000"/>
                </a:solidFill>
              </a:rPr>
              <a:t>4</a:t>
            </a:r>
            <a:r>
              <a:rPr lang="ru-RU" sz="3200" b="1" dirty="0">
                <a:solidFill>
                  <a:srgbClr val="C00000"/>
                </a:solidFill>
              </a:rPr>
              <a:t>. Атланта </a:t>
            </a:r>
          </a:p>
        </p:txBody>
      </p:sp>
    </p:spTree>
    <p:extLst>
      <p:ext uri="{BB962C8B-B14F-4D97-AF65-F5344CB8AC3E}">
        <p14:creationId xmlns:p14="http://schemas.microsoft.com/office/powerpoint/2010/main" val="148229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33504" cy="1039427"/>
          </a:xfrm>
        </p:spPr>
        <p:txBody>
          <a:bodyPr/>
          <a:lstStyle/>
          <a:p>
            <a:r>
              <a:rPr lang="ru-RU" b="1" dirty="0" smtClean="0">
                <a:solidFill>
                  <a:srgbClr val="C00000"/>
                </a:solidFill>
              </a:rPr>
              <a:t>2.</a:t>
            </a:r>
            <a:endParaRPr lang="ru-RU" b="1" dirty="0">
              <a:solidFill>
                <a:srgbClr val="C00000"/>
              </a:solidFill>
            </a:endParaRPr>
          </a:p>
        </p:txBody>
      </p:sp>
      <p:sp>
        <p:nvSpPr>
          <p:cNvPr id="4" name="Объект 3"/>
          <p:cNvSpPr>
            <a:spLocks noGrp="1"/>
          </p:cNvSpPr>
          <p:nvPr>
            <p:ph idx="1"/>
          </p:nvPr>
        </p:nvSpPr>
        <p:spPr>
          <a:xfrm>
            <a:off x="3275856" y="2420888"/>
            <a:ext cx="2880320" cy="2592288"/>
          </a:xfrm>
        </p:spPr>
        <p:txBody>
          <a:bodyPr>
            <a:noAutofit/>
          </a:bodyPr>
          <a:lstStyle/>
          <a:p>
            <a:pPr marL="114300" indent="0">
              <a:buNone/>
            </a:pPr>
            <a:r>
              <a:rPr lang="ru-RU" sz="3200" b="1" dirty="0">
                <a:solidFill>
                  <a:srgbClr val="C00000"/>
                </a:solidFill>
              </a:rPr>
              <a:t>1. ПЕТР 	</a:t>
            </a:r>
          </a:p>
          <a:p>
            <a:pPr marL="114300" indent="0">
              <a:buNone/>
            </a:pPr>
            <a:r>
              <a:rPr lang="ru-RU" sz="3200" b="1" dirty="0" smtClean="0">
                <a:solidFill>
                  <a:srgbClr val="C00000"/>
                </a:solidFill>
              </a:rPr>
              <a:t>2</a:t>
            </a:r>
            <a:r>
              <a:rPr lang="ru-RU" sz="3200" b="1" dirty="0">
                <a:solidFill>
                  <a:srgbClr val="C00000"/>
                </a:solidFill>
              </a:rPr>
              <a:t>. </a:t>
            </a:r>
            <a:r>
              <a:rPr lang="ru-RU" sz="3200" b="1" dirty="0" smtClean="0">
                <a:solidFill>
                  <a:srgbClr val="C00000"/>
                </a:solidFill>
              </a:rPr>
              <a:t>ПАВЕЛ</a:t>
            </a:r>
            <a:endParaRPr lang="ru-RU" sz="3200" b="1" dirty="0">
              <a:solidFill>
                <a:srgbClr val="C00000"/>
              </a:solidFill>
            </a:endParaRPr>
          </a:p>
          <a:p>
            <a:pPr marL="114300" indent="0">
              <a:buNone/>
            </a:pPr>
            <a:r>
              <a:rPr lang="ru-RU" sz="3200" b="1" dirty="0" smtClean="0">
                <a:solidFill>
                  <a:srgbClr val="C00000"/>
                </a:solidFill>
              </a:rPr>
              <a:t>3</a:t>
            </a:r>
            <a:r>
              <a:rPr lang="ru-RU" sz="3200" b="1" dirty="0">
                <a:solidFill>
                  <a:srgbClr val="C00000"/>
                </a:solidFill>
              </a:rPr>
              <a:t>. ЕЛЕНА </a:t>
            </a:r>
          </a:p>
          <a:p>
            <a:pPr marL="114300" indent="0">
              <a:buNone/>
            </a:pPr>
            <a:r>
              <a:rPr lang="ru-RU" sz="3200" b="1" dirty="0" smtClean="0">
                <a:solidFill>
                  <a:srgbClr val="C00000"/>
                </a:solidFill>
              </a:rPr>
              <a:t>4</a:t>
            </a:r>
            <a:r>
              <a:rPr lang="ru-RU" sz="3200" b="1" dirty="0">
                <a:solidFill>
                  <a:srgbClr val="C00000"/>
                </a:solidFill>
              </a:rPr>
              <a:t>. ИВАН </a:t>
            </a:r>
          </a:p>
        </p:txBody>
      </p:sp>
      <p:sp>
        <p:nvSpPr>
          <p:cNvPr id="5" name="Прямоугольник 4"/>
          <p:cNvSpPr/>
          <p:nvPr/>
        </p:nvSpPr>
        <p:spPr>
          <a:xfrm>
            <a:off x="1259632" y="476672"/>
            <a:ext cx="7632848" cy="923330"/>
          </a:xfrm>
          <a:prstGeom prst="rect">
            <a:avLst/>
          </a:prstGeom>
        </p:spPr>
        <p:txBody>
          <a:bodyPr wrap="square">
            <a:spAutoFit/>
          </a:bodyPr>
          <a:lstStyle/>
          <a:p>
            <a:r>
              <a:rPr lang="ru-RU" b="1" dirty="0">
                <a:solidFill>
                  <a:srgbClr val="0070C0"/>
                </a:solidFill>
              </a:rPr>
              <a:t>Для какого имени истинно высказывание:</a:t>
            </a:r>
            <a:endParaRPr lang="ru-RU" b="1" dirty="0">
              <a:solidFill>
                <a:srgbClr val="0070C0"/>
              </a:solidFill>
            </a:endParaRPr>
          </a:p>
          <a:p>
            <a:r>
              <a:rPr lang="ru-RU" b="1" dirty="0">
                <a:solidFill>
                  <a:srgbClr val="0070C0"/>
                </a:solidFill>
              </a:rPr>
              <a:t>Первая буква согласная /\ ( ¬ Вторая буква согласная → Четвертая буква гласная)?</a:t>
            </a:r>
            <a:endParaRPr lang="ru-RU" b="1" dirty="0">
              <a:solidFill>
                <a:srgbClr val="0070C0"/>
              </a:solidFill>
            </a:endParaRPr>
          </a:p>
        </p:txBody>
      </p:sp>
    </p:spTree>
    <p:extLst>
      <p:ext uri="{BB962C8B-B14F-4D97-AF65-F5344CB8AC3E}">
        <p14:creationId xmlns:p14="http://schemas.microsoft.com/office/powerpoint/2010/main" val="3673867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33504" cy="1039427"/>
          </a:xfrm>
        </p:spPr>
        <p:txBody>
          <a:bodyPr/>
          <a:lstStyle/>
          <a:p>
            <a:r>
              <a:rPr lang="ru-RU" b="1" dirty="0" smtClean="0">
                <a:solidFill>
                  <a:srgbClr val="C00000"/>
                </a:solidFill>
              </a:rPr>
              <a:t>3.</a:t>
            </a:r>
            <a:endParaRPr lang="ru-RU" b="1" dirty="0">
              <a:solidFill>
                <a:srgbClr val="C00000"/>
              </a:solidFill>
            </a:endParaRPr>
          </a:p>
        </p:txBody>
      </p:sp>
      <p:sp>
        <p:nvSpPr>
          <p:cNvPr id="3" name="Объект 2"/>
          <p:cNvSpPr>
            <a:spLocks noGrp="1"/>
          </p:cNvSpPr>
          <p:nvPr>
            <p:ph idx="1"/>
          </p:nvPr>
        </p:nvSpPr>
        <p:spPr>
          <a:xfrm>
            <a:off x="2951820" y="2564904"/>
            <a:ext cx="4104456" cy="2664296"/>
          </a:xfrm>
        </p:spPr>
        <p:txBody>
          <a:bodyPr>
            <a:noAutofit/>
          </a:bodyPr>
          <a:lstStyle/>
          <a:p>
            <a:pPr marL="114300" indent="0">
              <a:buNone/>
            </a:pPr>
            <a:r>
              <a:rPr lang="ru-RU" sz="3200" b="1" dirty="0" smtClean="0">
                <a:solidFill>
                  <a:srgbClr val="C00000"/>
                </a:solidFill>
              </a:rPr>
              <a:t>1. </a:t>
            </a:r>
            <a:r>
              <a:rPr lang="ru-RU" sz="3200" b="1" dirty="0">
                <a:solidFill>
                  <a:srgbClr val="C00000"/>
                </a:solidFill>
              </a:rPr>
              <a:t>ЕЛЕНА 	</a:t>
            </a:r>
          </a:p>
          <a:p>
            <a:pPr marL="114300" indent="0">
              <a:buNone/>
            </a:pPr>
            <a:r>
              <a:rPr lang="ru-RU" sz="3200" b="1" dirty="0" smtClean="0">
                <a:solidFill>
                  <a:srgbClr val="C00000"/>
                </a:solidFill>
              </a:rPr>
              <a:t>2</a:t>
            </a:r>
            <a:r>
              <a:rPr lang="ru-RU" sz="3200" b="1" dirty="0">
                <a:solidFill>
                  <a:srgbClr val="C00000"/>
                </a:solidFill>
              </a:rPr>
              <a:t>. АЛЕКСАНДР 	</a:t>
            </a:r>
          </a:p>
          <a:p>
            <a:pPr marL="114300" indent="0">
              <a:buNone/>
            </a:pPr>
            <a:r>
              <a:rPr lang="ru-RU" sz="3200" b="1" dirty="0" smtClean="0">
                <a:solidFill>
                  <a:srgbClr val="C00000"/>
                </a:solidFill>
              </a:rPr>
              <a:t>3</a:t>
            </a:r>
            <a:r>
              <a:rPr lang="ru-RU" sz="3200" b="1" dirty="0">
                <a:solidFill>
                  <a:srgbClr val="C00000"/>
                </a:solidFill>
              </a:rPr>
              <a:t>. НАТАША 	</a:t>
            </a:r>
          </a:p>
          <a:p>
            <a:pPr marL="114300" indent="0">
              <a:buNone/>
            </a:pPr>
            <a:r>
              <a:rPr lang="ru-RU" sz="3200" b="1" dirty="0" smtClean="0">
                <a:solidFill>
                  <a:srgbClr val="C00000"/>
                </a:solidFill>
              </a:rPr>
              <a:t>4</a:t>
            </a:r>
            <a:r>
              <a:rPr lang="ru-RU" sz="3200" b="1" dirty="0">
                <a:solidFill>
                  <a:srgbClr val="C00000"/>
                </a:solidFill>
              </a:rPr>
              <a:t>. ИВАН </a:t>
            </a:r>
          </a:p>
        </p:txBody>
      </p:sp>
      <p:sp>
        <p:nvSpPr>
          <p:cNvPr id="6" name="Прямоугольник 5"/>
          <p:cNvSpPr/>
          <p:nvPr/>
        </p:nvSpPr>
        <p:spPr>
          <a:xfrm>
            <a:off x="1115616" y="260648"/>
            <a:ext cx="7776864" cy="1200329"/>
          </a:xfrm>
          <a:prstGeom prst="rect">
            <a:avLst/>
          </a:prstGeom>
        </p:spPr>
        <p:txBody>
          <a:bodyPr wrap="square">
            <a:spAutoFit/>
          </a:bodyPr>
          <a:lstStyle/>
          <a:p>
            <a:r>
              <a:rPr lang="ru-RU" dirty="0">
                <a:solidFill>
                  <a:srgbClr val="0070C0"/>
                </a:solidFill>
              </a:rPr>
              <a:t>Какое из приведённых имен </a:t>
            </a:r>
          </a:p>
          <a:p>
            <a:r>
              <a:rPr lang="ru-RU" b="1" dirty="0">
                <a:solidFill>
                  <a:srgbClr val="0070C0"/>
                </a:solidFill>
              </a:rPr>
              <a:t>не удовлетворяет </a:t>
            </a:r>
            <a:r>
              <a:rPr lang="ru-RU" dirty="0">
                <a:solidFill>
                  <a:srgbClr val="0070C0"/>
                </a:solidFill>
              </a:rPr>
              <a:t>логическому условию: </a:t>
            </a:r>
            <a:r>
              <a:rPr lang="ru-RU" b="1" dirty="0">
                <a:solidFill>
                  <a:srgbClr val="0070C0"/>
                </a:solidFill>
              </a:rPr>
              <a:t>(первая буква гласная </a:t>
            </a:r>
            <a:r>
              <a:rPr lang="ru-RU" altLang="ja-JP" b="1" dirty="0">
                <a:solidFill>
                  <a:srgbClr val="0070C0"/>
                </a:solidFill>
              </a:rPr>
              <a:t>→ </a:t>
            </a:r>
            <a:r>
              <a:rPr lang="ru-RU" b="1" dirty="0">
                <a:solidFill>
                  <a:srgbClr val="0070C0"/>
                </a:solidFill>
              </a:rPr>
              <a:t>вторая буква согласная) /\ (предпоследняя буква согласная </a:t>
            </a:r>
            <a:r>
              <a:rPr lang="ru-RU" altLang="ja-JP" b="1" dirty="0">
                <a:solidFill>
                  <a:srgbClr val="0070C0"/>
                </a:solidFill>
              </a:rPr>
              <a:t>→ </a:t>
            </a:r>
            <a:r>
              <a:rPr lang="ru-RU" b="1" dirty="0">
                <a:solidFill>
                  <a:srgbClr val="0070C0"/>
                </a:solidFill>
              </a:rPr>
              <a:t>последняя буква гласная)</a:t>
            </a:r>
            <a:r>
              <a:rPr lang="ru-RU" dirty="0">
                <a:solidFill>
                  <a:srgbClr val="0070C0"/>
                </a:solidFill>
              </a:rPr>
              <a:t>?</a:t>
            </a:r>
            <a:endParaRPr lang="ru-RU" dirty="0">
              <a:solidFill>
                <a:srgbClr val="0070C0"/>
              </a:solidFill>
            </a:endParaRPr>
          </a:p>
        </p:txBody>
      </p:sp>
    </p:spTree>
    <p:extLst>
      <p:ext uri="{BB962C8B-B14F-4D97-AF65-F5344CB8AC3E}">
        <p14:creationId xmlns:p14="http://schemas.microsoft.com/office/powerpoint/2010/main" val="4120673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833504" cy="1039427"/>
          </a:xfrm>
        </p:spPr>
        <p:txBody>
          <a:bodyPr/>
          <a:lstStyle/>
          <a:p>
            <a:r>
              <a:rPr lang="ru-RU" b="1" dirty="0" smtClean="0">
                <a:solidFill>
                  <a:srgbClr val="C00000"/>
                </a:solidFill>
              </a:rPr>
              <a:t>4.</a:t>
            </a:r>
            <a:endParaRPr lang="ru-RU" b="1" dirty="0">
              <a:solidFill>
                <a:srgbClr val="C00000"/>
              </a:solidFill>
            </a:endParaRPr>
          </a:p>
        </p:txBody>
      </p:sp>
      <p:sp>
        <p:nvSpPr>
          <p:cNvPr id="4" name="Объект 3"/>
          <p:cNvSpPr>
            <a:spLocks noGrp="1"/>
          </p:cNvSpPr>
          <p:nvPr>
            <p:ph idx="1"/>
          </p:nvPr>
        </p:nvSpPr>
        <p:spPr>
          <a:xfrm>
            <a:off x="3059832" y="2420888"/>
            <a:ext cx="4176464" cy="2664295"/>
          </a:xfrm>
        </p:spPr>
        <p:txBody>
          <a:bodyPr>
            <a:noAutofit/>
          </a:bodyPr>
          <a:lstStyle/>
          <a:p>
            <a:pPr marL="114300" indent="0">
              <a:buNone/>
            </a:pPr>
            <a:r>
              <a:rPr lang="ru-RU" sz="3200" b="1" dirty="0">
                <a:solidFill>
                  <a:srgbClr val="C00000"/>
                </a:solidFill>
              </a:rPr>
              <a:t>1. МАРИЯ 	</a:t>
            </a:r>
          </a:p>
          <a:p>
            <a:pPr marL="114300" indent="0">
              <a:buNone/>
            </a:pPr>
            <a:r>
              <a:rPr lang="ru-RU" sz="3200" b="1" dirty="0" smtClean="0">
                <a:solidFill>
                  <a:srgbClr val="C00000"/>
                </a:solidFill>
              </a:rPr>
              <a:t>2</a:t>
            </a:r>
            <a:r>
              <a:rPr lang="ru-RU" sz="3200" b="1" dirty="0">
                <a:solidFill>
                  <a:srgbClr val="C00000"/>
                </a:solidFill>
              </a:rPr>
              <a:t>. ВЛАДИМИР 	</a:t>
            </a:r>
          </a:p>
          <a:p>
            <a:pPr marL="114300" indent="0">
              <a:buNone/>
            </a:pPr>
            <a:r>
              <a:rPr lang="ru-RU" sz="3200" b="1" dirty="0" smtClean="0">
                <a:solidFill>
                  <a:srgbClr val="C00000"/>
                </a:solidFill>
              </a:rPr>
              <a:t>3</a:t>
            </a:r>
            <a:r>
              <a:rPr lang="ru-RU" sz="3200" b="1" dirty="0">
                <a:solidFill>
                  <a:srgbClr val="C00000"/>
                </a:solidFill>
              </a:rPr>
              <a:t>. ВАЛЕНТИН 	</a:t>
            </a:r>
          </a:p>
          <a:p>
            <a:pPr marL="114300" indent="0">
              <a:buNone/>
            </a:pPr>
            <a:r>
              <a:rPr lang="ru-RU" sz="3200" b="1" dirty="0" smtClean="0">
                <a:solidFill>
                  <a:srgbClr val="C00000"/>
                </a:solidFill>
              </a:rPr>
              <a:t>4</a:t>
            </a:r>
            <a:r>
              <a:rPr lang="ru-RU" sz="3200" b="1" dirty="0">
                <a:solidFill>
                  <a:srgbClr val="C00000"/>
                </a:solidFill>
              </a:rPr>
              <a:t>. ЕВГЕНИЯ </a:t>
            </a:r>
          </a:p>
        </p:txBody>
      </p:sp>
      <p:sp>
        <p:nvSpPr>
          <p:cNvPr id="5" name="Прямоугольник 4"/>
          <p:cNvSpPr/>
          <p:nvPr/>
        </p:nvSpPr>
        <p:spPr>
          <a:xfrm>
            <a:off x="1115616" y="332656"/>
            <a:ext cx="7632848" cy="1200329"/>
          </a:xfrm>
          <a:prstGeom prst="rect">
            <a:avLst/>
          </a:prstGeom>
        </p:spPr>
        <p:txBody>
          <a:bodyPr wrap="square">
            <a:spAutoFit/>
          </a:bodyPr>
          <a:lstStyle/>
          <a:p>
            <a:r>
              <a:rPr lang="ru-RU" b="1" dirty="0">
                <a:solidFill>
                  <a:srgbClr val="0070C0"/>
                </a:solidFill>
              </a:rPr>
              <a:t>Какое из приведённых имен не удовлетворяет логическому условию:</a:t>
            </a:r>
          </a:p>
          <a:p>
            <a:r>
              <a:rPr lang="ru-RU" b="1" dirty="0">
                <a:solidFill>
                  <a:srgbClr val="0070C0"/>
                </a:solidFill>
              </a:rPr>
              <a:t>(вторая буква согласная → первая буква согласная) /\ (последняя буква гласная → предпоследняя буква гласная)?</a:t>
            </a:r>
          </a:p>
        </p:txBody>
      </p:sp>
    </p:spTree>
    <p:extLst>
      <p:ext uri="{BB962C8B-B14F-4D97-AF65-F5344CB8AC3E}">
        <p14:creationId xmlns:p14="http://schemas.microsoft.com/office/powerpoint/2010/main" val="2473890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33504" cy="1039427"/>
          </a:xfrm>
        </p:spPr>
        <p:txBody>
          <a:bodyPr/>
          <a:lstStyle/>
          <a:p>
            <a:r>
              <a:rPr lang="ru-RU" b="1" dirty="0" smtClean="0">
                <a:solidFill>
                  <a:srgbClr val="C00000"/>
                </a:solidFill>
              </a:rPr>
              <a:t>5.</a:t>
            </a:r>
            <a:endParaRPr lang="ru-RU" b="1" dirty="0">
              <a:solidFill>
                <a:srgbClr val="C00000"/>
              </a:solidFill>
            </a:endParaRPr>
          </a:p>
        </p:txBody>
      </p:sp>
      <p:sp>
        <p:nvSpPr>
          <p:cNvPr id="3" name="Объект 2"/>
          <p:cNvSpPr>
            <a:spLocks noGrp="1"/>
          </p:cNvSpPr>
          <p:nvPr>
            <p:ph idx="1"/>
          </p:nvPr>
        </p:nvSpPr>
        <p:spPr>
          <a:xfrm>
            <a:off x="3131840" y="2708920"/>
            <a:ext cx="3528392" cy="2520280"/>
          </a:xfrm>
        </p:spPr>
        <p:txBody>
          <a:bodyPr>
            <a:noAutofit/>
          </a:bodyPr>
          <a:lstStyle/>
          <a:p>
            <a:pPr marL="114300" indent="0">
              <a:buNone/>
            </a:pPr>
            <a:r>
              <a:rPr lang="ru-RU" sz="3200" b="1" dirty="0">
                <a:solidFill>
                  <a:srgbClr val="C00000"/>
                </a:solidFill>
              </a:rPr>
              <a:t>1. ВОЛГА 	</a:t>
            </a:r>
          </a:p>
          <a:p>
            <a:pPr marL="114300" indent="0">
              <a:buNone/>
            </a:pPr>
            <a:r>
              <a:rPr lang="ru-RU" sz="3200" b="1" dirty="0" smtClean="0">
                <a:solidFill>
                  <a:srgbClr val="C00000"/>
                </a:solidFill>
              </a:rPr>
              <a:t>2</a:t>
            </a:r>
            <a:r>
              <a:rPr lang="ru-RU" sz="3200" b="1" dirty="0">
                <a:solidFill>
                  <a:srgbClr val="C00000"/>
                </a:solidFill>
              </a:rPr>
              <a:t>. ДУНАЙ 	</a:t>
            </a:r>
          </a:p>
          <a:p>
            <a:pPr marL="114300" indent="0">
              <a:buNone/>
            </a:pPr>
            <a:r>
              <a:rPr lang="ru-RU" sz="3200" b="1" dirty="0" smtClean="0">
                <a:solidFill>
                  <a:srgbClr val="C00000"/>
                </a:solidFill>
              </a:rPr>
              <a:t>3</a:t>
            </a:r>
            <a:r>
              <a:rPr lang="ru-RU" sz="3200" b="1" dirty="0">
                <a:solidFill>
                  <a:srgbClr val="C00000"/>
                </a:solidFill>
              </a:rPr>
              <a:t>. </a:t>
            </a:r>
            <a:r>
              <a:rPr lang="ru-RU" sz="3200" b="1" dirty="0" smtClean="0">
                <a:solidFill>
                  <a:srgbClr val="C00000"/>
                </a:solidFill>
              </a:rPr>
              <a:t>МОСКВА</a:t>
            </a:r>
            <a:r>
              <a:rPr lang="ru-RU" sz="3200" b="1" dirty="0">
                <a:solidFill>
                  <a:srgbClr val="C00000"/>
                </a:solidFill>
              </a:rPr>
              <a:t>	</a:t>
            </a:r>
          </a:p>
          <a:p>
            <a:pPr marL="114300" indent="0">
              <a:buNone/>
            </a:pPr>
            <a:r>
              <a:rPr lang="ru-RU" sz="3200" b="1" dirty="0" smtClean="0">
                <a:solidFill>
                  <a:srgbClr val="C00000"/>
                </a:solidFill>
              </a:rPr>
              <a:t>4</a:t>
            </a:r>
            <a:r>
              <a:rPr lang="ru-RU" sz="3200" b="1" dirty="0">
                <a:solidFill>
                  <a:srgbClr val="C00000"/>
                </a:solidFill>
              </a:rPr>
              <a:t>. ДВИНА </a:t>
            </a:r>
          </a:p>
        </p:txBody>
      </p:sp>
      <p:sp>
        <p:nvSpPr>
          <p:cNvPr id="6" name="Прямоугольник 5"/>
          <p:cNvSpPr/>
          <p:nvPr/>
        </p:nvSpPr>
        <p:spPr>
          <a:xfrm>
            <a:off x="971600" y="548680"/>
            <a:ext cx="7992888" cy="923330"/>
          </a:xfrm>
          <a:prstGeom prst="rect">
            <a:avLst/>
          </a:prstGeom>
        </p:spPr>
        <p:txBody>
          <a:bodyPr wrap="square">
            <a:spAutoFit/>
          </a:bodyPr>
          <a:lstStyle/>
          <a:p>
            <a:r>
              <a:rPr lang="ru-RU" b="1" dirty="0">
                <a:solidFill>
                  <a:srgbClr val="0070C0"/>
                </a:solidFill>
                <a:effectLst>
                  <a:outerShdw blurRad="38100" dist="38100" dir="2700000" algn="tl">
                    <a:srgbClr val="000000">
                      <a:alpha val="43137"/>
                    </a:srgbClr>
                  </a:outerShdw>
                </a:effectLst>
              </a:rPr>
              <a:t>Для какого названия реки ложно высказывание:</a:t>
            </a:r>
            <a:endParaRPr lang="ru-RU" b="1" dirty="0">
              <a:solidFill>
                <a:srgbClr val="0070C0"/>
              </a:solidFill>
              <a:effectLst>
                <a:outerShdw blurRad="38100" dist="38100" dir="2700000" algn="tl">
                  <a:srgbClr val="000000">
                    <a:alpha val="43137"/>
                  </a:srgbClr>
                </a:outerShdw>
              </a:effectLst>
            </a:endParaRPr>
          </a:p>
          <a:p>
            <a:r>
              <a:rPr lang="ru-RU" b="1" dirty="0">
                <a:solidFill>
                  <a:srgbClr val="0070C0"/>
                </a:solidFill>
                <a:effectLst>
                  <a:outerShdw blurRad="38100" dist="38100" dir="2700000" algn="tl">
                    <a:srgbClr val="000000">
                      <a:alpha val="43137"/>
                    </a:srgbClr>
                  </a:outerShdw>
                </a:effectLst>
              </a:rPr>
              <a:t>(Вторая буква гласная → Предпоследняя буква согласная) /\ Первая буква стоит в алфавите раньше третьей?</a:t>
            </a:r>
            <a:endParaRPr lang="ru-RU"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4663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33504" cy="1039427"/>
          </a:xfrm>
        </p:spPr>
        <p:txBody>
          <a:bodyPr/>
          <a:lstStyle/>
          <a:p>
            <a:r>
              <a:rPr lang="ru-RU" b="1" dirty="0" smtClean="0">
                <a:solidFill>
                  <a:srgbClr val="C00000"/>
                </a:solidFill>
              </a:rPr>
              <a:t>6.</a:t>
            </a:r>
            <a:endParaRPr lang="ru-RU" b="1" dirty="0">
              <a:solidFill>
                <a:srgbClr val="C00000"/>
              </a:solidFill>
            </a:endParaRPr>
          </a:p>
        </p:txBody>
      </p:sp>
      <p:sp>
        <p:nvSpPr>
          <p:cNvPr id="4" name="Объект 3"/>
          <p:cNvSpPr>
            <a:spLocks noGrp="1"/>
          </p:cNvSpPr>
          <p:nvPr>
            <p:ph idx="1"/>
          </p:nvPr>
        </p:nvSpPr>
        <p:spPr>
          <a:xfrm>
            <a:off x="3491880" y="2348880"/>
            <a:ext cx="1810544" cy="2396480"/>
          </a:xfrm>
        </p:spPr>
        <p:txBody>
          <a:bodyPr>
            <a:normAutofit/>
          </a:bodyPr>
          <a:lstStyle/>
          <a:p>
            <a:pPr marL="114300" indent="0">
              <a:buNone/>
            </a:pPr>
            <a:r>
              <a:rPr lang="ru-RU" sz="3200" b="1" dirty="0">
                <a:solidFill>
                  <a:srgbClr val="C00000"/>
                </a:solidFill>
              </a:rPr>
              <a:t>1. 6 	</a:t>
            </a:r>
          </a:p>
          <a:p>
            <a:pPr marL="114300" indent="0">
              <a:buNone/>
            </a:pPr>
            <a:r>
              <a:rPr lang="ru-RU" sz="3200" b="1" dirty="0" smtClean="0">
                <a:solidFill>
                  <a:srgbClr val="C00000"/>
                </a:solidFill>
              </a:rPr>
              <a:t>2</a:t>
            </a:r>
            <a:r>
              <a:rPr lang="ru-RU" sz="3200" b="1" dirty="0">
                <a:solidFill>
                  <a:srgbClr val="C00000"/>
                </a:solidFill>
              </a:rPr>
              <a:t>. 5 	</a:t>
            </a:r>
          </a:p>
          <a:p>
            <a:pPr marL="114300" indent="0">
              <a:buNone/>
            </a:pPr>
            <a:r>
              <a:rPr lang="ru-RU" sz="3200" b="1" dirty="0" smtClean="0">
                <a:solidFill>
                  <a:srgbClr val="C00000"/>
                </a:solidFill>
              </a:rPr>
              <a:t>3</a:t>
            </a:r>
            <a:r>
              <a:rPr lang="ru-RU" sz="3200" b="1" dirty="0">
                <a:solidFill>
                  <a:srgbClr val="C00000"/>
                </a:solidFill>
              </a:rPr>
              <a:t>. 7 	</a:t>
            </a:r>
          </a:p>
          <a:p>
            <a:pPr marL="114300" indent="0">
              <a:buNone/>
            </a:pPr>
            <a:r>
              <a:rPr lang="ru-RU" sz="3200" b="1" dirty="0" smtClean="0">
                <a:solidFill>
                  <a:srgbClr val="C00000"/>
                </a:solidFill>
              </a:rPr>
              <a:t>4</a:t>
            </a:r>
            <a:r>
              <a:rPr lang="ru-RU" sz="3200" b="1" dirty="0">
                <a:solidFill>
                  <a:srgbClr val="C00000"/>
                </a:solidFill>
              </a:rPr>
              <a:t>. 4 </a:t>
            </a:r>
          </a:p>
        </p:txBody>
      </p:sp>
      <p:sp>
        <p:nvSpPr>
          <p:cNvPr id="5" name="Прямоугольник 4"/>
          <p:cNvSpPr/>
          <p:nvPr/>
        </p:nvSpPr>
        <p:spPr>
          <a:xfrm>
            <a:off x="1115616" y="548680"/>
            <a:ext cx="7776864" cy="830997"/>
          </a:xfrm>
          <a:prstGeom prst="rect">
            <a:avLst/>
          </a:prstGeom>
        </p:spPr>
        <p:txBody>
          <a:bodyPr wrap="square">
            <a:spAutoFit/>
          </a:bodyPr>
          <a:lstStyle/>
          <a:p>
            <a:r>
              <a:rPr lang="ru-RU" sz="2400" b="1" dirty="0">
                <a:solidFill>
                  <a:srgbClr val="0070C0"/>
                </a:solidFill>
              </a:rPr>
              <a:t>Для какого числа X истинно высказывание </a:t>
            </a:r>
            <a:endParaRPr lang="ru-RU" sz="2400" b="1" dirty="0" smtClean="0">
              <a:solidFill>
                <a:srgbClr val="0070C0"/>
              </a:solidFill>
            </a:endParaRPr>
          </a:p>
          <a:p>
            <a:r>
              <a:rPr lang="ru-RU" sz="2400" b="1" dirty="0" smtClean="0">
                <a:solidFill>
                  <a:srgbClr val="0070C0"/>
                </a:solidFill>
              </a:rPr>
              <a:t>(</a:t>
            </a:r>
            <a:r>
              <a:rPr lang="ru-RU" sz="2400" b="1" dirty="0">
                <a:solidFill>
                  <a:srgbClr val="0070C0"/>
                </a:solidFill>
              </a:rPr>
              <a:t>X × ( X -8) &gt; -25 + 2 × X ) → (X &gt; 7 ) </a:t>
            </a:r>
          </a:p>
        </p:txBody>
      </p:sp>
    </p:spTree>
    <p:extLst>
      <p:ext uri="{BB962C8B-B14F-4D97-AF65-F5344CB8AC3E}">
        <p14:creationId xmlns:p14="http://schemas.microsoft.com/office/powerpoint/2010/main" val="879640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33504" cy="1039427"/>
          </a:xfrm>
        </p:spPr>
        <p:txBody>
          <a:bodyPr/>
          <a:lstStyle/>
          <a:p>
            <a:r>
              <a:rPr lang="ru-RU" b="1" dirty="0" smtClean="0">
                <a:solidFill>
                  <a:srgbClr val="C00000"/>
                </a:solidFill>
              </a:rPr>
              <a:t>7.</a:t>
            </a:r>
            <a:endParaRPr lang="ru-RU" b="1" dirty="0">
              <a:solidFill>
                <a:srgbClr val="C00000"/>
              </a:solidFill>
            </a:endParaRPr>
          </a:p>
        </p:txBody>
      </p:sp>
      <p:sp>
        <p:nvSpPr>
          <p:cNvPr id="3" name="Объект 2"/>
          <p:cNvSpPr>
            <a:spLocks noGrp="1"/>
          </p:cNvSpPr>
          <p:nvPr>
            <p:ph idx="1"/>
          </p:nvPr>
        </p:nvSpPr>
        <p:spPr>
          <a:xfrm>
            <a:off x="3203848" y="1988840"/>
            <a:ext cx="2520280" cy="2520280"/>
          </a:xfrm>
        </p:spPr>
        <p:txBody>
          <a:bodyPr>
            <a:normAutofit/>
          </a:bodyPr>
          <a:lstStyle/>
          <a:p>
            <a:pPr marL="114300" indent="0" algn="ctr">
              <a:buNone/>
            </a:pPr>
            <a:r>
              <a:rPr lang="ru-RU" sz="3200" b="1" dirty="0">
                <a:solidFill>
                  <a:srgbClr val="C00000"/>
                </a:solidFill>
              </a:rPr>
              <a:t>1. 4 	</a:t>
            </a:r>
          </a:p>
          <a:p>
            <a:pPr marL="114300" indent="0" algn="ctr">
              <a:buNone/>
            </a:pPr>
            <a:r>
              <a:rPr lang="ru-RU" sz="3200" b="1" dirty="0" smtClean="0">
                <a:solidFill>
                  <a:srgbClr val="C00000"/>
                </a:solidFill>
              </a:rPr>
              <a:t>2</a:t>
            </a:r>
            <a:r>
              <a:rPr lang="ru-RU" sz="3200" b="1" dirty="0">
                <a:solidFill>
                  <a:srgbClr val="C00000"/>
                </a:solidFill>
              </a:rPr>
              <a:t>. 3 	</a:t>
            </a:r>
          </a:p>
          <a:p>
            <a:pPr marL="114300" indent="0" algn="ctr">
              <a:buNone/>
            </a:pPr>
            <a:r>
              <a:rPr lang="ru-RU" sz="3200" b="1" dirty="0" smtClean="0">
                <a:solidFill>
                  <a:srgbClr val="C00000"/>
                </a:solidFill>
              </a:rPr>
              <a:t>3</a:t>
            </a:r>
            <a:r>
              <a:rPr lang="ru-RU" sz="3200" b="1" dirty="0">
                <a:solidFill>
                  <a:srgbClr val="C00000"/>
                </a:solidFill>
              </a:rPr>
              <a:t>. 2 	</a:t>
            </a:r>
          </a:p>
          <a:p>
            <a:pPr marL="114300" indent="0" algn="ctr">
              <a:buNone/>
            </a:pPr>
            <a:r>
              <a:rPr lang="ru-RU" sz="3200" b="1" dirty="0" smtClean="0">
                <a:solidFill>
                  <a:srgbClr val="C00000"/>
                </a:solidFill>
              </a:rPr>
              <a:t>4</a:t>
            </a:r>
            <a:r>
              <a:rPr lang="ru-RU" sz="3200" b="1" dirty="0">
                <a:solidFill>
                  <a:srgbClr val="C00000"/>
                </a:solidFill>
              </a:rPr>
              <a:t>. 1</a:t>
            </a:r>
          </a:p>
        </p:txBody>
      </p:sp>
      <p:sp>
        <p:nvSpPr>
          <p:cNvPr id="6" name="Прямоугольник 5"/>
          <p:cNvSpPr/>
          <p:nvPr/>
        </p:nvSpPr>
        <p:spPr>
          <a:xfrm>
            <a:off x="1043608" y="332656"/>
            <a:ext cx="7848872" cy="830997"/>
          </a:xfrm>
          <a:prstGeom prst="rect">
            <a:avLst/>
          </a:prstGeom>
        </p:spPr>
        <p:txBody>
          <a:bodyPr wrap="square">
            <a:spAutoFit/>
          </a:bodyPr>
          <a:lstStyle/>
          <a:p>
            <a:pPr algn="ctr"/>
            <a:r>
              <a:rPr lang="ru-RU" sz="2400" b="1" dirty="0">
                <a:solidFill>
                  <a:srgbClr val="0070C0"/>
                </a:solidFill>
              </a:rPr>
              <a:t>Для какого из значений числа Y высказывание (Y &lt; 5) Ù ((Y &gt; 1) → (Y &gt; 5)) будет истинным?</a:t>
            </a:r>
          </a:p>
        </p:txBody>
      </p:sp>
    </p:spTree>
    <p:extLst>
      <p:ext uri="{BB962C8B-B14F-4D97-AF65-F5344CB8AC3E}">
        <p14:creationId xmlns:p14="http://schemas.microsoft.com/office/powerpoint/2010/main" val="2488210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33504" cy="1039427"/>
          </a:xfrm>
        </p:spPr>
        <p:txBody>
          <a:bodyPr/>
          <a:lstStyle/>
          <a:p>
            <a:r>
              <a:rPr lang="ru-RU" b="1" dirty="0" smtClean="0">
                <a:solidFill>
                  <a:srgbClr val="C00000"/>
                </a:solidFill>
              </a:rPr>
              <a:t>8.</a:t>
            </a:r>
            <a:endParaRPr lang="ru-RU" b="1" dirty="0">
              <a:solidFill>
                <a:srgbClr val="C00000"/>
              </a:solidFill>
            </a:endParaRPr>
          </a:p>
        </p:txBody>
      </p:sp>
      <p:sp>
        <p:nvSpPr>
          <p:cNvPr id="4" name="Объект 3"/>
          <p:cNvSpPr>
            <a:spLocks noGrp="1"/>
          </p:cNvSpPr>
          <p:nvPr>
            <p:ph idx="1"/>
          </p:nvPr>
        </p:nvSpPr>
        <p:spPr>
          <a:xfrm>
            <a:off x="3923928" y="2060848"/>
            <a:ext cx="1440160" cy="2448272"/>
          </a:xfrm>
        </p:spPr>
        <p:txBody>
          <a:bodyPr>
            <a:normAutofit/>
          </a:bodyPr>
          <a:lstStyle/>
          <a:p>
            <a:pPr marL="114300" indent="0">
              <a:buNone/>
            </a:pPr>
            <a:r>
              <a:rPr lang="ru-RU" sz="3200" b="1" dirty="0">
                <a:solidFill>
                  <a:srgbClr val="C00000"/>
                </a:solidFill>
              </a:rPr>
              <a:t>1. 5 	</a:t>
            </a:r>
          </a:p>
          <a:p>
            <a:pPr marL="114300" indent="0">
              <a:buNone/>
            </a:pPr>
            <a:r>
              <a:rPr lang="ru-RU" sz="3200" b="1" dirty="0" smtClean="0">
                <a:solidFill>
                  <a:srgbClr val="C00000"/>
                </a:solidFill>
              </a:rPr>
              <a:t>2</a:t>
            </a:r>
            <a:r>
              <a:rPr lang="ru-RU" sz="3200" b="1" dirty="0">
                <a:solidFill>
                  <a:srgbClr val="C00000"/>
                </a:solidFill>
              </a:rPr>
              <a:t>. 4 	</a:t>
            </a:r>
          </a:p>
          <a:p>
            <a:pPr marL="114300" indent="0">
              <a:buNone/>
            </a:pPr>
            <a:r>
              <a:rPr lang="ru-RU" sz="3200" b="1" dirty="0" smtClean="0">
                <a:solidFill>
                  <a:srgbClr val="C00000"/>
                </a:solidFill>
              </a:rPr>
              <a:t>3</a:t>
            </a:r>
            <a:r>
              <a:rPr lang="ru-RU" sz="3200" b="1" dirty="0">
                <a:solidFill>
                  <a:srgbClr val="C00000"/>
                </a:solidFill>
              </a:rPr>
              <a:t>. 3 	</a:t>
            </a:r>
          </a:p>
          <a:p>
            <a:pPr marL="114300" indent="0">
              <a:buNone/>
            </a:pPr>
            <a:r>
              <a:rPr lang="ru-RU" sz="3200" b="1" dirty="0" smtClean="0">
                <a:solidFill>
                  <a:srgbClr val="C00000"/>
                </a:solidFill>
              </a:rPr>
              <a:t>4</a:t>
            </a:r>
            <a:r>
              <a:rPr lang="ru-RU" sz="3200" b="1" dirty="0">
                <a:solidFill>
                  <a:srgbClr val="C00000"/>
                </a:solidFill>
              </a:rPr>
              <a:t>. 2 </a:t>
            </a:r>
          </a:p>
        </p:txBody>
      </p:sp>
      <p:sp>
        <p:nvSpPr>
          <p:cNvPr id="5" name="Прямоугольник 4"/>
          <p:cNvSpPr/>
          <p:nvPr/>
        </p:nvSpPr>
        <p:spPr>
          <a:xfrm>
            <a:off x="1043608" y="332656"/>
            <a:ext cx="7632848" cy="954107"/>
          </a:xfrm>
          <a:prstGeom prst="rect">
            <a:avLst/>
          </a:prstGeom>
        </p:spPr>
        <p:txBody>
          <a:bodyPr wrap="square">
            <a:spAutoFit/>
          </a:bodyPr>
          <a:lstStyle/>
          <a:p>
            <a:pPr algn="ctr"/>
            <a:r>
              <a:rPr lang="ru-RU" sz="2800" b="1" dirty="0">
                <a:solidFill>
                  <a:srgbClr val="0070C0"/>
                </a:solidFill>
              </a:rPr>
              <a:t>Для какого числа X истинно высказывание (X &gt; 2) \/ (X &gt; 5) → (X &lt; 3).</a:t>
            </a:r>
          </a:p>
        </p:txBody>
      </p:sp>
    </p:spTree>
    <p:extLst>
      <p:ext uri="{BB962C8B-B14F-4D97-AF65-F5344CB8AC3E}">
        <p14:creationId xmlns:p14="http://schemas.microsoft.com/office/powerpoint/2010/main" val="2968551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33504" cy="1039427"/>
          </a:xfrm>
        </p:spPr>
        <p:txBody>
          <a:bodyPr/>
          <a:lstStyle/>
          <a:p>
            <a:r>
              <a:rPr lang="ru-RU" b="1" dirty="0" smtClean="0">
                <a:solidFill>
                  <a:srgbClr val="C00000"/>
                </a:solidFill>
              </a:rPr>
              <a:t>9.</a:t>
            </a:r>
            <a:endParaRPr lang="ru-RU" b="1" dirty="0">
              <a:solidFill>
                <a:srgbClr val="C00000"/>
              </a:solidFill>
            </a:endParaRPr>
          </a:p>
        </p:txBody>
      </p:sp>
      <p:sp>
        <p:nvSpPr>
          <p:cNvPr id="3" name="Объект 2"/>
          <p:cNvSpPr>
            <a:spLocks noGrp="1"/>
          </p:cNvSpPr>
          <p:nvPr>
            <p:ph idx="1"/>
          </p:nvPr>
        </p:nvSpPr>
        <p:spPr>
          <a:xfrm>
            <a:off x="3491880" y="2132856"/>
            <a:ext cx="2088232" cy="2520280"/>
          </a:xfrm>
        </p:spPr>
        <p:txBody>
          <a:bodyPr>
            <a:normAutofit/>
          </a:bodyPr>
          <a:lstStyle/>
          <a:p>
            <a:pPr marL="114300" indent="0" algn="ctr">
              <a:buNone/>
            </a:pPr>
            <a:r>
              <a:rPr lang="ru-RU" sz="3200" b="1" dirty="0">
                <a:solidFill>
                  <a:srgbClr val="C00000"/>
                </a:solidFill>
              </a:rPr>
              <a:t>1. 1 	</a:t>
            </a:r>
          </a:p>
          <a:p>
            <a:pPr marL="114300" indent="0" algn="ctr">
              <a:buNone/>
            </a:pPr>
            <a:r>
              <a:rPr lang="ru-RU" sz="3200" b="1" dirty="0" smtClean="0">
                <a:solidFill>
                  <a:srgbClr val="C00000"/>
                </a:solidFill>
              </a:rPr>
              <a:t>2</a:t>
            </a:r>
            <a:r>
              <a:rPr lang="ru-RU" sz="3200" b="1" dirty="0">
                <a:solidFill>
                  <a:srgbClr val="C00000"/>
                </a:solidFill>
              </a:rPr>
              <a:t>. 3 	</a:t>
            </a:r>
          </a:p>
          <a:p>
            <a:pPr marL="114300" indent="0" algn="ctr">
              <a:buNone/>
            </a:pPr>
            <a:r>
              <a:rPr lang="ru-RU" sz="3200" b="1" dirty="0" smtClean="0">
                <a:solidFill>
                  <a:srgbClr val="C00000"/>
                </a:solidFill>
              </a:rPr>
              <a:t>3</a:t>
            </a:r>
            <a:r>
              <a:rPr lang="ru-RU" sz="3200" b="1" dirty="0">
                <a:solidFill>
                  <a:srgbClr val="C00000"/>
                </a:solidFill>
              </a:rPr>
              <a:t>. 2 	</a:t>
            </a:r>
          </a:p>
          <a:p>
            <a:pPr marL="114300" indent="0" algn="ctr">
              <a:buNone/>
            </a:pPr>
            <a:r>
              <a:rPr lang="ru-RU" sz="3200" b="1" dirty="0" smtClean="0">
                <a:solidFill>
                  <a:srgbClr val="C00000"/>
                </a:solidFill>
              </a:rPr>
              <a:t>4</a:t>
            </a:r>
            <a:r>
              <a:rPr lang="ru-RU" sz="3200" b="1" dirty="0">
                <a:solidFill>
                  <a:srgbClr val="C00000"/>
                </a:solidFill>
              </a:rPr>
              <a:t>. 4 </a:t>
            </a:r>
          </a:p>
        </p:txBody>
      </p:sp>
      <p:sp>
        <p:nvSpPr>
          <p:cNvPr id="6" name="Прямоугольник 5"/>
          <p:cNvSpPr/>
          <p:nvPr/>
        </p:nvSpPr>
        <p:spPr>
          <a:xfrm>
            <a:off x="1043608" y="513612"/>
            <a:ext cx="7776864" cy="954107"/>
          </a:xfrm>
          <a:prstGeom prst="rect">
            <a:avLst/>
          </a:prstGeom>
        </p:spPr>
        <p:txBody>
          <a:bodyPr wrap="square">
            <a:spAutoFit/>
          </a:bodyPr>
          <a:lstStyle/>
          <a:p>
            <a:pPr algn="ctr"/>
            <a:r>
              <a:rPr lang="ru-RU" sz="2800" dirty="0">
                <a:solidFill>
                  <a:srgbClr val="0070C0"/>
                </a:solidFill>
              </a:rPr>
              <a:t>Для какого числа X истинно высказывание </a:t>
            </a:r>
            <a:r>
              <a:rPr lang="ru-RU" sz="2800" b="1" dirty="0">
                <a:solidFill>
                  <a:srgbClr val="0070C0"/>
                </a:solidFill>
              </a:rPr>
              <a:t>((X</a:t>
            </a:r>
            <a:r>
              <a:rPr lang="ru-RU" sz="2800" dirty="0">
                <a:solidFill>
                  <a:srgbClr val="0070C0"/>
                </a:solidFill>
              </a:rPr>
              <a:t> </a:t>
            </a:r>
            <a:r>
              <a:rPr lang="ru-RU" sz="2800" b="1" dirty="0">
                <a:solidFill>
                  <a:srgbClr val="0070C0"/>
                </a:solidFill>
              </a:rPr>
              <a:t>&gt; 3) \/ (X &lt; 3)) → (X &lt; 1)</a:t>
            </a:r>
            <a:r>
              <a:rPr lang="ru-RU" sz="2800" b="1" dirty="0">
                <a:solidFill>
                  <a:srgbClr val="0070C0"/>
                </a:solidFill>
              </a:rPr>
              <a:t> </a:t>
            </a:r>
            <a:endParaRPr lang="ru-RU" sz="2800" dirty="0">
              <a:solidFill>
                <a:srgbClr val="0070C0"/>
              </a:solidFill>
            </a:endParaRPr>
          </a:p>
        </p:txBody>
      </p:sp>
    </p:spTree>
    <p:extLst>
      <p:ext uri="{BB962C8B-B14F-4D97-AF65-F5344CB8AC3E}">
        <p14:creationId xmlns:p14="http://schemas.microsoft.com/office/powerpoint/2010/main" val="2853172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33504" cy="1039427"/>
          </a:xfrm>
        </p:spPr>
        <p:txBody>
          <a:bodyPr/>
          <a:lstStyle/>
          <a:p>
            <a:r>
              <a:rPr lang="ru-RU" b="1" dirty="0" smtClean="0">
                <a:solidFill>
                  <a:srgbClr val="C00000"/>
                </a:solidFill>
              </a:rPr>
              <a:t>10.</a:t>
            </a:r>
            <a:endParaRPr lang="ru-RU" b="1" dirty="0">
              <a:solidFill>
                <a:srgbClr val="C00000"/>
              </a:solidFill>
            </a:endParaRPr>
          </a:p>
        </p:txBody>
      </p:sp>
      <p:sp>
        <p:nvSpPr>
          <p:cNvPr id="4" name="Объект 3"/>
          <p:cNvSpPr>
            <a:spLocks noGrp="1"/>
          </p:cNvSpPr>
          <p:nvPr>
            <p:ph idx="1"/>
          </p:nvPr>
        </p:nvSpPr>
        <p:spPr>
          <a:xfrm>
            <a:off x="4211960" y="2204864"/>
            <a:ext cx="1368152" cy="2540496"/>
          </a:xfrm>
        </p:spPr>
        <p:txBody>
          <a:bodyPr>
            <a:normAutofit/>
          </a:bodyPr>
          <a:lstStyle/>
          <a:p>
            <a:pPr marL="114300" indent="0">
              <a:buNone/>
            </a:pPr>
            <a:r>
              <a:rPr lang="ru-RU" sz="3200" b="1" dirty="0" smtClean="0">
                <a:solidFill>
                  <a:srgbClr val="C00000"/>
                </a:solidFill>
              </a:rPr>
              <a:t>1. </a:t>
            </a:r>
            <a:r>
              <a:rPr lang="ru-RU" sz="3200" b="1" dirty="0">
                <a:solidFill>
                  <a:srgbClr val="C00000"/>
                </a:solidFill>
              </a:rPr>
              <a:t>3 	</a:t>
            </a:r>
          </a:p>
          <a:p>
            <a:pPr marL="114300" indent="0">
              <a:buNone/>
            </a:pPr>
            <a:r>
              <a:rPr lang="ru-RU" sz="3200" b="1" dirty="0" smtClean="0">
                <a:solidFill>
                  <a:srgbClr val="C00000"/>
                </a:solidFill>
              </a:rPr>
              <a:t>2</a:t>
            </a:r>
            <a:r>
              <a:rPr lang="ru-RU" sz="3200" b="1" dirty="0">
                <a:solidFill>
                  <a:srgbClr val="C00000"/>
                </a:solidFill>
              </a:rPr>
              <a:t>. 1 	</a:t>
            </a:r>
          </a:p>
          <a:p>
            <a:pPr marL="114300" indent="0">
              <a:buNone/>
            </a:pPr>
            <a:r>
              <a:rPr lang="ru-RU" sz="3200" b="1" dirty="0" smtClean="0">
                <a:solidFill>
                  <a:srgbClr val="C00000"/>
                </a:solidFill>
              </a:rPr>
              <a:t>3</a:t>
            </a:r>
            <a:r>
              <a:rPr lang="ru-RU" sz="3200" b="1" dirty="0">
                <a:solidFill>
                  <a:srgbClr val="C00000"/>
                </a:solidFill>
              </a:rPr>
              <a:t>. 2 	</a:t>
            </a:r>
          </a:p>
          <a:p>
            <a:pPr marL="114300" indent="0">
              <a:buNone/>
            </a:pPr>
            <a:r>
              <a:rPr lang="ru-RU" sz="3200" b="1" dirty="0" smtClean="0">
                <a:solidFill>
                  <a:srgbClr val="C00000"/>
                </a:solidFill>
              </a:rPr>
              <a:t>4</a:t>
            </a:r>
            <a:r>
              <a:rPr lang="ru-RU" sz="3200" b="1" dirty="0">
                <a:solidFill>
                  <a:srgbClr val="C00000"/>
                </a:solidFill>
              </a:rPr>
              <a:t>. 4 </a:t>
            </a:r>
          </a:p>
        </p:txBody>
      </p:sp>
      <p:sp>
        <p:nvSpPr>
          <p:cNvPr id="5" name="Прямоугольник 4"/>
          <p:cNvSpPr/>
          <p:nvPr/>
        </p:nvSpPr>
        <p:spPr>
          <a:xfrm>
            <a:off x="971600" y="548680"/>
            <a:ext cx="7848872" cy="830997"/>
          </a:xfrm>
          <a:prstGeom prst="rect">
            <a:avLst/>
          </a:prstGeom>
        </p:spPr>
        <p:txBody>
          <a:bodyPr wrap="square">
            <a:spAutoFit/>
          </a:bodyPr>
          <a:lstStyle/>
          <a:p>
            <a:r>
              <a:rPr lang="ru-RU" sz="2400" b="1" dirty="0">
                <a:solidFill>
                  <a:srgbClr val="0070C0"/>
                </a:solidFill>
              </a:rPr>
              <a:t>Для какого из значений числа Z высказывание </a:t>
            </a:r>
            <a:endParaRPr lang="ru-RU" sz="2400" b="1" dirty="0" smtClean="0">
              <a:solidFill>
                <a:srgbClr val="0070C0"/>
              </a:solidFill>
            </a:endParaRPr>
          </a:p>
          <a:p>
            <a:r>
              <a:rPr lang="ru-RU" sz="2400" b="1" dirty="0" smtClean="0">
                <a:solidFill>
                  <a:srgbClr val="0070C0"/>
                </a:solidFill>
              </a:rPr>
              <a:t>((</a:t>
            </a:r>
            <a:r>
              <a:rPr lang="ru-RU" sz="2400" b="1" dirty="0">
                <a:solidFill>
                  <a:srgbClr val="0070C0"/>
                </a:solidFill>
              </a:rPr>
              <a:t>Z &gt; 2) \/ (Z &gt; 4)) → (Z &gt; 3) будет ложным?</a:t>
            </a:r>
          </a:p>
        </p:txBody>
      </p:sp>
    </p:spTree>
    <p:extLst>
      <p:ext uri="{BB962C8B-B14F-4D97-AF65-F5344CB8AC3E}">
        <p14:creationId xmlns:p14="http://schemas.microsoft.com/office/powerpoint/2010/main" val="29840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2"/>
            <a:ext cx="4145872" cy="1039427"/>
          </a:xfrm>
        </p:spPr>
        <p:txBody>
          <a:bodyPr>
            <a:normAutofit/>
          </a:bodyPr>
          <a:lstStyle/>
          <a:p>
            <a:pPr lvl="0"/>
            <a:r>
              <a:rPr lang="ru-RU" sz="4800" b="1" cap="none" dirty="0">
                <a:solidFill>
                  <a:srgbClr val="7030A0"/>
                </a:solidFill>
                <a:latin typeface="Times New Roman" pitchFamily="18" charset="0"/>
                <a:cs typeface="Arial" pitchFamily="34" charset="0"/>
              </a:rPr>
              <a:t>Решение</a:t>
            </a:r>
            <a:r>
              <a:rPr lang="ru-RU" sz="4800" b="1" cap="none" dirty="0" smtClean="0">
                <a:solidFill>
                  <a:srgbClr val="7030A0"/>
                </a:solidFill>
                <a:latin typeface="Times New Roman" pitchFamily="18" charset="0"/>
                <a:cs typeface="Arial" pitchFamily="34" charset="0"/>
              </a:rPr>
              <a:t>:</a:t>
            </a:r>
            <a:endParaRPr lang="ru-RU" sz="5400" dirty="0">
              <a:solidFill>
                <a:srgbClr val="7030A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967631474"/>
              </p:ext>
            </p:extLst>
          </p:nvPr>
        </p:nvGraphicFramePr>
        <p:xfrm>
          <a:off x="683568" y="2276872"/>
          <a:ext cx="7740220" cy="2073691"/>
        </p:xfrm>
        <a:graphic>
          <a:graphicData uri="http://schemas.openxmlformats.org/drawingml/2006/table">
            <a:tbl>
              <a:tblPr>
                <a:tableStyleId>{284E427A-3D55-4303-BF80-6455036E1DE7}</a:tableStyleId>
              </a:tblPr>
              <a:tblGrid>
                <a:gridCol w="316826"/>
                <a:gridCol w="361052"/>
                <a:gridCol w="330234"/>
                <a:gridCol w="432048"/>
                <a:gridCol w="1152128"/>
                <a:gridCol w="1728192"/>
                <a:gridCol w="1584176"/>
                <a:gridCol w="1835564"/>
              </a:tblGrid>
              <a:tr h="382051">
                <a:tc>
                  <a:txBody>
                    <a:bodyPr/>
                    <a:lstStyle/>
                    <a:p>
                      <a:pPr algn="ctr"/>
                      <a:r>
                        <a:rPr lang="en-US" dirty="0">
                          <a:solidFill>
                            <a:srgbClr val="7030A0"/>
                          </a:solidFill>
                        </a:rPr>
                        <a:t>X</a:t>
                      </a:r>
                    </a:p>
                  </a:txBody>
                  <a:tcPr marL="7620" marR="7620" marT="7620" marB="7620"/>
                </a:tc>
                <a:tc>
                  <a:txBody>
                    <a:bodyPr/>
                    <a:lstStyle/>
                    <a:p>
                      <a:pPr algn="ctr"/>
                      <a:r>
                        <a:rPr lang="en-US">
                          <a:solidFill>
                            <a:srgbClr val="7030A0"/>
                          </a:solidFill>
                        </a:rPr>
                        <a:t>Y</a:t>
                      </a:r>
                    </a:p>
                  </a:txBody>
                  <a:tcPr marL="7620" marR="7620" marT="7620" marB="7620"/>
                </a:tc>
                <a:tc>
                  <a:txBody>
                    <a:bodyPr/>
                    <a:lstStyle/>
                    <a:p>
                      <a:pPr algn="ctr"/>
                      <a:r>
                        <a:rPr lang="en-US">
                          <a:solidFill>
                            <a:srgbClr val="7030A0"/>
                          </a:solidFill>
                        </a:rPr>
                        <a:t>Z</a:t>
                      </a:r>
                    </a:p>
                  </a:txBody>
                  <a:tcPr marL="7620" marR="7620" marT="7620" marB="7620"/>
                </a:tc>
                <a:tc>
                  <a:txBody>
                    <a:bodyPr/>
                    <a:lstStyle/>
                    <a:p>
                      <a:pPr algn="ctr"/>
                      <a:r>
                        <a:rPr lang="en-US" b="1" dirty="0">
                          <a:solidFill>
                            <a:srgbClr val="7030A0"/>
                          </a:solidFill>
                        </a:rPr>
                        <a:t>F</a:t>
                      </a:r>
                    </a:p>
                  </a:txBody>
                  <a:tcPr marL="7620" marR="7620" marT="7620" marB="7620"/>
                </a:tc>
                <a:tc>
                  <a:txBody>
                    <a:bodyPr/>
                    <a:lstStyle/>
                    <a:p>
                      <a:pPr algn="ctr"/>
                      <a:r>
                        <a:rPr lang="en-US" b="1" dirty="0">
                          <a:solidFill>
                            <a:srgbClr val="7030A0"/>
                          </a:solidFill>
                        </a:rPr>
                        <a:t>X/\Y/\Z</a:t>
                      </a:r>
                    </a:p>
                  </a:txBody>
                  <a:tcPr marL="7620" marR="7620" marT="7620" marB="7620"/>
                </a:tc>
                <a:tc>
                  <a:txBody>
                    <a:bodyPr/>
                    <a:lstStyle/>
                    <a:p>
                      <a:pPr algn="ctr"/>
                      <a:r>
                        <a:rPr lang="en-US">
                          <a:solidFill>
                            <a:srgbClr val="7030A0"/>
                          </a:solidFill>
                        </a:rPr>
                        <a:t>¬X\/¬Y\/Z</a:t>
                      </a:r>
                    </a:p>
                  </a:txBody>
                  <a:tcPr marL="7620" marR="7620" marT="7620" marB="7620"/>
                </a:tc>
                <a:tc>
                  <a:txBody>
                    <a:bodyPr/>
                    <a:lstStyle/>
                    <a:p>
                      <a:pPr algn="ctr"/>
                      <a:r>
                        <a:rPr lang="en-US">
                          <a:solidFill>
                            <a:srgbClr val="7030A0"/>
                          </a:solidFill>
                        </a:rPr>
                        <a:t>X\/Y\/Z</a:t>
                      </a:r>
                    </a:p>
                  </a:txBody>
                  <a:tcPr marL="7620" marR="7620" marT="7620" marB="7620"/>
                </a:tc>
                <a:tc>
                  <a:txBody>
                    <a:bodyPr/>
                    <a:lstStyle/>
                    <a:p>
                      <a:pPr algn="ctr"/>
                      <a:r>
                        <a:rPr lang="en-US" dirty="0">
                          <a:solidFill>
                            <a:srgbClr val="7030A0"/>
                          </a:solidFill>
                        </a:rPr>
                        <a:t>¬X/\¬Y/\¬Z</a:t>
                      </a:r>
                    </a:p>
                  </a:txBody>
                  <a:tcPr marL="7620" marR="7620" marT="7620" marB="7620"/>
                </a:tc>
              </a:tr>
              <a:tr h="216024">
                <a:tc>
                  <a:txBody>
                    <a:bodyPr/>
                    <a:lstStyle/>
                    <a:p>
                      <a:pPr algn="ctr"/>
                      <a:r>
                        <a:rPr lang="ru-RU" dirty="0" smtClean="0">
                          <a:solidFill>
                            <a:srgbClr val="7030A0"/>
                          </a:solidFill>
                        </a:rPr>
                        <a:t>0</a:t>
                      </a:r>
                      <a:r>
                        <a:rPr lang="ru-RU" dirty="0">
                          <a:solidFill>
                            <a:srgbClr val="7030A0"/>
                          </a:solidFill>
                        </a:rPr>
                        <a:t/>
                      </a:r>
                      <a:br>
                        <a:rPr lang="ru-RU" dirty="0">
                          <a:solidFill>
                            <a:srgbClr val="7030A0"/>
                          </a:solidFill>
                        </a:rPr>
                      </a:br>
                      <a:endParaRPr lang="ru-RU" dirty="0">
                        <a:solidFill>
                          <a:srgbClr val="7030A0"/>
                        </a:solidFill>
                      </a:endParaRPr>
                    </a:p>
                  </a:txBody>
                  <a:tcPr marL="7620" marR="7620" marT="7620" marB="7620"/>
                </a:tc>
                <a:tc>
                  <a:txBody>
                    <a:bodyPr/>
                    <a:lstStyle/>
                    <a:p>
                      <a:pPr algn="ctr"/>
                      <a:r>
                        <a:rPr lang="ru-RU" dirty="0">
                          <a:solidFill>
                            <a:srgbClr val="7030A0"/>
                          </a:solidFill>
                        </a:rPr>
                        <a:t>0 </a:t>
                      </a:r>
                    </a:p>
                  </a:txBody>
                  <a:tcPr marL="7620" marR="7620" marT="7620" marB="7620"/>
                </a:tc>
                <a:tc>
                  <a:txBody>
                    <a:bodyPr/>
                    <a:lstStyle/>
                    <a:p>
                      <a:pPr algn="ctr"/>
                      <a:r>
                        <a:rPr lang="ru-RU" dirty="0">
                          <a:solidFill>
                            <a:srgbClr val="7030A0"/>
                          </a:solidFill>
                        </a:rPr>
                        <a:t>0 </a:t>
                      </a:r>
                    </a:p>
                  </a:txBody>
                  <a:tcPr marL="7620" marR="7620" marT="7620" marB="7620"/>
                </a:tc>
                <a:tc>
                  <a:txBody>
                    <a:bodyPr/>
                    <a:lstStyle/>
                    <a:p>
                      <a:pPr algn="ctr"/>
                      <a:r>
                        <a:rPr lang="ru-RU" b="1" dirty="0">
                          <a:solidFill>
                            <a:srgbClr val="7030A0"/>
                          </a:solidFill>
                        </a:rPr>
                        <a:t>0</a:t>
                      </a:r>
                    </a:p>
                  </a:txBody>
                  <a:tcPr marL="7620" marR="7620" marT="7620" marB="7620"/>
                </a:tc>
                <a:tc>
                  <a:txBody>
                    <a:bodyPr/>
                    <a:lstStyle/>
                    <a:p>
                      <a:pPr algn="ctr"/>
                      <a:r>
                        <a:rPr lang="ru-RU" b="1" dirty="0">
                          <a:solidFill>
                            <a:srgbClr val="7030A0"/>
                          </a:solidFill>
                        </a:rPr>
                        <a:t>0</a:t>
                      </a:r>
                    </a:p>
                  </a:txBody>
                  <a:tcPr marL="7620" marR="7620" marT="7620" marB="7620"/>
                </a:tc>
                <a:tc>
                  <a:txBody>
                    <a:bodyPr/>
                    <a:lstStyle/>
                    <a:p>
                      <a:pPr algn="ctr"/>
                      <a:r>
                        <a:rPr lang="ru-RU" dirty="0">
                          <a:solidFill>
                            <a:srgbClr val="7030A0"/>
                          </a:solidFill>
                        </a:rPr>
                        <a:t>1 не </a:t>
                      </a:r>
                      <a:r>
                        <a:rPr lang="ru-RU" dirty="0" err="1">
                          <a:solidFill>
                            <a:srgbClr val="7030A0"/>
                          </a:solidFill>
                        </a:rPr>
                        <a:t>соотв</a:t>
                      </a:r>
                      <a:r>
                        <a:rPr lang="ru-RU" dirty="0">
                          <a:solidFill>
                            <a:srgbClr val="7030A0"/>
                          </a:solidFill>
                        </a:rPr>
                        <a:t> </a:t>
                      </a:r>
                      <a:r>
                        <a:rPr lang="en-US" dirty="0" smtClean="0">
                          <a:solidFill>
                            <a:srgbClr val="7030A0"/>
                          </a:solidFill>
                        </a:rPr>
                        <a:t>F</a:t>
                      </a:r>
                      <a:r>
                        <a:rPr lang="en-US" dirty="0">
                          <a:solidFill>
                            <a:srgbClr val="7030A0"/>
                          </a:solidFill>
                        </a:rPr>
                        <a:t/>
                      </a:r>
                      <a:br>
                        <a:rPr lang="en-US" dirty="0">
                          <a:solidFill>
                            <a:srgbClr val="7030A0"/>
                          </a:solidFill>
                        </a:rPr>
                      </a:br>
                      <a:endParaRPr lang="en-US" dirty="0">
                        <a:solidFill>
                          <a:srgbClr val="7030A0"/>
                        </a:solidFill>
                      </a:endParaRPr>
                    </a:p>
                  </a:txBody>
                  <a:tcPr marL="7620" marR="7620" marT="7620" marB="7620"/>
                </a:tc>
                <a:tc>
                  <a:txBody>
                    <a:bodyPr/>
                    <a:lstStyle/>
                    <a:p>
                      <a:pPr algn="ctr"/>
                      <a:r>
                        <a:rPr lang="ru-RU" dirty="0">
                          <a:solidFill>
                            <a:srgbClr val="7030A0"/>
                          </a:solidFill>
                        </a:rPr>
                        <a:t>0 </a:t>
                      </a:r>
                    </a:p>
                  </a:txBody>
                  <a:tcPr marL="7620" marR="7620" marT="7620" marB="7620"/>
                </a:tc>
                <a:tc>
                  <a:txBody>
                    <a:bodyPr/>
                    <a:lstStyle/>
                    <a:p>
                      <a:pPr algn="ctr"/>
                      <a:r>
                        <a:rPr lang="ru-RU" dirty="0">
                          <a:solidFill>
                            <a:srgbClr val="7030A0"/>
                          </a:solidFill>
                        </a:rPr>
                        <a:t>1 не </a:t>
                      </a:r>
                      <a:r>
                        <a:rPr lang="ru-RU" dirty="0" err="1">
                          <a:solidFill>
                            <a:srgbClr val="7030A0"/>
                          </a:solidFill>
                        </a:rPr>
                        <a:t>соотв</a:t>
                      </a:r>
                      <a:r>
                        <a:rPr lang="ru-RU" dirty="0">
                          <a:solidFill>
                            <a:srgbClr val="7030A0"/>
                          </a:solidFill>
                        </a:rPr>
                        <a:t> </a:t>
                      </a:r>
                      <a:r>
                        <a:rPr lang="en-US" dirty="0" smtClean="0">
                          <a:solidFill>
                            <a:srgbClr val="7030A0"/>
                          </a:solidFill>
                        </a:rPr>
                        <a:t>F</a:t>
                      </a:r>
                      <a:r>
                        <a:rPr lang="en-US" dirty="0">
                          <a:solidFill>
                            <a:srgbClr val="7030A0"/>
                          </a:solidFill>
                        </a:rPr>
                        <a:t/>
                      </a:r>
                      <a:br>
                        <a:rPr lang="en-US" dirty="0">
                          <a:solidFill>
                            <a:srgbClr val="7030A0"/>
                          </a:solidFill>
                        </a:rPr>
                      </a:br>
                      <a:endParaRPr lang="en-US" dirty="0">
                        <a:solidFill>
                          <a:srgbClr val="7030A0"/>
                        </a:solidFill>
                      </a:endParaRPr>
                    </a:p>
                  </a:txBody>
                  <a:tcPr marL="7620" marR="7620" marT="7620" marB="7620"/>
                </a:tc>
              </a:tr>
              <a:tr h="383257">
                <a:tc>
                  <a:txBody>
                    <a:bodyPr/>
                    <a:lstStyle/>
                    <a:p>
                      <a:pPr algn="ctr"/>
                      <a:r>
                        <a:rPr lang="ru-RU">
                          <a:solidFill>
                            <a:srgbClr val="7030A0"/>
                          </a:solidFill>
                        </a:rPr>
                        <a:t>0 </a:t>
                      </a:r>
                      <a:br>
                        <a:rPr lang="ru-RU">
                          <a:solidFill>
                            <a:srgbClr val="7030A0"/>
                          </a:solidFill>
                        </a:rPr>
                      </a:br>
                      <a:endParaRPr lang="ru-RU">
                        <a:solidFill>
                          <a:srgbClr val="7030A0"/>
                        </a:solidFill>
                      </a:endParaRPr>
                    </a:p>
                  </a:txBody>
                  <a:tcPr marL="7620" marR="7620" marT="7620" marB="7620"/>
                </a:tc>
                <a:tc>
                  <a:txBody>
                    <a:bodyPr/>
                    <a:lstStyle/>
                    <a:p>
                      <a:pPr algn="ctr"/>
                      <a:r>
                        <a:rPr lang="ru-RU">
                          <a:solidFill>
                            <a:srgbClr val="7030A0"/>
                          </a:solidFill>
                        </a:rPr>
                        <a:t>0 </a:t>
                      </a:r>
                      <a:br>
                        <a:rPr lang="ru-RU">
                          <a:solidFill>
                            <a:srgbClr val="7030A0"/>
                          </a:solidFill>
                        </a:rPr>
                      </a:br>
                      <a:endParaRPr lang="ru-RU">
                        <a:solidFill>
                          <a:srgbClr val="7030A0"/>
                        </a:solidFill>
                      </a:endParaRPr>
                    </a:p>
                  </a:txBody>
                  <a:tcPr marL="7620" marR="7620" marT="7620" marB="7620"/>
                </a:tc>
                <a:tc>
                  <a:txBody>
                    <a:bodyPr/>
                    <a:lstStyle/>
                    <a:p>
                      <a:pPr algn="ctr"/>
                      <a:r>
                        <a:rPr lang="ru-RU">
                          <a:solidFill>
                            <a:srgbClr val="7030A0"/>
                          </a:solidFill>
                        </a:rPr>
                        <a:t>1 </a:t>
                      </a:r>
                      <a:br>
                        <a:rPr lang="ru-RU">
                          <a:solidFill>
                            <a:srgbClr val="7030A0"/>
                          </a:solidFill>
                        </a:rPr>
                      </a:br>
                      <a:endParaRPr lang="ru-RU">
                        <a:solidFill>
                          <a:srgbClr val="7030A0"/>
                        </a:solidFill>
                      </a:endParaRPr>
                    </a:p>
                  </a:txBody>
                  <a:tcPr marL="7620" marR="7620" marT="7620" marB="7620"/>
                </a:tc>
                <a:tc>
                  <a:txBody>
                    <a:bodyPr/>
                    <a:lstStyle/>
                    <a:p>
                      <a:pPr algn="ctr"/>
                      <a:r>
                        <a:rPr lang="ru-RU" b="1" dirty="0">
                          <a:solidFill>
                            <a:srgbClr val="7030A0"/>
                          </a:solidFill>
                        </a:rPr>
                        <a:t>0</a:t>
                      </a:r>
                    </a:p>
                  </a:txBody>
                  <a:tcPr marL="7620" marR="7620" marT="7620" marB="7620"/>
                </a:tc>
                <a:tc>
                  <a:txBody>
                    <a:bodyPr/>
                    <a:lstStyle/>
                    <a:p>
                      <a:pPr algn="ctr"/>
                      <a:r>
                        <a:rPr lang="ru-RU" b="1" dirty="0">
                          <a:solidFill>
                            <a:srgbClr val="7030A0"/>
                          </a:solidFill>
                        </a:rPr>
                        <a:t>0</a:t>
                      </a:r>
                    </a:p>
                  </a:txBody>
                  <a:tcPr marL="7620" marR="7620" marT="7620" marB="7620"/>
                </a:tc>
                <a:tc>
                  <a:txBody>
                    <a:bodyPr/>
                    <a:lstStyle/>
                    <a:p>
                      <a:pPr algn="ctr"/>
                      <a:r>
                        <a:rPr lang="ru-RU" dirty="0">
                          <a:solidFill>
                            <a:srgbClr val="7030A0"/>
                          </a:solidFill>
                        </a:rPr>
                        <a:t>1 не </a:t>
                      </a:r>
                      <a:r>
                        <a:rPr lang="ru-RU" dirty="0" err="1">
                          <a:solidFill>
                            <a:srgbClr val="7030A0"/>
                          </a:solidFill>
                        </a:rPr>
                        <a:t>соотв</a:t>
                      </a:r>
                      <a:r>
                        <a:rPr lang="ru-RU" dirty="0">
                          <a:solidFill>
                            <a:srgbClr val="7030A0"/>
                          </a:solidFill>
                        </a:rPr>
                        <a:t> </a:t>
                      </a:r>
                      <a:r>
                        <a:rPr lang="en-US" dirty="0">
                          <a:solidFill>
                            <a:srgbClr val="7030A0"/>
                          </a:solidFill>
                        </a:rPr>
                        <a:t>F </a:t>
                      </a:r>
                      <a:br>
                        <a:rPr lang="en-US" dirty="0">
                          <a:solidFill>
                            <a:srgbClr val="7030A0"/>
                          </a:solidFill>
                        </a:rPr>
                      </a:br>
                      <a:endParaRPr lang="en-US" dirty="0">
                        <a:solidFill>
                          <a:srgbClr val="7030A0"/>
                        </a:solidFill>
                      </a:endParaRPr>
                    </a:p>
                  </a:txBody>
                  <a:tcPr marL="7620" marR="7620" marT="7620" marB="7620"/>
                </a:tc>
                <a:tc>
                  <a:txBody>
                    <a:bodyPr/>
                    <a:lstStyle/>
                    <a:p>
                      <a:pPr algn="ctr"/>
                      <a:r>
                        <a:rPr lang="ru-RU">
                          <a:solidFill>
                            <a:srgbClr val="7030A0"/>
                          </a:solidFill>
                        </a:rPr>
                        <a:t>1 не соотв </a:t>
                      </a:r>
                      <a:r>
                        <a:rPr lang="en-US">
                          <a:solidFill>
                            <a:srgbClr val="7030A0"/>
                          </a:solidFill>
                        </a:rPr>
                        <a:t>F </a:t>
                      </a:r>
                      <a:br>
                        <a:rPr lang="en-US">
                          <a:solidFill>
                            <a:srgbClr val="7030A0"/>
                          </a:solidFill>
                        </a:rPr>
                      </a:br>
                      <a:endParaRPr lang="en-US">
                        <a:solidFill>
                          <a:srgbClr val="7030A0"/>
                        </a:solidFill>
                      </a:endParaRPr>
                    </a:p>
                  </a:txBody>
                  <a:tcPr marL="7620" marR="7620" marT="7620" marB="7620"/>
                </a:tc>
                <a:tc>
                  <a:txBody>
                    <a:bodyPr/>
                    <a:lstStyle/>
                    <a:p>
                      <a:pPr algn="ctr"/>
                      <a:r>
                        <a:rPr lang="ru-RU" dirty="0">
                          <a:solidFill>
                            <a:srgbClr val="7030A0"/>
                          </a:solidFill>
                        </a:rPr>
                        <a:t>0 не </a:t>
                      </a:r>
                      <a:r>
                        <a:rPr lang="ru-RU" dirty="0" err="1">
                          <a:solidFill>
                            <a:srgbClr val="7030A0"/>
                          </a:solidFill>
                        </a:rPr>
                        <a:t>соотв</a:t>
                      </a:r>
                      <a:r>
                        <a:rPr lang="ru-RU" dirty="0">
                          <a:solidFill>
                            <a:srgbClr val="7030A0"/>
                          </a:solidFill>
                        </a:rPr>
                        <a:t> </a:t>
                      </a:r>
                      <a:r>
                        <a:rPr lang="en-US" dirty="0">
                          <a:solidFill>
                            <a:srgbClr val="7030A0"/>
                          </a:solidFill>
                        </a:rPr>
                        <a:t>F </a:t>
                      </a:r>
                      <a:br>
                        <a:rPr lang="en-US" dirty="0">
                          <a:solidFill>
                            <a:srgbClr val="7030A0"/>
                          </a:solidFill>
                        </a:rPr>
                      </a:br>
                      <a:endParaRPr lang="en-US" dirty="0">
                        <a:solidFill>
                          <a:srgbClr val="7030A0"/>
                        </a:solidFill>
                      </a:endParaRPr>
                    </a:p>
                  </a:txBody>
                  <a:tcPr marL="7620" marR="7620" marT="7620" marB="7620"/>
                </a:tc>
              </a:tr>
              <a:tr h="347856">
                <a:tc>
                  <a:txBody>
                    <a:bodyPr/>
                    <a:lstStyle/>
                    <a:p>
                      <a:pPr algn="ctr"/>
                      <a:r>
                        <a:rPr lang="ru-RU" dirty="0">
                          <a:solidFill>
                            <a:srgbClr val="7030A0"/>
                          </a:solidFill>
                        </a:rPr>
                        <a:t>1 </a:t>
                      </a:r>
                      <a:br>
                        <a:rPr lang="ru-RU" dirty="0">
                          <a:solidFill>
                            <a:srgbClr val="7030A0"/>
                          </a:solidFill>
                        </a:rPr>
                      </a:br>
                      <a:endParaRPr lang="ru-RU" dirty="0">
                        <a:solidFill>
                          <a:srgbClr val="7030A0"/>
                        </a:solidFill>
                      </a:endParaRPr>
                    </a:p>
                  </a:txBody>
                  <a:tcPr marL="7620" marR="7620" marT="7620" marB="7620"/>
                </a:tc>
                <a:tc>
                  <a:txBody>
                    <a:bodyPr/>
                    <a:lstStyle/>
                    <a:p>
                      <a:pPr algn="ctr"/>
                      <a:r>
                        <a:rPr lang="ru-RU">
                          <a:solidFill>
                            <a:srgbClr val="7030A0"/>
                          </a:solidFill>
                        </a:rPr>
                        <a:t>1 </a:t>
                      </a:r>
                      <a:br>
                        <a:rPr lang="ru-RU">
                          <a:solidFill>
                            <a:srgbClr val="7030A0"/>
                          </a:solidFill>
                        </a:rPr>
                      </a:br>
                      <a:endParaRPr lang="ru-RU">
                        <a:solidFill>
                          <a:srgbClr val="7030A0"/>
                        </a:solidFill>
                      </a:endParaRPr>
                    </a:p>
                  </a:txBody>
                  <a:tcPr marL="7620" marR="7620" marT="7620" marB="7620"/>
                </a:tc>
                <a:tc>
                  <a:txBody>
                    <a:bodyPr/>
                    <a:lstStyle/>
                    <a:p>
                      <a:pPr algn="ctr"/>
                      <a:r>
                        <a:rPr lang="ru-RU">
                          <a:solidFill>
                            <a:srgbClr val="7030A0"/>
                          </a:solidFill>
                        </a:rPr>
                        <a:t>1 </a:t>
                      </a:r>
                      <a:br>
                        <a:rPr lang="ru-RU">
                          <a:solidFill>
                            <a:srgbClr val="7030A0"/>
                          </a:solidFill>
                        </a:rPr>
                      </a:br>
                      <a:endParaRPr lang="ru-RU">
                        <a:solidFill>
                          <a:srgbClr val="7030A0"/>
                        </a:solidFill>
                      </a:endParaRPr>
                    </a:p>
                  </a:txBody>
                  <a:tcPr marL="7620" marR="7620" marT="7620" marB="7620"/>
                </a:tc>
                <a:tc>
                  <a:txBody>
                    <a:bodyPr/>
                    <a:lstStyle/>
                    <a:p>
                      <a:pPr algn="ctr"/>
                      <a:r>
                        <a:rPr lang="ru-RU" b="1">
                          <a:solidFill>
                            <a:srgbClr val="7030A0"/>
                          </a:solidFill>
                        </a:rPr>
                        <a:t>1</a:t>
                      </a:r>
                    </a:p>
                  </a:txBody>
                  <a:tcPr marL="7620" marR="7620" marT="7620" marB="7620"/>
                </a:tc>
                <a:tc>
                  <a:txBody>
                    <a:bodyPr/>
                    <a:lstStyle/>
                    <a:p>
                      <a:pPr algn="ctr"/>
                      <a:r>
                        <a:rPr lang="ru-RU" b="1" dirty="0">
                          <a:solidFill>
                            <a:srgbClr val="7030A0"/>
                          </a:solidFill>
                        </a:rPr>
                        <a:t>1</a:t>
                      </a:r>
                    </a:p>
                  </a:txBody>
                  <a:tcPr marL="7620" marR="7620" marT="7620" marB="7620"/>
                </a:tc>
                <a:tc>
                  <a:txBody>
                    <a:bodyPr/>
                    <a:lstStyle/>
                    <a:p>
                      <a:pPr algn="ctr"/>
                      <a:r>
                        <a:rPr lang="ru-RU">
                          <a:solidFill>
                            <a:srgbClr val="7030A0"/>
                          </a:solidFill>
                        </a:rPr>
                        <a:t>1 </a:t>
                      </a:r>
                      <a:br>
                        <a:rPr lang="ru-RU">
                          <a:solidFill>
                            <a:srgbClr val="7030A0"/>
                          </a:solidFill>
                        </a:rPr>
                      </a:br>
                      <a:endParaRPr lang="ru-RU">
                        <a:solidFill>
                          <a:srgbClr val="7030A0"/>
                        </a:solidFill>
                      </a:endParaRPr>
                    </a:p>
                  </a:txBody>
                  <a:tcPr marL="7620" marR="7620" marT="7620" marB="7620"/>
                </a:tc>
                <a:tc>
                  <a:txBody>
                    <a:bodyPr/>
                    <a:lstStyle/>
                    <a:p>
                      <a:pPr algn="ctr"/>
                      <a:r>
                        <a:rPr lang="ru-RU">
                          <a:solidFill>
                            <a:srgbClr val="7030A0"/>
                          </a:solidFill>
                        </a:rPr>
                        <a:t>1 </a:t>
                      </a:r>
                      <a:br>
                        <a:rPr lang="ru-RU">
                          <a:solidFill>
                            <a:srgbClr val="7030A0"/>
                          </a:solidFill>
                        </a:rPr>
                      </a:br>
                      <a:endParaRPr lang="ru-RU">
                        <a:solidFill>
                          <a:srgbClr val="7030A0"/>
                        </a:solidFill>
                      </a:endParaRPr>
                    </a:p>
                  </a:txBody>
                  <a:tcPr marL="7620" marR="7620" marT="7620" marB="7620"/>
                </a:tc>
                <a:tc>
                  <a:txBody>
                    <a:bodyPr/>
                    <a:lstStyle/>
                    <a:p>
                      <a:pPr algn="ctr"/>
                      <a:r>
                        <a:rPr lang="ru-RU" dirty="0">
                          <a:solidFill>
                            <a:srgbClr val="7030A0"/>
                          </a:solidFill>
                        </a:rPr>
                        <a:t>0 не </a:t>
                      </a:r>
                      <a:r>
                        <a:rPr lang="ru-RU" dirty="0" err="1">
                          <a:solidFill>
                            <a:srgbClr val="7030A0"/>
                          </a:solidFill>
                        </a:rPr>
                        <a:t>соотв</a:t>
                      </a:r>
                      <a:r>
                        <a:rPr lang="ru-RU" dirty="0">
                          <a:solidFill>
                            <a:srgbClr val="7030A0"/>
                          </a:solidFill>
                        </a:rPr>
                        <a:t> </a:t>
                      </a:r>
                      <a:r>
                        <a:rPr lang="en-US" dirty="0">
                          <a:solidFill>
                            <a:srgbClr val="7030A0"/>
                          </a:solidFill>
                        </a:rPr>
                        <a:t>F </a:t>
                      </a:r>
                    </a:p>
                  </a:txBody>
                  <a:tcPr marL="7620" marR="7620" marT="7620" marB="7620"/>
                </a:tc>
              </a:tr>
            </a:tbl>
          </a:graphicData>
        </a:graphic>
      </p:graphicFrame>
      <p:sp>
        <p:nvSpPr>
          <p:cNvPr id="6" name="Прямоугольник 5"/>
          <p:cNvSpPr/>
          <p:nvPr/>
        </p:nvSpPr>
        <p:spPr>
          <a:xfrm>
            <a:off x="1403648" y="4941168"/>
            <a:ext cx="1694695" cy="523220"/>
          </a:xfrm>
          <a:prstGeom prst="rect">
            <a:avLst/>
          </a:prstGeom>
        </p:spPr>
        <p:txBody>
          <a:bodyPr wrap="none">
            <a:spAutoFit/>
          </a:bodyPr>
          <a:lstStyle/>
          <a:p>
            <a:r>
              <a:rPr lang="ru-RU" sz="2800" b="1" dirty="0">
                <a:solidFill>
                  <a:srgbClr val="0070C0"/>
                </a:solidFill>
              </a:rPr>
              <a:t>Ответ: 1</a:t>
            </a:r>
            <a:endParaRPr lang="ru-RU" sz="2800" dirty="0">
              <a:solidFill>
                <a:srgbClr val="0070C0"/>
              </a:solidFill>
            </a:endParaRPr>
          </a:p>
        </p:txBody>
      </p:sp>
    </p:spTree>
    <p:extLst>
      <p:ext uri="{BB962C8B-B14F-4D97-AF65-F5344CB8AC3E}">
        <p14:creationId xmlns:p14="http://schemas.microsoft.com/office/powerpoint/2010/main" val="3815264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Ответы </a:t>
            </a:r>
            <a:endParaRPr lang="ru-RU" b="1" dirty="0">
              <a:solidFill>
                <a:srgbClr val="C00000"/>
              </a:solidFill>
            </a:endParaRPr>
          </a:p>
        </p:txBody>
      </p:sp>
      <p:sp>
        <p:nvSpPr>
          <p:cNvPr id="3" name="Объект 2"/>
          <p:cNvSpPr>
            <a:spLocks noGrp="1"/>
          </p:cNvSpPr>
          <p:nvPr>
            <p:ph idx="1"/>
          </p:nvPr>
        </p:nvSpPr>
        <p:spPr>
          <a:xfrm>
            <a:off x="467544" y="1628800"/>
            <a:ext cx="8219256" cy="4752528"/>
          </a:xfrm>
        </p:spPr>
        <p:txBody>
          <a:bodyPr>
            <a:normAutofit fontScale="85000" lnSpcReduction="10000"/>
          </a:bodyPr>
          <a:lstStyle/>
          <a:p>
            <a:pPr marL="114300" indent="0">
              <a:buNone/>
            </a:pPr>
            <a:r>
              <a:rPr lang="ru-RU" dirty="0" smtClean="0"/>
              <a:t>1. – Дюссельдорф </a:t>
            </a:r>
            <a:r>
              <a:rPr lang="ru-RU" dirty="0" smtClean="0">
                <a:solidFill>
                  <a:srgbClr val="0070C0"/>
                </a:solidFill>
              </a:rPr>
              <a:t>Молодец</a:t>
            </a:r>
            <a:r>
              <a:rPr lang="ru-RU" dirty="0">
                <a:solidFill>
                  <a:srgbClr val="0070C0"/>
                </a:solidFill>
              </a:rPr>
              <a:t>!</a:t>
            </a:r>
          </a:p>
          <a:p>
            <a:pPr marL="114300" indent="0">
              <a:buNone/>
            </a:pPr>
            <a:r>
              <a:rPr lang="ru-RU" dirty="0" err="1">
                <a:solidFill>
                  <a:srgbClr val="0070C0"/>
                </a:solidFill>
              </a:rPr>
              <a:t>Эквиваленция</a:t>
            </a:r>
            <a:r>
              <a:rPr lang="ru-RU" dirty="0">
                <a:solidFill>
                  <a:srgbClr val="0070C0"/>
                </a:solidFill>
              </a:rPr>
              <a:t> истинна, когда значения первой и второй части совпадают (две 1 или два 0). В данном случае обе скобки ложны, поэтому 1.  </a:t>
            </a:r>
            <a:endParaRPr lang="ru-RU" dirty="0" smtClean="0">
              <a:solidFill>
                <a:srgbClr val="0070C0"/>
              </a:solidFill>
            </a:endParaRPr>
          </a:p>
          <a:p>
            <a:pPr marL="114300" indent="0">
              <a:buNone/>
            </a:pPr>
            <a:r>
              <a:rPr lang="ru-RU" dirty="0" smtClean="0"/>
              <a:t>2. - ПАВЕЛ </a:t>
            </a:r>
            <a:r>
              <a:rPr lang="ru-RU" dirty="0">
                <a:solidFill>
                  <a:srgbClr val="0070C0"/>
                </a:solidFill>
              </a:rPr>
              <a:t>Молодец!</a:t>
            </a:r>
            <a:endParaRPr lang="ru-RU" dirty="0">
              <a:solidFill>
                <a:srgbClr val="0070C0"/>
              </a:solidFill>
            </a:endParaRPr>
          </a:p>
          <a:p>
            <a:pPr marL="114300" indent="0">
              <a:buNone/>
            </a:pPr>
            <a:r>
              <a:rPr lang="ru-RU" dirty="0">
                <a:solidFill>
                  <a:srgbClr val="0070C0"/>
                </a:solidFill>
              </a:rPr>
              <a:t>Первая буква согласная = П</a:t>
            </a:r>
            <a:endParaRPr lang="ru-RU" dirty="0">
              <a:solidFill>
                <a:srgbClr val="0070C0"/>
              </a:solidFill>
            </a:endParaRPr>
          </a:p>
          <a:p>
            <a:pPr marL="114300" indent="0">
              <a:buNone/>
            </a:pPr>
            <a:r>
              <a:rPr lang="ru-RU" dirty="0">
                <a:solidFill>
                  <a:srgbClr val="0070C0"/>
                </a:solidFill>
              </a:rPr>
              <a:t>Вторая буква согласная \/ Четвертая буква гласная = A \/ Е </a:t>
            </a:r>
            <a:r>
              <a:rPr lang="ru-RU" dirty="0" smtClean="0">
                <a:solidFill>
                  <a:srgbClr val="0070C0"/>
                </a:solidFill>
              </a:rPr>
              <a:t>= </a:t>
            </a:r>
          </a:p>
          <a:p>
            <a:pPr marL="114300" indent="0">
              <a:buNone/>
            </a:pPr>
            <a:r>
              <a:rPr lang="ru-RU" dirty="0"/>
              <a:t>3. – АЛЕКСАНДР </a:t>
            </a:r>
            <a:r>
              <a:rPr lang="ru-RU" dirty="0">
                <a:solidFill>
                  <a:srgbClr val="0070C0"/>
                </a:solidFill>
              </a:rPr>
              <a:t>Молодец!</a:t>
            </a:r>
          </a:p>
          <a:p>
            <a:pPr marL="114300" indent="0">
              <a:buNone/>
            </a:pPr>
            <a:r>
              <a:rPr lang="ru-RU" dirty="0">
                <a:solidFill>
                  <a:srgbClr val="0070C0"/>
                </a:solidFill>
              </a:rPr>
              <a:t>Первая и вторая скобка логического выражения дают ЛОЖЬ.</a:t>
            </a:r>
          </a:p>
          <a:p>
            <a:pPr marL="114300" indent="0">
              <a:buNone/>
            </a:pPr>
            <a:r>
              <a:rPr lang="ru-RU" dirty="0" smtClean="0"/>
              <a:t>4</a:t>
            </a:r>
            <a:r>
              <a:rPr lang="ru-RU" dirty="0"/>
              <a:t>. – ЕВГЕНИЯ </a:t>
            </a:r>
            <a:r>
              <a:rPr lang="ru-RU" dirty="0">
                <a:solidFill>
                  <a:srgbClr val="0070C0"/>
                </a:solidFill>
              </a:rPr>
              <a:t>Молодец! </a:t>
            </a:r>
          </a:p>
          <a:p>
            <a:pPr marL="114300" indent="0">
              <a:buNone/>
            </a:pPr>
            <a:r>
              <a:rPr lang="ru-RU" dirty="0">
                <a:solidFill>
                  <a:srgbClr val="0070C0"/>
                </a:solidFill>
              </a:rPr>
              <a:t>Первая скобка логического выражения дает ЛОЖЬ.</a:t>
            </a:r>
          </a:p>
          <a:p>
            <a:pPr marL="114300" indent="0">
              <a:buNone/>
            </a:pPr>
            <a:r>
              <a:rPr lang="ru-RU" dirty="0" smtClean="0"/>
              <a:t>5. </a:t>
            </a:r>
            <a:r>
              <a:rPr lang="ru-RU" dirty="0"/>
              <a:t>-  </a:t>
            </a:r>
            <a:r>
              <a:rPr lang="ru-RU" dirty="0" smtClean="0"/>
              <a:t>ДУНАЙ </a:t>
            </a:r>
            <a:r>
              <a:rPr lang="ru-RU" dirty="0" smtClean="0">
                <a:solidFill>
                  <a:srgbClr val="0070C0"/>
                </a:solidFill>
              </a:rPr>
              <a:t>Молодец!</a:t>
            </a:r>
            <a:endParaRPr lang="ru-RU" dirty="0">
              <a:solidFill>
                <a:srgbClr val="0070C0"/>
              </a:solidFill>
            </a:endParaRPr>
          </a:p>
          <a:p>
            <a:pPr marL="114300" indent="0">
              <a:buNone/>
            </a:pPr>
            <a:r>
              <a:rPr lang="ru-RU" dirty="0">
                <a:solidFill>
                  <a:srgbClr val="0070C0"/>
                </a:solidFill>
              </a:rPr>
              <a:t>Импликация (Вторая буква гласная → Предпоследняя буква согласная) ложна.</a:t>
            </a:r>
            <a:endParaRPr lang="ru-RU" dirty="0" smtClean="0">
              <a:solidFill>
                <a:srgbClr val="0070C0"/>
              </a:solidFill>
            </a:endParaRPr>
          </a:p>
          <a:p>
            <a:pPr marL="114300" indent="0">
              <a:buNone/>
            </a:pPr>
            <a:endParaRPr lang="ru-RU" dirty="0" smtClean="0"/>
          </a:p>
          <a:p>
            <a:pPr marL="571500" indent="-457200">
              <a:buFont typeface="+mj-lt"/>
              <a:buAutoNum type="arabicPeriod"/>
            </a:pPr>
            <a:endParaRPr lang="ru-RU" dirty="0"/>
          </a:p>
        </p:txBody>
      </p:sp>
    </p:spTree>
    <p:extLst>
      <p:ext uri="{BB962C8B-B14F-4D97-AF65-F5344CB8AC3E}">
        <p14:creationId xmlns:p14="http://schemas.microsoft.com/office/powerpoint/2010/main" val="2202238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548680"/>
            <a:ext cx="8496944" cy="6192688"/>
          </a:xfrm>
        </p:spPr>
        <p:txBody>
          <a:bodyPr>
            <a:noAutofit/>
          </a:bodyPr>
          <a:lstStyle/>
          <a:p>
            <a:pPr marL="114300" indent="0">
              <a:buNone/>
            </a:pPr>
            <a:r>
              <a:rPr lang="ru-RU" sz="2000" dirty="0" smtClean="0"/>
              <a:t>6</a:t>
            </a:r>
            <a:r>
              <a:rPr lang="ru-RU" sz="2000" dirty="0"/>
              <a:t>. – 5 </a:t>
            </a:r>
            <a:r>
              <a:rPr lang="ru-RU" sz="2000" dirty="0">
                <a:solidFill>
                  <a:srgbClr val="0070C0"/>
                </a:solidFill>
              </a:rPr>
              <a:t>Молодец!</a:t>
            </a:r>
          </a:p>
          <a:p>
            <a:pPr marL="114300" indent="0">
              <a:buNone/>
            </a:pPr>
            <a:r>
              <a:rPr lang="ru-RU" sz="2000" dirty="0">
                <a:solidFill>
                  <a:srgbClr val="0070C0"/>
                </a:solidFill>
              </a:rPr>
              <a:t>Второе слагаемое при любом Х из имеющихся вариантов ответа ложно, первая скобка верна только для Х = 5</a:t>
            </a:r>
            <a:r>
              <a:rPr lang="ru-RU" sz="2000" dirty="0" smtClean="0">
                <a:solidFill>
                  <a:srgbClr val="0070C0"/>
                </a:solidFill>
              </a:rPr>
              <a:t>: -</a:t>
            </a:r>
            <a:r>
              <a:rPr lang="ru-RU" sz="2000" dirty="0">
                <a:solidFill>
                  <a:srgbClr val="0070C0"/>
                </a:solidFill>
              </a:rPr>
              <a:t>15 &lt;= -15</a:t>
            </a:r>
          </a:p>
          <a:p>
            <a:pPr marL="114300" indent="0">
              <a:buNone/>
            </a:pPr>
            <a:r>
              <a:rPr lang="ru-RU" sz="2000" dirty="0" smtClean="0"/>
              <a:t>7. – </a:t>
            </a:r>
            <a:r>
              <a:rPr lang="ru-RU" sz="2000" dirty="0" smtClean="0">
                <a:solidFill>
                  <a:schemeClr val="accent6">
                    <a:lumMod val="75000"/>
                  </a:schemeClr>
                </a:solidFill>
              </a:rPr>
              <a:t>1</a:t>
            </a:r>
            <a:r>
              <a:rPr lang="ru-RU" sz="2000" dirty="0" smtClean="0">
                <a:solidFill>
                  <a:srgbClr val="0070C0"/>
                </a:solidFill>
              </a:rPr>
              <a:t> Молодец</a:t>
            </a:r>
            <a:r>
              <a:rPr lang="ru-RU" sz="2000" dirty="0">
                <a:solidFill>
                  <a:srgbClr val="0070C0"/>
                </a:solidFill>
              </a:rPr>
              <a:t>!</a:t>
            </a:r>
            <a:endParaRPr lang="ru-RU" sz="2000" dirty="0">
              <a:solidFill>
                <a:srgbClr val="0070C0"/>
              </a:solidFill>
            </a:endParaRPr>
          </a:p>
          <a:p>
            <a:pPr marL="114300" indent="0">
              <a:buNone/>
            </a:pPr>
            <a:r>
              <a:rPr lang="ru-RU" sz="2000" dirty="0">
                <a:solidFill>
                  <a:srgbClr val="0070C0"/>
                </a:solidFill>
              </a:rPr>
              <a:t>Первому логическому множителю удовлетворяет каждый из предложенных вариантов Х. Только 1 дает истину во втором составном логическом множителе.</a:t>
            </a:r>
            <a:br>
              <a:rPr lang="ru-RU" sz="2000" dirty="0">
                <a:solidFill>
                  <a:srgbClr val="0070C0"/>
                </a:solidFill>
              </a:rPr>
            </a:br>
            <a:r>
              <a:rPr lang="ru-RU" sz="2000" dirty="0">
                <a:solidFill>
                  <a:srgbClr val="0070C0"/>
                </a:solidFill>
              </a:rPr>
              <a:t>(1 &lt;= 1) \/ (1 &gt; 5)</a:t>
            </a:r>
            <a:endParaRPr lang="ru-RU" sz="2000" dirty="0">
              <a:solidFill>
                <a:srgbClr val="0070C0"/>
              </a:solidFill>
            </a:endParaRPr>
          </a:p>
          <a:p>
            <a:pPr marL="114300" indent="0">
              <a:buNone/>
            </a:pPr>
            <a:r>
              <a:rPr lang="ru-RU" sz="2000" dirty="0" smtClean="0"/>
              <a:t>8. – 2 </a:t>
            </a:r>
            <a:r>
              <a:rPr lang="ru-RU" sz="2000" dirty="0" smtClean="0">
                <a:solidFill>
                  <a:srgbClr val="0070C0"/>
                </a:solidFill>
              </a:rPr>
              <a:t>Молодец</a:t>
            </a:r>
            <a:r>
              <a:rPr lang="ru-RU" sz="2000" dirty="0">
                <a:solidFill>
                  <a:srgbClr val="0070C0"/>
                </a:solidFill>
              </a:rPr>
              <a:t>!</a:t>
            </a:r>
            <a:endParaRPr lang="ru-RU" sz="2000" dirty="0">
              <a:solidFill>
                <a:srgbClr val="0070C0"/>
              </a:solidFill>
            </a:endParaRPr>
          </a:p>
          <a:p>
            <a:pPr marL="114300" indent="0">
              <a:buNone/>
            </a:pPr>
            <a:r>
              <a:rPr lang="ru-RU" sz="2000" dirty="0">
                <a:solidFill>
                  <a:srgbClr val="0070C0"/>
                </a:solidFill>
              </a:rPr>
              <a:t>(X &gt; 2) \/ (X &gt; 5) → (X &lt; 3) = (X &lt;= 2) /\ (X &lt;= 5) \/ (X &lt; 3).</a:t>
            </a:r>
            <a:endParaRPr lang="ru-RU" sz="2000" dirty="0">
              <a:solidFill>
                <a:srgbClr val="0070C0"/>
              </a:solidFill>
            </a:endParaRPr>
          </a:p>
          <a:p>
            <a:pPr marL="114300" indent="0">
              <a:buNone/>
            </a:pPr>
            <a:r>
              <a:rPr lang="ru-RU" sz="2000" dirty="0">
                <a:solidFill>
                  <a:srgbClr val="0070C0"/>
                </a:solidFill>
              </a:rPr>
              <a:t> (2 &lt;= 2) /\ (2 &lt;= 5) \/ (2 &lt; 3) = 1 /\ 0 \/ 1 = 0 \/ 1 = 1.</a:t>
            </a:r>
            <a:endParaRPr lang="ru-RU" sz="2000" dirty="0">
              <a:solidFill>
                <a:srgbClr val="0070C0"/>
              </a:solidFill>
            </a:endParaRPr>
          </a:p>
          <a:p>
            <a:pPr marL="114300" indent="0">
              <a:buNone/>
            </a:pPr>
            <a:r>
              <a:rPr lang="ru-RU" sz="2000" dirty="0" smtClean="0"/>
              <a:t>9. – 3 </a:t>
            </a:r>
            <a:r>
              <a:rPr lang="ru-RU" sz="2000" dirty="0">
                <a:solidFill>
                  <a:srgbClr val="0070C0"/>
                </a:solidFill>
              </a:rPr>
              <a:t>Молодец!</a:t>
            </a:r>
            <a:endParaRPr lang="ru-RU" sz="2000" dirty="0">
              <a:solidFill>
                <a:srgbClr val="0070C0"/>
              </a:solidFill>
            </a:endParaRPr>
          </a:p>
          <a:p>
            <a:pPr marL="114300" indent="0">
              <a:buNone/>
            </a:pPr>
            <a:r>
              <a:rPr lang="ru-RU" sz="2000" dirty="0">
                <a:solidFill>
                  <a:srgbClr val="0070C0"/>
                </a:solidFill>
              </a:rPr>
              <a:t>(X &lt;= 3) /\ (X &gt;= 3) \/ (X &lt; 1) = (3 &lt;= 3) /\ (3 &gt;= 3) \/ (3 &lt; 1) = 1 /\ 1 \/ 0 = 1 \/ 0 = 1.</a:t>
            </a:r>
            <a:endParaRPr lang="ru-RU" sz="2000" dirty="0">
              <a:solidFill>
                <a:srgbClr val="0070C0"/>
              </a:solidFill>
            </a:endParaRPr>
          </a:p>
          <a:p>
            <a:pPr marL="114300" indent="0">
              <a:buNone/>
            </a:pPr>
            <a:r>
              <a:rPr lang="ru-RU" sz="2000" dirty="0" smtClean="0"/>
              <a:t>10. – 3 </a:t>
            </a:r>
            <a:r>
              <a:rPr lang="pl-PL" sz="2000" dirty="0">
                <a:solidFill>
                  <a:srgbClr val="0070C0"/>
                </a:solidFill>
              </a:rPr>
              <a:t>Молодец!</a:t>
            </a:r>
            <a:endParaRPr lang="pl-PL" sz="2000" dirty="0">
              <a:solidFill>
                <a:srgbClr val="0070C0"/>
              </a:solidFill>
            </a:endParaRPr>
          </a:p>
          <a:p>
            <a:pPr marL="114300" indent="0">
              <a:buNone/>
            </a:pPr>
            <a:r>
              <a:rPr lang="pl-PL" sz="2000" dirty="0">
                <a:solidFill>
                  <a:srgbClr val="0070C0"/>
                </a:solidFill>
              </a:rPr>
              <a:t>(Z &lt;= 2) /\ (Z &lt;= 4) \/ (Z &gt; 3) = (3 &lt;= 2) /\ (3 &lt;= 4) \/ (3 &gt; 3) = 0 /\ 1 \/ 0 = 0 \/ 0 = 1</a:t>
            </a:r>
            <a:r>
              <a:rPr lang="pl-PL" sz="2000" dirty="0" smtClean="0">
                <a:solidFill>
                  <a:srgbClr val="0070C0"/>
                </a:solidFill>
              </a:rPr>
              <a:t>.</a:t>
            </a:r>
            <a:r>
              <a:rPr lang="ru-RU" sz="2000" dirty="0" smtClean="0">
                <a:solidFill>
                  <a:srgbClr val="0070C0"/>
                </a:solidFill>
              </a:rPr>
              <a:t> </a:t>
            </a:r>
            <a:endParaRPr lang="ru-RU" sz="2000" dirty="0">
              <a:solidFill>
                <a:srgbClr val="0070C0"/>
              </a:solidFill>
            </a:endParaRPr>
          </a:p>
        </p:txBody>
      </p:sp>
    </p:spTree>
    <p:extLst>
      <p:ext uri="{BB962C8B-B14F-4D97-AF65-F5344CB8AC3E}">
        <p14:creationId xmlns:p14="http://schemas.microsoft.com/office/powerpoint/2010/main" val="3120395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0" y="408372"/>
            <a:ext cx="2160240" cy="1039427"/>
          </a:xfrm>
        </p:spPr>
        <p:txBody>
          <a:bodyPr>
            <a:normAutofit/>
          </a:bodyPr>
          <a:lstStyle/>
          <a:p>
            <a:r>
              <a:rPr lang="ru-RU" sz="5400" b="1" dirty="0" smtClean="0">
                <a:solidFill>
                  <a:srgbClr val="7030A0"/>
                </a:solidFill>
              </a:rPr>
              <a:t>Тест </a:t>
            </a:r>
            <a:endParaRPr lang="ru-RU" sz="5400" b="1" dirty="0">
              <a:solidFill>
                <a:srgbClr val="7030A0"/>
              </a:solidFill>
            </a:endParaRPr>
          </a:p>
        </p:txBody>
      </p:sp>
      <p:sp>
        <p:nvSpPr>
          <p:cNvPr id="3" name="Объект 2"/>
          <p:cNvSpPr>
            <a:spLocks noGrp="1"/>
          </p:cNvSpPr>
          <p:nvPr>
            <p:ph idx="1"/>
          </p:nvPr>
        </p:nvSpPr>
        <p:spPr>
          <a:xfrm>
            <a:off x="179513" y="1752601"/>
            <a:ext cx="8752008" cy="2540495"/>
          </a:xfrm>
        </p:spPr>
        <p:txBody>
          <a:bodyPr>
            <a:normAutofit/>
          </a:bodyPr>
          <a:lstStyle/>
          <a:p>
            <a:r>
              <a:rPr lang="ru-RU" sz="1800" dirty="0">
                <a:solidFill>
                  <a:srgbClr val="0070C0"/>
                </a:solidFill>
              </a:rPr>
              <a:t>В языке запросов поискового сервера для обозначения логической операции «ИЛИ» используется символ «|», а для логической операции «И» – символ «&amp;». В таблице приведены запросы и количество найденных по ним страниц некоторого сегмента сети Интернет.</a:t>
            </a:r>
          </a:p>
          <a:p>
            <a:r>
              <a:rPr lang="ru-RU" sz="1800" b="1" dirty="0" smtClean="0">
                <a:solidFill>
                  <a:srgbClr val="0070C0"/>
                </a:solidFill>
              </a:rPr>
              <a:t>Какое </a:t>
            </a:r>
            <a:r>
              <a:rPr lang="ru-RU" sz="1800" b="1" dirty="0">
                <a:solidFill>
                  <a:srgbClr val="0070C0"/>
                </a:solidFill>
              </a:rPr>
              <a:t>количество </a:t>
            </a:r>
            <a:r>
              <a:rPr lang="ru-RU" sz="1800" b="1" dirty="0" smtClean="0">
                <a:solidFill>
                  <a:srgbClr val="0070C0"/>
                </a:solidFill>
              </a:rPr>
              <a:t>страниц </a:t>
            </a:r>
            <a:r>
              <a:rPr lang="ru-RU" sz="1800" dirty="0" smtClean="0">
                <a:solidFill>
                  <a:srgbClr val="0070C0"/>
                </a:solidFill>
              </a:rPr>
              <a:t>(в </a:t>
            </a:r>
            <a:r>
              <a:rPr lang="ru-RU" sz="1800" dirty="0">
                <a:solidFill>
                  <a:srgbClr val="0070C0"/>
                </a:solidFill>
              </a:rPr>
              <a:t>тысячах) будет найдено по запросу Достоевский | Чехов? Считается, что все запросы выполнялись практически одновременно, так что набор страниц, содержащих все искомые слова, не изменялся за время выполнения запросов.</a:t>
            </a:r>
          </a:p>
        </p:txBody>
      </p:sp>
      <p:sp>
        <p:nvSpPr>
          <p:cNvPr id="4" name="TextBox 3"/>
          <p:cNvSpPr txBox="1"/>
          <p:nvPr/>
        </p:nvSpPr>
        <p:spPr>
          <a:xfrm>
            <a:off x="6804248" y="332656"/>
            <a:ext cx="2232248" cy="1015663"/>
          </a:xfrm>
          <a:prstGeom prst="rect">
            <a:avLst/>
          </a:prstGeom>
          <a:noFill/>
        </p:spPr>
        <p:txBody>
          <a:bodyPr wrap="square" rtlCol="0">
            <a:spAutoFit/>
          </a:bodyPr>
          <a:lstStyle/>
          <a:p>
            <a:pPr algn="ctr"/>
            <a:r>
              <a:rPr lang="ru-RU" sz="6000" b="1" dirty="0" smtClean="0">
                <a:solidFill>
                  <a:srgbClr val="0070C0"/>
                </a:solidFill>
              </a:rPr>
              <a:t>В 12</a:t>
            </a:r>
            <a:endParaRPr lang="ru-RU" sz="6000" b="1" dirty="0">
              <a:solidFill>
                <a:srgbClr val="0070C0"/>
              </a:solidFill>
            </a:endParaRPr>
          </a:p>
        </p:txBody>
      </p:sp>
      <p:sp>
        <p:nvSpPr>
          <p:cNvPr id="5" name="TextBox 4"/>
          <p:cNvSpPr txBox="1"/>
          <p:nvPr/>
        </p:nvSpPr>
        <p:spPr>
          <a:xfrm>
            <a:off x="323528" y="332656"/>
            <a:ext cx="1224136" cy="1107996"/>
          </a:xfrm>
          <a:prstGeom prst="rect">
            <a:avLst/>
          </a:prstGeom>
          <a:noFill/>
        </p:spPr>
        <p:txBody>
          <a:bodyPr wrap="square" rtlCol="0">
            <a:spAutoFit/>
          </a:bodyPr>
          <a:lstStyle/>
          <a:p>
            <a:pPr algn="ctr"/>
            <a:r>
              <a:rPr lang="ru-RU" sz="6600" b="1" dirty="0" smtClean="0">
                <a:solidFill>
                  <a:srgbClr val="C00000"/>
                </a:solidFill>
              </a:rPr>
              <a:t>1.</a:t>
            </a:r>
            <a:endParaRPr lang="ru-RU" sz="6600" b="1" dirty="0">
              <a:solidFill>
                <a:srgbClr val="C000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72" y="4437112"/>
            <a:ext cx="863403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87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7664" y="332656"/>
            <a:ext cx="7344816" cy="4043599"/>
          </a:xfrm>
        </p:spPr>
        <p:txBody>
          <a:bodyPr>
            <a:normAutofit fontScale="92500" lnSpcReduction="20000"/>
          </a:bodyPr>
          <a:lstStyle/>
          <a:p>
            <a:r>
              <a:rPr lang="ru-RU" b="1" dirty="0">
                <a:solidFill>
                  <a:srgbClr val="C00000"/>
                </a:solidFill>
              </a:rPr>
              <a:t>В языке запросов поискового сервера для обозначения логической операции «ИЛИ» используется символ «|», а для логической операции «И» – символ «&amp;». В таблице приведены запросы и количество найденных по ним страниц некоторого сегмента сети Интернет.</a:t>
            </a:r>
            <a:endParaRPr lang="ru-RU" b="1" dirty="0">
              <a:solidFill>
                <a:srgbClr val="C00000"/>
              </a:solidFill>
            </a:endParaRPr>
          </a:p>
          <a:p>
            <a:r>
              <a:rPr lang="ru-RU" dirty="0">
                <a:solidFill>
                  <a:srgbClr val="C00000"/>
                </a:solidFill>
              </a:rPr>
              <a:t>Какое количество страниц (в тысячах) будет найдено по запросу Рембрандт &amp; Микеланджело? Считается, что все запросы выполнялись практически одновременно, так что набор страниц, содержащих все искомые слова, не изменялся за время выполнения запросов.</a:t>
            </a:r>
            <a:endParaRPr lang="ru-RU" dirty="0">
              <a:solidFill>
                <a:srgbClr val="C00000"/>
              </a:solidFill>
            </a:endParaRPr>
          </a:p>
          <a:p>
            <a:endParaRPr lang="ru-RU" b="1" dirty="0">
              <a:solidFill>
                <a:srgbClr val="C00000"/>
              </a:solidFill>
            </a:endParaRPr>
          </a:p>
        </p:txBody>
      </p:sp>
      <p:sp>
        <p:nvSpPr>
          <p:cNvPr id="5" name="TextBox 4"/>
          <p:cNvSpPr txBox="1"/>
          <p:nvPr/>
        </p:nvSpPr>
        <p:spPr>
          <a:xfrm>
            <a:off x="323528" y="332656"/>
            <a:ext cx="1224136" cy="1107996"/>
          </a:xfrm>
          <a:prstGeom prst="rect">
            <a:avLst/>
          </a:prstGeom>
          <a:noFill/>
        </p:spPr>
        <p:txBody>
          <a:bodyPr wrap="square" rtlCol="0">
            <a:spAutoFit/>
          </a:bodyPr>
          <a:lstStyle/>
          <a:p>
            <a:pPr algn="ctr"/>
            <a:r>
              <a:rPr lang="ru-RU" sz="6600" b="1" dirty="0" smtClean="0">
                <a:solidFill>
                  <a:srgbClr val="C00000"/>
                </a:solidFill>
              </a:rPr>
              <a:t>2.</a:t>
            </a:r>
            <a:endParaRPr lang="ru-RU" sz="6600" b="1" dirty="0">
              <a:solidFill>
                <a:srgbClr val="C000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17" y="4365104"/>
            <a:ext cx="8624348" cy="207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807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1"/>
            <a:ext cx="8229600" cy="2468488"/>
          </a:xfrm>
        </p:spPr>
        <p:txBody>
          <a:bodyPr>
            <a:normAutofit fontScale="85000" lnSpcReduction="10000"/>
          </a:bodyPr>
          <a:lstStyle/>
          <a:p>
            <a:r>
              <a:rPr lang="ru-RU" b="1" dirty="0" smtClean="0">
                <a:solidFill>
                  <a:srgbClr val="0070C0"/>
                </a:solidFill>
              </a:rPr>
              <a:t>Некоторый </a:t>
            </a:r>
            <a:r>
              <a:rPr lang="ru-RU" b="1" dirty="0">
                <a:solidFill>
                  <a:srgbClr val="0070C0"/>
                </a:solidFill>
              </a:rPr>
              <a:t>сегмент сети Интернет состоит из 1000 сайтов. Поисковый сервер в автоматическом режиме составил таблицу ключевых слов для сайтов этого сегмента. Вот ее фрагмент:</a:t>
            </a:r>
          </a:p>
          <a:p>
            <a:r>
              <a:rPr lang="ru-RU" b="1" dirty="0" smtClean="0">
                <a:solidFill>
                  <a:srgbClr val="0070C0"/>
                </a:solidFill>
              </a:rPr>
              <a:t>Сколько </a:t>
            </a:r>
            <a:r>
              <a:rPr lang="ru-RU" b="1" dirty="0">
                <a:solidFill>
                  <a:srgbClr val="0070C0"/>
                </a:solidFill>
              </a:rPr>
              <a:t>сайтов будет найдено по запросу (принтер | сканер) &amp; монитор, если по запросу принтер | сканер было найдено 450 сайтов, по запросу принтер &amp; монитор – 40, а по запросу сканер &amp; монитор – 50.</a:t>
            </a:r>
          </a:p>
        </p:txBody>
      </p:sp>
      <p:sp>
        <p:nvSpPr>
          <p:cNvPr id="5" name="TextBox 4"/>
          <p:cNvSpPr txBox="1"/>
          <p:nvPr/>
        </p:nvSpPr>
        <p:spPr>
          <a:xfrm>
            <a:off x="323528" y="332656"/>
            <a:ext cx="1224136" cy="1107996"/>
          </a:xfrm>
          <a:prstGeom prst="rect">
            <a:avLst/>
          </a:prstGeom>
          <a:noFill/>
        </p:spPr>
        <p:txBody>
          <a:bodyPr wrap="square" rtlCol="0">
            <a:spAutoFit/>
          </a:bodyPr>
          <a:lstStyle/>
          <a:p>
            <a:pPr algn="ctr"/>
            <a:r>
              <a:rPr lang="ru-RU" sz="6600" b="1" dirty="0" smtClean="0">
                <a:solidFill>
                  <a:srgbClr val="C00000"/>
                </a:solidFill>
              </a:rPr>
              <a:t>3.</a:t>
            </a:r>
            <a:endParaRPr lang="ru-RU" sz="6600" b="1" dirty="0">
              <a:solidFill>
                <a:srgbClr val="C00000"/>
              </a:solidFill>
            </a:endParaRPr>
          </a:p>
        </p:txBody>
      </p:sp>
      <p:sp>
        <p:nvSpPr>
          <p:cNvPr id="6" name="Заголовок 5"/>
          <p:cNvSpPr>
            <a:spLocks noGrp="1"/>
          </p:cNvSpPr>
          <p:nvPr>
            <p:ph type="title"/>
          </p:nvPr>
        </p:nvSpPr>
        <p:spPr>
          <a:xfrm>
            <a:off x="1331640" y="408372"/>
            <a:ext cx="7416824" cy="1039427"/>
          </a:xfrm>
        </p:spPr>
        <p:txBody>
          <a:bodyPr/>
          <a:lstStyle/>
          <a:p>
            <a:endParaRPr lang="ru-R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293096"/>
            <a:ext cx="860315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360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1"/>
            <a:ext cx="8229600" cy="2108448"/>
          </a:xfrm>
        </p:spPr>
        <p:txBody>
          <a:bodyPr>
            <a:normAutofit fontScale="92500" lnSpcReduction="10000"/>
          </a:bodyPr>
          <a:lstStyle/>
          <a:p>
            <a:r>
              <a:rPr lang="ru-RU" b="1" dirty="0">
                <a:solidFill>
                  <a:srgbClr val="C00000"/>
                </a:solidFill>
              </a:rPr>
              <a:t>В таблице приведены запросы и количество страниц, которые нашел поисковый сервер по этим запросам в некотором сегменте Интернета:</a:t>
            </a:r>
          </a:p>
          <a:p>
            <a:endParaRPr lang="ru-RU" b="1" dirty="0">
              <a:solidFill>
                <a:srgbClr val="C00000"/>
              </a:solidFill>
            </a:endParaRPr>
          </a:p>
          <a:p>
            <a:r>
              <a:rPr lang="ru-RU" b="1" dirty="0">
                <a:solidFill>
                  <a:srgbClr val="C00000"/>
                </a:solidFill>
              </a:rPr>
              <a:t>Сколько страниц (в тысячах) будет найдено по запросу пирожное | выпечка? </a:t>
            </a:r>
          </a:p>
        </p:txBody>
      </p:sp>
      <p:sp>
        <p:nvSpPr>
          <p:cNvPr id="5" name="TextBox 4"/>
          <p:cNvSpPr txBox="1"/>
          <p:nvPr/>
        </p:nvSpPr>
        <p:spPr>
          <a:xfrm>
            <a:off x="323528" y="332656"/>
            <a:ext cx="1224136" cy="1107996"/>
          </a:xfrm>
          <a:prstGeom prst="rect">
            <a:avLst/>
          </a:prstGeom>
          <a:noFill/>
        </p:spPr>
        <p:txBody>
          <a:bodyPr wrap="square" rtlCol="0">
            <a:spAutoFit/>
          </a:bodyPr>
          <a:lstStyle/>
          <a:p>
            <a:pPr algn="ctr"/>
            <a:r>
              <a:rPr lang="ru-RU" sz="6600" b="1" dirty="0" smtClean="0">
                <a:solidFill>
                  <a:srgbClr val="C00000"/>
                </a:solidFill>
              </a:rPr>
              <a:t>4.</a:t>
            </a:r>
            <a:endParaRPr lang="ru-RU" sz="6600" b="1" dirty="0">
              <a:solidFill>
                <a:srgbClr val="C00000"/>
              </a:solidFill>
            </a:endParaRPr>
          </a:p>
        </p:txBody>
      </p:sp>
      <p:sp>
        <p:nvSpPr>
          <p:cNvPr id="6" name="Заголовок 5"/>
          <p:cNvSpPr>
            <a:spLocks noGrp="1"/>
          </p:cNvSpPr>
          <p:nvPr>
            <p:ph type="title"/>
          </p:nvPr>
        </p:nvSpPr>
        <p:spPr>
          <a:xfrm>
            <a:off x="1331640" y="408372"/>
            <a:ext cx="7416824" cy="1039427"/>
          </a:xfrm>
        </p:spPr>
        <p:txBody>
          <a:bodyPr/>
          <a:lstStyle/>
          <a:p>
            <a:endParaRPr lang="ru-RU"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04" y="4235330"/>
            <a:ext cx="8938593"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096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1"/>
            <a:ext cx="8229600" cy="2180455"/>
          </a:xfrm>
        </p:spPr>
        <p:txBody>
          <a:bodyPr>
            <a:normAutofit fontScale="92500"/>
          </a:bodyPr>
          <a:lstStyle/>
          <a:p>
            <a:r>
              <a:rPr lang="ru-RU" sz="2000" b="1" dirty="0">
                <a:solidFill>
                  <a:srgbClr val="0070C0"/>
                </a:solidFill>
              </a:rPr>
              <a:t>Некоторый сегмент сети Интернет состоит из 5000 сайтов. Поисковый сервер в автоматическом режиме составил таблицу ключевых слов для сайтов этого сегмента. </a:t>
            </a:r>
            <a:r>
              <a:rPr lang="ru-RU" sz="2000" b="1" dirty="0" smtClean="0">
                <a:solidFill>
                  <a:srgbClr val="0070C0"/>
                </a:solidFill>
              </a:rPr>
              <a:t>Сколько сайтов будет найдено по запросу (принтеры | мониторы) &amp; сканеры если по запросу принтеры | сканеры было найдено 600 сайтов, по запросу принтеры | мониторы – 900, а по запросу сканеры | мониторы – 750. </a:t>
            </a:r>
            <a:endParaRPr lang="ru-RU" sz="2000" b="1" dirty="0">
              <a:solidFill>
                <a:srgbClr val="0070C0"/>
              </a:solidFill>
            </a:endParaRPr>
          </a:p>
        </p:txBody>
      </p:sp>
      <p:sp>
        <p:nvSpPr>
          <p:cNvPr id="5" name="TextBox 4"/>
          <p:cNvSpPr txBox="1"/>
          <p:nvPr/>
        </p:nvSpPr>
        <p:spPr>
          <a:xfrm>
            <a:off x="323528" y="332656"/>
            <a:ext cx="1224136" cy="1107996"/>
          </a:xfrm>
          <a:prstGeom prst="rect">
            <a:avLst/>
          </a:prstGeom>
          <a:noFill/>
        </p:spPr>
        <p:txBody>
          <a:bodyPr wrap="square" rtlCol="0">
            <a:spAutoFit/>
          </a:bodyPr>
          <a:lstStyle/>
          <a:p>
            <a:pPr algn="ctr"/>
            <a:r>
              <a:rPr lang="ru-RU" sz="6600" b="1" dirty="0" smtClean="0">
                <a:solidFill>
                  <a:srgbClr val="C00000"/>
                </a:solidFill>
              </a:rPr>
              <a:t>5.</a:t>
            </a:r>
            <a:endParaRPr lang="ru-RU" sz="6600" b="1" dirty="0">
              <a:solidFill>
                <a:srgbClr val="C00000"/>
              </a:solidFill>
            </a:endParaRPr>
          </a:p>
        </p:txBody>
      </p:sp>
      <p:sp>
        <p:nvSpPr>
          <p:cNvPr id="6" name="Заголовок 5"/>
          <p:cNvSpPr>
            <a:spLocks noGrp="1"/>
          </p:cNvSpPr>
          <p:nvPr>
            <p:ph type="title"/>
          </p:nvPr>
        </p:nvSpPr>
        <p:spPr>
          <a:xfrm>
            <a:off x="157273" y="4269064"/>
            <a:ext cx="3744416" cy="356332"/>
          </a:xfrm>
        </p:spPr>
        <p:txBody>
          <a:bodyPr>
            <a:noAutofit/>
          </a:bodyPr>
          <a:lstStyle/>
          <a:p>
            <a:r>
              <a:rPr lang="ru-RU" sz="2000" b="1" dirty="0">
                <a:solidFill>
                  <a:srgbClr val="0070C0"/>
                </a:solidFill>
              </a:rPr>
              <a:t>Вот ее фрагмент</a:t>
            </a:r>
            <a:r>
              <a:rPr lang="ru-RU" sz="2000" b="1" dirty="0" smtClean="0">
                <a:solidFill>
                  <a:srgbClr val="0070C0"/>
                </a:solidFill>
              </a:rPr>
              <a:t>:</a:t>
            </a:r>
            <a:endParaRPr lang="ru-RU" sz="20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73" y="4653136"/>
            <a:ext cx="880874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823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0"/>
            <a:ext cx="8229600" cy="4700736"/>
          </a:xfrm>
        </p:spPr>
        <p:txBody>
          <a:bodyPr>
            <a:noAutofit/>
          </a:bodyPr>
          <a:lstStyle/>
          <a:p>
            <a:pPr marL="114300" indent="0">
              <a:buNone/>
            </a:pPr>
            <a:r>
              <a:rPr lang="ru-RU" dirty="0">
                <a:solidFill>
                  <a:srgbClr val="C00000"/>
                </a:solidFill>
              </a:rPr>
              <a:t>В таблице приведены запросы к поисковому серверу. Расположите номера запросов в порядке убывания количества страниц, которые найдет поисковый сервер по каждому запросу. Для обозначения логической операции «ИЛИ» в запросе используется символ |, а для логической операции «И» – &amp;.</a:t>
            </a:r>
          </a:p>
          <a:p>
            <a:pPr marL="114300" indent="0">
              <a:buNone/>
            </a:pPr>
            <a:r>
              <a:rPr lang="ru-RU" b="1" dirty="0" smtClean="0">
                <a:solidFill>
                  <a:srgbClr val="C00000"/>
                </a:solidFill>
              </a:rPr>
              <a:t>1 </a:t>
            </a:r>
            <a:r>
              <a:rPr lang="ru-RU" b="1" dirty="0">
                <a:solidFill>
                  <a:srgbClr val="C00000"/>
                </a:solidFill>
              </a:rPr>
              <a:t>) хвост &amp; лапы &amp; (усы | документы)</a:t>
            </a:r>
          </a:p>
          <a:p>
            <a:pPr marL="114300" indent="0">
              <a:buNone/>
            </a:pPr>
            <a:r>
              <a:rPr lang="ru-RU" b="1" dirty="0" smtClean="0">
                <a:solidFill>
                  <a:srgbClr val="C00000"/>
                </a:solidFill>
              </a:rPr>
              <a:t>2 </a:t>
            </a:r>
            <a:r>
              <a:rPr lang="ru-RU" b="1" dirty="0">
                <a:solidFill>
                  <a:srgbClr val="C00000"/>
                </a:solidFill>
              </a:rPr>
              <a:t>) усы &amp; хвост &amp; лапы &amp; документы</a:t>
            </a:r>
          </a:p>
          <a:p>
            <a:pPr marL="114300" indent="0">
              <a:buNone/>
            </a:pPr>
            <a:r>
              <a:rPr lang="ru-RU" b="1" dirty="0" smtClean="0">
                <a:solidFill>
                  <a:srgbClr val="C00000"/>
                </a:solidFill>
              </a:rPr>
              <a:t>3 </a:t>
            </a:r>
            <a:r>
              <a:rPr lang="ru-RU" b="1" dirty="0">
                <a:solidFill>
                  <a:srgbClr val="C00000"/>
                </a:solidFill>
              </a:rPr>
              <a:t>) лапы &amp; хвост</a:t>
            </a:r>
          </a:p>
          <a:p>
            <a:pPr marL="114300" indent="0">
              <a:buNone/>
            </a:pPr>
            <a:r>
              <a:rPr lang="ru-RU" b="1" dirty="0" smtClean="0">
                <a:solidFill>
                  <a:srgbClr val="C00000"/>
                </a:solidFill>
              </a:rPr>
              <a:t>4</a:t>
            </a:r>
            <a:r>
              <a:rPr lang="ru-RU" b="1" dirty="0">
                <a:solidFill>
                  <a:srgbClr val="C00000"/>
                </a:solidFill>
              </a:rPr>
              <a:t>) лапы | хвост </a:t>
            </a:r>
          </a:p>
        </p:txBody>
      </p:sp>
      <p:sp>
        <p:nvSpPr>
          <p:cNvPr id="5" name="TextBox 4"/>
          <p:cNvSpPr txBox="1"/>
          <p:nvPr/>
        </p:nvSpPr>
        <p:spPr>
          <a:xfrm>
            <a:off x="323528" y="332656"/>
            <a:ext cx="1224136" cy="1107996"/>
          </a:xfrm>
          <a:prstGeom prst="rect">
            <a:avLst/>
          </a:prstGeom>
          <a:noFill/>
        </p:spPr>
        <p:txBody>
          <a:bodyPr wrap="square" rtlCol="0">
            <a:spAutoFit/>
          </a:bodyPr>
          <a:lstStyle/>
          <a:p>
            <a:pPr algn="ctr"/>
            <a:r>
              <a:rPr lang="ru-RU" sz="6600" b="1" dirty="0" smtClean="0">
                <a:solidFill>
                  <a:srgbClr val="C00000"/>
                </a:solidFill>
              </a:rPr>
              <a:t>6.</a:t>
            </a:r>
            <a:endParaRPr lang="ru-RU" sz="6600" b="1" dirty="0">
              <a:solidFill>
                <a:srgbClr val="C00000"/>
              </a:solidFill>
            </a:endParaRPr>
          </a:p>
        </p:txBody>
      </p:sp>
      <p:sp>
        <p:nvSpPr>
          <p:cNvPr id="6" name="Заголовок 5"/>
          <p:cNvSpPr>
            <a:spLocks noGrp="1"/>
          </p:cNvSpPr>
          <p:nvPr>
            <p:ph type="title"/>
          </p:nvPr>
        </p:nvSpPr>
        <p:spPr>
          <a:xfrm>
            <a:off x="1331640" y="408372"/>
            <a:ext cx="7416824" cy="1039427"/>
          </a:xfrm>
        </p:spPr>
        <p:txBody>
          <a:bodyPr/>
          <a:lstStyle/>
          <a:p>
            <a:endParaRPr lang="ru-RU" dirty="0"/>
          </a:p>
        </p:txBody>
      </p:sp>
    </p:spTree>
    <p:extLst>
      <p:ext uri="{BB962C8B-B14F-4D97-AF65-F5344CB8AC3E}">
        <p14:creationId xmlns:p14="http://schemas.microsoft.com/office/powerpoint/2010/main" val="3963346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pPr marL="114300" indent="0">
              <a:buNone/>
            </a:pPr>
            <a:r>
              <a:rPr lang="ru-RU" dirty="0">
                <a:solidFill>
                  <a:srgbClr val="0070C0"/>
                </a:solidFill>
              </a:rPr>
              <a:t>В таблице приведены запросы к поисковому серверу. Расположите номера запросов в порядке возрастания количества страниц, которые найдет поисковый сервер по каждому запросу. Для обозначения логической операции «ИЛИ» в запросе используется символ |, а для логической операции «И» – &amp;.</a:t>
            </a:r>
          </a:p>
          <a:p>
            <a:pPr marL="114300" indent="0">
              <a:buNone/>
            </a:pPr>
            <a:endParaRPr lang="ru-RU" dirty="0">
              <a:solidFill>
                <a:srgbClr val="0070C0"/>
              </a:solidFill>
            </a:endParaRPr>
          </a:p>
          <a:p>
            <a:pPr marL="114300" indent="0">
              <a:buNone/>
            </a:pPr>
            <a:r>
              <a:rPr lang="ru-RU" b="1" dirty="0" smtClean="0">
                <a:solidFill>
                  <a:srgbClr val="0070C0"/>
                </a:solidFill>
              </a:rPr>
              <a:t>1) </a:t>
            </a:r>
            <a:r>
              <a:rPr lang="ru-RU" b="1" dirty="0">
                <a:solidFill>
                  <a:srgbClr val="0070C0"/>
                </a:solidFill>
              </a:rPr>
              <a:t>кролики | лисицы</a:t>
            </a:r>
          </a:p>
          <a:p>
            <a:pPr marL="114300" indent="0">
              <a:buNone/>
            </a:pPr>
            <a:r>
              <a:rPr lang="ru-RU" b="1" dirty="0" smtClean="0">
                <a:solidFill>
                  <a:srgbClr val="0070C0"/>
                </a:solidFill>
              </a:rPr>
              <a:t>2) </a:t>
            </a:r>
            <a:r>
              <a:rPr lang="ru-RU" b="1" dirty="0">
                <a:solidFill>
                  <a:srgbClr val="0070C0"/>
                </a:solidFill>
              </a:rPr>
              <a:t>( зайцы &amp; кролики ) | (лисицы &amp; волки)</a:t>
            </a:r>
          </a:p>
          <a:p>
            <a:pPr marL="114300" indent="0">
              <a:buNone/>
            </a:pPr>
            <a:r>
              <a:rPr lang="ru-RU" b="1" dirty="0" smtClean="0">
                <a:solidFill>
                  <a:srgbClr val="0070C0"/>
                </a:solidFill>
              </a:rPr>
              <a:t>3) </a:t>
            </a:r>
            <a:r>
              <a:rPr lang="ru-RU" b="1" dirty="0">
                <a:solidFill>
                  <a:srgbClr val="0070C0"/>
                </a:solidFill>
              </a:rPr>
              <a:t>зайцы &amp; кролики &amp; лисицы &amp; волки</a:t>
            </a:r>
          </a:p>
          <a:p>
            <a:pPr marL="114300" indent="0">
              <a:buNone/>
            </a:pPr>
            <a:r>
              <a:rPr lang="ru-RU" b="1" dirty="0">
                <a:solidFill>
                  <a:srgbClr val="0070C0"/>
                </a:solidFill>
              </a:rPr>
              <a:t>4) зайцы &amp; кролики </a:t>
            </a:r>
          </a:p>
        </p:txBody>
      </p:sp>
      <p:sp>
        <p:nvSpPr>
          <p:cNvPr id="5" name="TextBox 4"/>
          <p:cNvSpPr txBox="1"/>
          <p:nvPr/>
        </p:nvSpPr>
        <p:spPr>
          <a:xfrm>
            <a:off x="323528" y="332656"/>
            <a:ext cx="1224136" cy="1107996"/>
          </a:xfrm>
          <a:prstGeom prst="rect">
            <a:avLst/>
          </a:prstGeom>
          <a:noFill/>
        </p:spPr>
        <p:txBody>
          <a:bodyPr wrap="square" rtlCol="0">
            <a:spAutoFit/>
          </a:bodyPr>
          <a:lstStyle/>
          <a:p>
            <a:pPr algn="ctr"/>
            <a:r>
              <a:rPr lang="ru-RU" sz="6600" b="1" dirty="0" smtClean="0">
                <a:solidFill>
                  <a:srgbClr val="C00000"/>
                </a:solidFill>
              </a:rPr>
              <a:t>7.</a:t>
            </a:r>
            <a:endParaRPr lang="ru-RU" sz="6600" b="1" dirty="0">
              <a:solidFill>
                <a:srgbClr val="C00000"/>
              </a:solidFill>
            </a:endParaRPr>
          </a:p>
        </p:txBody>
      </p:sp>
      <p:sp>
        <p:nvSpPr>
          <p:cNvPr id="6" name="Заголовок 5"/>
          <p:cNvSpPr>
            <a:spLocks noGrp="1"/>
          </p:cNvSpPr>
          <p:nvPr>
            <p:ph type="title"/>
          </p:nvPr>
        </p:nvSpPr>
        <p:spPr>
          <a:xfrm>
            <a:off x="1331640" y="408372"/>
            <a:ext cx="7416824" cy="1039427"/>
          </a:xfrm>
        </p:spPr>
        <p:txBody>
          <a:bodyPr/>
          <a:lstStyle/>
          <a:p>
            <a:endParaRPr lang="ru-RU" dirty="0"/>
          </a:p>
        </p:txBody>
      </p:sp>
    </p:spTree>
    <p:extLst>
      <p:ext uri="{BB962C8B-B14F-4D97-AF65-F5344CB8AC3E}">
        <p14:creationId xmlns:p14="http://schemas.microsoft.com/office/powerpoint/2010/main" val="4185587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pPr marL="114300" indent="0">
              <a:buNone/>
            </a:pPr>
            <a:r>
              <a:rPr lang="ru-RU" dirty="0">
                <a:solidFill>
                  <a:srgbClr val="C00000"/>
                </a:solidFill>
              </a:rPr>
              <a:t>В таблице приведены запросы к поисковому серверу, условно обозначенные буквами от А до Г. Расположите запросы в порядке возрастания количества страниц, которые найдет поисковый сервер по каждому запросу. Ответ запишите в виде последовательности соответствующих букв.</a:t>
            </a:r>
          </a:p>
          <a:p>
            <a:pPr marL="114300" indent="0">
              <a:buNone/>
            </a:pPr>
            <a:endParaRPr lang="ru-RU" dirty="0">
              <a:solidFill>
                <a:srgbClr val="C00000"/>
              </a:solidFill>
            </a:endParaRPr>
          </a:p>
          <a:p>
            <a:pPr marL="114300" indent="0">
              <a:buNone/>
            </a:pPr>
            <a:r>
              <a:rPr lang="ru-RU" b="1" dirty="0">
                <a:solidFill>
                  <a:srgbClr val="C00000"/>
                </a:solidFill>
              </a:rPr>
              <a:t>А ) </a:t>
            </a:r>
            <a:r>
              <a:rPr lang="ru-RU" b="1" dirty="0" err="1">
                <a:solidFill>
                  <a:srgbClr val="C00000"/>
                </a:solidFill>
              </a:rPr>
              <a:t>сомики</a:t>
            </a:r>
            <a:r>
              <a:rPr lang="ru-RU" b="1" dirty="0">
                <a:solidFill>
                  <a:srgbClr val="C00000"/>
                </a:solidFill>
              </a:rPr>
              <a:t> | меченосцы | содержание</a:t>
            </a:r>
          </a:p>
          <a:p>
            <a:pPr marL="114300" indent="0">
              <a:buNone/>
            </a:pPr>
            <a:r>
              <a:rPr lang="ru-RU" b="1" dirty="0" smtClean="0">
                <a:solidFill>
                  <a:srgbClr val="C00000"/>
                </a:solidFill>
              </a:rPr>
              <a:t>Б </a:t>
            </a:r>
            <a:r>
              <a:rPr lang="ru-RU" b="1" dirty="0">
                <a:solidFill>
                  <a:srgbClr val="C00000"/>
                </a:solidFill>
              </a:rPr>
              <a:t>) </a:t>
            </a:r>
            <a:r>
              <a:rPr lang="ru-RU" b="1" dirty="0" err="1">
                <a:solidFill>
                  <a:srgbClr val="C00000"/>
                </a:solidFill>
              </a:rPr>
              <a:t>сомики</a:t>
            </a:r>
            <a:r>
              <a:rPr lang="ru-RU" b="1" dirty="0">
                <a:solidFill>
                  <a:srgbClr val="C00000"/>
                </a:solidFill>
              </a:rPr>
              <a:t> &amp; содержание</a:t>
            </a:r>
          </a:p>
          <a:p>
            <a:pPr marL="114300" indent="0">
              <a:buNone/>
            </a:pPr>
            <a:r>
              <a:rPr lang="ru-RU" b="1" dirty="0" smtClean="0">
                <a:solidFill>
                  <a:srgbClr val="C00000"/>
                </a:solidFill>
              </a:rPr>
              <a:t>В </a:t>
            </a:r>
            <a:r>
              <a:rPr lang="ru-RU" b="1" dirty="0">
                <a:solidFill>
                  <a:srgbClr val="C00000"/>
                </a:solidFill>
              </a:rPr>
              <a:t>) </a:t>
            </a:r>
            <a:r>
              <a:rPr lang="ru-RU" b="1" dirty="0" err="1">
                <a:solidFill>
                  <a:srgbClr val="C00000"/>
                </a:solidFill>
              </a:rPr>
              <a:t>сомики</a:t>
            </a:r>
            <a:r>
              <a:rPr lang="ru-RU" b="1" dirty="0">
                <a:solidFill>
                  <a:srgbClr val="C00000"/>
                </a:solidFill>
              </a:rPr>
              <a:t> &amp; меченосцы &amp; разведение &amp; содержание</a:t>
            </a:r>
          </a:p>
          <a:p>
            <a:pPr marL="114300" indent="0">
              <a:buNone/>
            </a:pPr>
            <a:r>
              <a:rPr lang="ru-RU" b="1" dirty="0" smtClean="0">
                <a:solidFill>
                  <a:srgbClr val="C00000"/>
                </a:solidFill>
              </a:rPr>
              <a:t>Г</a:t>
            </a:r>
            <a:r>
              <a:rPr lang="ru-RU" b="1" dirty="0">
                <a:solidFill>
                  <a:srgbClr val="C00000"/>
                </a:solidFill>
              </a:rPr>
              <a:t>) (</a:t>
            </a:r>
            <a:r>
              <a:rPr lang="ru-RU" b="1" dirty="0" err="1">
                <a:solidFill>
                  <a:srgbClr val="C00000"/>
                </a:solidFill>
              </a:rPr>
              <a:t>сомики</a:t>
            </a:r>
            <a:r>
              <a:rPr lang="ru-RU" b="1" dirty="0">
                <a:solidFill>
                  <a:srgbClr val="C00000"/>
                </a:solidFill>
              </a:rPr>
              <a:t> | меченосцы) &amp; содержание </a:t>
            </a:r>
          </a:p>
        </p:txBody>
      </p:sp>
      <p:sp>
        <p:nvSpPr>
          <p:cNvPr id="5" name="TextBox 4"/>
          <p:cNvSpPr txBox="1"/>
          <p:nvPr/>
        </p:nvSpPr>
        <p:spPr>
          <a:xfrm>
            <a:off x="323528" y="332656"/>
            <a:ext cx="1224136" cy="1107996"/>
          </a:xfrm>
          <a:prstGeom prst="rect">
            <a:avLst/>
          </a:prstGeom>
          <a:noFill/>
        </p:spPr>
        <p:txBody>
          <a:bodyPr wrap="square" rtlCol="0">
            <a:spAutoFit/>
          </a:bodyPr>
          <a:lstStyle/>
          <a:p>
            <a:pPr algn="ctr"/>
            <a:r>
              <a:rPr lang="ru-RU" sz="6600" b="1" dirty="0" smtClean="0">
                <a:solidFill>
                  <a:srgbClr val="C00000"/>
                </a:solidFill>
              </a:rPr>
              <a:t>8.</a:t>
            </a:r>
            <a:endParaRPr lang="ru-RU" sz="6600" b="1" dirty="0">
              <a:solidFill>
                <a:srgbClr val="C00000"/>
              </a:solidFill>
            </a:endParaRPr>
          </a:p>
        </p:txBody>
      </p:sp>
      <p:sp>
        <p:nvSpPr>
          <p:cNvPr id="6" name="Заголовок 5"/>
          <p:cNvSpPr>
            <a:spLocks noGrp="1"/>
          </p:cNvSpPr>
          <p:nvPr>
            <p:ph type="title"/>
          </p:nvPr>
        </p:nvSpPr>
        <p:spPr>
          <a:xfrm>
            <a:off x="1331640" y="408372"/>
            <a:ext cx="7416824" cy="1039427"/>
          </a:xfrm>
        </p:spPr>
        <p:txBody>
          <a:bodyPr/>
          <a:lstStyle/>
          <a:p>
            <a:endParaRPr lang="ru-RU" dirty="0"/>
          </a:p>
        </p:txBody>
      </p:sp>
    </p:spTree>
    <p:extLst>
      <p:ext uri="{BB962C8B-B14F-4D97-AF65-F5344CB8AC3E}">
        <p14:creationId xmlns:p14="http://schemas.microsoft.com/office/powerpoint/2010/main" val="82604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solidFill>
                  <a:srgbClr val="0070C0"/>
                </a:solidFill>
              </a:rPr>
              <a:t>Задание</a:t>
            </a:r>
            <a:r>
              <a:rPr lang="ru-RU" b="1" dirty="0">
                <a:solidFill>
                  <a:srgbClr val="0070C0"/>
                </a:solidFill>
              </a:rPr>
              <a:t>. </a:t>
            </a:r>
            <a:r>
              <a:rPr lang="ru-RU" b="1" dirty="0" err="1">
                <a:solidFill>
                  <a:srgbClr val="0070C0"/>
                </a:solidFill>
              </a:rPr>
              <a:t>КИМы</a:t>
            </a:r>
            <a:r>
              <a:rPr lang="ru-RU" b="1" dirty="0">
                <a:solidFill>
                  <a:srgbClr val="0070C0"/>
                </a:solidFill>
              </a:rPr>
              <a:t> по ЕГЭ-2011.</a:t>
            </a:r>
            <a:endParaRPr lang="ru-RU" dirty="0">
              <a:solidFill>
                <a:srgbClr val="0070C0"/>
              </a:solidFill>
            </a:endParaRPr>
          </a:p>
        </p:txBody>
      </p:sp>
      <p:sp>
        <p:nvSpPr>
          <p:cNvPr id="3" name="Объект 2"/>
          <p:cNvSpPr>
            <a:spLocks noGrp="1"/>
          </p:cNvSpPr>
          <p:nvPr>
            <p:ph idx="1"/>
          </p:nvPr>
        </p:nvSpPr>
        <p:spPr>
          <a:xfrm>
            <a:off x="457200" y="1752601"/>
            <a:ext cx="8229600" cy="524272"/>
          </a:xfrm>
        </p:spPr>
        <p:txBody>
          <a:bodyPr/>
          <a:lstStyle/>
          <a:p>
            <a:r>
              <a:rPr lang="en-US" altLang="ja-JP" b="1" dirty="0" err="1" smtClean="0">
                <a:solidFill>
                  <a:srgbClr val="0070C0"/>
                </a:solidFill>
              </a:rPr>
              <a:t>Символо</a:t>
            </a:r>
            <a:r>
              <a:rPr lang="ru-RU" altLang="ja-JP" b="1" dirty="0" smtClean="0">
                <a:solidFill>
                  <a:srgbClr val="0070C0"/>
                </a:solidFill>
              </a:rPr>
              <a:t>м</a:t>
            </a:r>
            <a:endParaRPr lang="ru-RU" b="1"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41501"/>
            <a:ext cx="2985446" cy="190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324284" y="2387133"/>
            <a:ext cx="4572000" cy="1754326"/>
          </a:xfrm>
          <a:prstGeom prst="rect">
            <a:avLst/>
          </a:prstGeom>
        </p:spPr>
        <p:txBody>
          <a:bodyPr>
            <a:spAutoFit/>
          </a:bodyPr>
          <a:lstStyle/>
          <a:p>
            <a:r>
              <a:rPr lang="ru-RU" b="1" dirty="0" smtClean="0">
                <a:solidFill>
                  <a:srgbClr val="C00000"/>
                </a:solidFill>
              </a:rPr>
              <a:t>Какое выражение соответствует F ?</a:t>
            </a:r>
          </a:p>
          <a:p>
            <a:r>
              <a:rPr lang="ru-RU" b="1" dirty="0" smtClean="0">
                <a:solidFill>
                  <a:srgbClr val="C00000"/>
                </a:solidFill>
              </a:rPr>
              <a:t>F обозначено одно из указанных ниже логических выражений от трех аргументов: X, Y, Z.</a:t>
            </a:r>
          </a:p>
          <a:p>
            <a:r>
              <a:rPr lang="ru-RU" b="1" dirty="0" smtClean="0">
                <a:solidFill>
                  <a:srgbClr val="C00000"/>
                </a:solidFill>
              </a:rPr>
              <a:t>Дан фрагмент таблицы истинности выражения F:</a:t>
            </a:r>
            <a:endParaRPr lang="ru-RU" b="1" dirty="0">
              <a:solidFill>
                <a:srgbClr val="C0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37086978"/>
              </p:ext>
            </p:extLst>
          </p:nvPr>
        </p:nvGraphicFramePr>
        <p:xfrm>
          <a:off x="714044" y="4828754"/>
          <a:ext cx="2768352" cy="1463040"/>
        </p:xfrm>
        <a:graphic>
          <a:graphicData uri="http://schemas.openxmlformats.org/drawingml/2006/table">
            <a:tbl>
              <a:tblPr>
                <a:tableStyleId>{284E427A-3D55-4303-BF80-6455036E1DE7}</a:tableStyleId>
              </a:tblPr>
              <a:tblGrid>
                <a:gridCol w="2768352"/>
              </a:tblGrid>
              <a:tr h="134740">
                <a:tc>
                  <a:txBody>
                    <a:bodyPr/>
                    <a:lstStyle/>
                    <a:p>
                      <a:r>
                        <a:rPr lang="en-US" dirty="0"/>
                        <a:t>3) ¬X \/ ¬Y \/ Z</a:t>
                      </a:r>
                    </a:p>
                  </a:txBody>
                  <a:tcPr anchor="ctr"/>
                </a:tc>
              </a:tr>
              <a:tr h="134740">
                <a:tc>
                  <a:txBody>
                    <a:bodyPr/>
                    <a:lstStyle/>
                    <a:p>
                      <a:r>
                        <a:rPr lang="en-US" dirty="0"/>
                        <a:t>2) ¬X /\ ¬Y /\ Z</a:t>
                      </a:r>
                    </a:p>
                  </a:txBody>
                  <a:tcPr anchor="ctr"/>
                </a:tc>
              </a:tr>
              <a:tr h="235794">
                <a:tc>
                  <a:txBody>
                    <a:bodyPr/>
                    <a:lstStyle/>
                    <a:p>
                      <a:r>
                        <a:rPr lang="en-US" dirty="0"/>
                        <a:t>4) X \/ ¬Y \/ ¬</a:t>
                      </a:r>
                      <a:r>
                        <a:rPr lang="en-US" dirty="0" smtClean="0"/>
                        <a:t>Z</a:t>
                      </a:r>
                      <a:endParaRPr lang="en-US" dirty="0"/>
                    </a:p>
                  </a:txBody>
                  <a:tcPr anchor="ctr"/>
                </a:tc>
              </a:tr>
              <a:tr h="134740">
                <a:tc>
                  <a:txBody>
                    <a:bodyPr/>
                    <a:lstStyle/>
                    <a:p>
                      <a:r>
                        <a:rPr lang="en-US" dirty="0"/>
                        <a:t>1) X /\ ¬Y /\ ¬Z</a:t>
                      </a:r>
                    </a:p>
                  </a:txBody>
                  <a:tcPr anchor="ctr"/>
                </a:tc>
              </a:tr>
            </a:tbl>
          </a:graphicData>
        </a:graphic>
      </p:graphicFrame>
    </p:spTree>
    <p:extLst>
      <p:ext uri="{BB962C8B-B14F-4D97-AF65-F5344CB8AC3E}">
        <p14:creationId xmlns:p14="http://schemas.microsoft.com/office/powerpoint/2010/main" val="2177772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14300" indent="0">
              <a:buNone/>
            </a:pPr>
            <a:r>
              <a:rPr lang="ru-RU" dirty="0">
                <a:solidFill>
                  <a:srgbClr val="0070C0"/>
                </a:solidFill>
              </a:rPr>
              <a:t>Каким условием нужно воспользоваться для поиска в сети Интернет информации о цветах, растущих на острове Тайвань или Хонсю</a:t>
            </a:r>
          </a:p>
          <a:p>
            <a:pPr marL="114300" indent="0">
              <a:buNone/>
            </a:pPr>
            <a:endParaRPr lang="ru-RU" dirty="0">
              <a:solidFill>
                <a:srgbClr val="0070C0"/>
              </a:solidFill>
            </a:endParaRPr>
          </a:p>
          <a:p>
            <a:pPr marL="114300" indent="0">
              <a:buNone/>
            </a:pPr>
            <a:r>
              <a:rPr lang="ru-RU" b="1" dirty="0">
                <a:solidFill>
                  <a:srgbClr val="0070C0"/>
                </a:solidFill>
              </a:rPr>
              <a:t>1) цветы &amp; (Тайвань | Хонсю)</a:t>
            </a:r>
          </a:p>
          <a:p>
            <a:pPr marL="114300" indent="0">
              <a:buNone/>
            </a:pPr>
            <a:r>
              <a:rPr lang="ru-RU" b="1" dirty="0" smtClean="0">
                <a:solidFill>
                  <a:srgbClr val="0070C0"/>
                </a:solidFill>
              </a:rPr>
              <a:t>2</a:t>
            </a:r>
            <a:r>
              <a:rPr lang="ru-RU" b="1" dirty="0">
                <a:solidFill>
                  <a:srgbClr val="0070C0"/>
                </a:solidFill>
              </a:rPr>
              <a:t>) цветы &amp; Тайвань &amp; Хонсю</a:t>
            </a:r>
          </a:p>
          <a:p>
            <a:pPr marL="114300" indent="0">
              <a:buNone/>
            </a:pPr>
            <a:r>
              <a:rPr lang="ru-RU" b="1" dirty="0" smtClean="0">
                <a:solidFill>
                  <a:srgbClr val="0070C0"/>
                </a:solidFill>
              </a:rPr>
              <a:t>3</a:t>
            </a:r>
            <a:r>
              <a:rPr lang="ru-RU" b="1" dirty="0">
                <a:solidFill>
                  <a:srgbClr val="0070C0"/>
                </a:solidFill>
              </a:rPr>
              <a:t>) цветы | Тайвань | Хонсю</a:t>
            </a:r>
          </a:p>
          <a:p>
            <a:pPr marL="114300" indent="0">
              <a:buNone/>
            </a:pPr>
            <a:r>
              <a:rPr lang="ru-RU" b="1" dirty="0">
                <a:solidFill>
                  <a:srgbClr val="0070C0"/>
                </a:solidFill>
              </a:rPr>
              <a:t>4) цветы &amp; (остров | Тайвань | Хонсю) </a:t>
            </a:r>
          </a:p>
        </p:txBody>
      </p:sp>
      <p:sp>
        <p:nvSpPr>
          <p:cNvPr id="5" name="TextBox 4"/>
          <p:cNvSpPr txBox="1"/>
          <p:nvPr/>
        </p:nvSpPr>
        <p:spPr>
          <a:xfrm>
            <a:off x="323528" y="332656"/>
            <a:ext cx="1224136" cy="1107996"/>
          </a:xfrm>
          <a:prstGeom prst="rect">
            <a:avLst/>
          </a:prstGeom>
          <a:noFill/>
        </p:spPr>
        <p:txBody>
          <a:bodyPr wrap="square" rtlCol="0">
            <a:spAutoFit/>
          </a:bodyPr>
          <a:lstStyle/>
          <a:p>
            <a:pPr algn="ctr"/>
            <a:r>
              <a:rPr lang="ru-RU" sz="6600" b="1" dirty="0" smtClean="0">
                <a:solidFill>
                  <a:srgbClr val="C00000"/>
                </a:solidFill>
              </a:rPr>
              <a:t>9.</a:t>
            </a:r>
            <a:endParaRPr lang="ru-RU" sz="6600" b="1" dirty="0">
              <a:solidFill>
                <a:srgbClr val="C00000"/>
              </a:solidFill>
            </a:endParaRPr>
          </a:p>
        </p:txBody>
      </p:sp>
      <p:sp>
        <p:nvSpPr>
          <p:cNvPr id="6" name="Заголовок 5"/>
          <p:cNvSpPr>
            <a:spLocks noGrp="1"/>
          </p:cNvSpPr>
          <p:nvPr>
            <p:ph type="title"/>
          </p:nvPr>
        </p:nvSpPr>
        <p:spPr>
          <a:xfrm>
            <a:off x="1331640" y="408372"/>
            <a:ext cx="7416824" cy="1039427"/>
          </a:xfrm>
        </p:spPr>
        <p:txBody>
          <a:bodyPr/>
          <a:lstStyle/>
          <a:p>
            <a:endParaRPr lang="ru-RU" dirty="0"/>
          </a:p>
        </p:txBody>
      </p:sp>
    </p:spTree>
    <p:extLst>
      <p:ext uri="{BB962C8B-B14F-4D97-AF65-F5344CB8AC3E}">
        <p14:creationId xmlns:p14="http://schemas.microsoft.com/office/powerpoint/2010/main" val="499852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114300" indent="0">
              <a:buNone/>
            </a:pPr>
            <a:r>
              <a:rPr lang="ru-RU" dirty="0">
                <a:solidFill>
                  <a:srgbClr val="C00000"/>
                </a:solidFill>
              </a:rPr>
              <a:t>В таблице приведены запросы к поисковому серверу, условно обозначенные буквами от А до Г. Расположите запросы в порядке возрастания количества страниц, которые найдет поисковый сервер по каждому запросу. Ответ запишите в виде последовательности соответствующих букв.</a:t>
            </a:r>
          </a:p>
          <a:p>
            <a:pPr marL="114300" indent="0">
              <a:buNone/>
            </a:pPr>
            <a:endParaRPr lang="ru-RU" dirty="0">
              <a:solidFill>
                <a:srgbClr val="C00000"/>
              </a:solidFill>
            </a:endParaRPr>
          </a:p>
          <a:p>
            <a:pPr marL="114300" indent="0">
              <a:buNone/>
            </a:pPr>
            <a:r>
              <a:rPr lang="ru-RU" b="1" dirty="0" smtClean="0">
                <a:solidFill>
                  <a:srgbClr val="C00000"/>
                </a:solidFill>
              </a:rPr>
              <a:t>А) </a:t>
            </a:r>
            <a:r>
              <a:rPr lang="ru-RU" b="1" dirty="0">
                <a:solidFill>
                  <a:srgbClr val="C00000"/>
                </a:solidFill>
              </a:rPr>
              <a:t>Гренландия &amp; Климат &amp; Флора &amp; Фауна</a:t>
            </a:r>
          </a:p>
          <a:p>
            <a:pPr marL="114300" indent="0">
              <a:buNone/>
            </a:pPr>
            <a:r>
              <a:rPr lang="ru-RU" b="1" dirty="0" smtClean="0">
                <a:solidFill>
                  <a:srgbClr val="C00000"/>
                </a:solidFill>
              </a:rPr>
              <a:t>Б) </a:t>
            </a:r>
            <a:r>
              <a:rPr lang="ru-RU" b="1" dirty="0">
                <a:solidFill>
                  <a:srgbClr val="C00000"/>
                </a:solidFill>
              </a:rPr>
              <a:t>Гренландия &amp; Флора</a:t>
            </a:r>
          </a:p>
          <a:p>
            <a:pPr marL="114300" indent="0">
              <a:buNone/>
            </a:pPr>
            <a:r>
              <a:rPr lang="ru-RU" b="1" dirty="0" smtClean="0">
                <a:solidFill>
                  <a:srgbClr val="C00000"/>
                </a:solidFill>
              </a:rPr>
              <a:t>В) </a:t>
            </a:r>
            <a:r>
              <a:rPr lang="ru-RU" b="1" dirty="0">
                <a:solidFill>
                  <a:srgbClr val="C00000"/>
                </a:solidFill>
              </a:rPr>
              <a:t>(Гренландия &amp; Флора) | Фауна</a:t>
            </a:r>
          </a:p>
          <a:p>
            <a:pPr marL="114300" indent="0">
              <a:buNone/>
            </a:pPr>
            <a:r>
              <a:rPr lang="ru-RU" b="1" dirty="0">
                <a:solidFill>
                  <a:srgbClr val="C00000"/>
                </a:solidFill>
              </a:rPr>
              <a:t>Г) Гренландия &amp; Флора &amp; Фауна </a:t>
            </a:r>
          </a:p>
        </p:txBody>
      </p:sp>
      <p:sp>
        <p:nvSpPr>
          <p:cNvPr id="5" name="TextBox 4"/>
          <p:cNvSpPr txBox="1"/>
          <p:nvPr/>
        </p:nvSpPr>
        <p:spPr>
          <a:xfrm>
            <a:off x="323528" y="332656"/>
            <a:ext cx="1440160" cy="1107996"/>
          </a:xfrm>
          <a:prstGeom prst="rect">
            <a:avLst/>
          </a:prstGeom>
          <a:noFill/>
        </p:spPr>
        <p:txBody>
          <a:bodyPr wrap="square" rtlCol="0">
            <a:spAutoFit/>
          </a:bodyPr>
          <a:lstStyle/>
          <a:p>
            <a:pPr algn="ctr"/>
            <a:r>
              <a:rPr lang="ru-RU" sz="6600" b="1" dirty="0" smtClean="0">
                <a:solidFill>
                  <a:srgbClr val="C00000"/>
                </a:solidFill>
              </a:rPr>
              <a:t>10.</a:t>
            </a:r>
            <a:endParaRPr lang="ru-RU" sz="6600" b="1" dirty="0">
              <a:solidFill>
                <a:srgbClr val="C00000"/>
              </a:solidFill>
            </a:endParaRPr>
          </a:p>
        </p:txBody>
      </p:sp>
      <p:sp>
        <p:nvSpPr>
          <p:cNvPr id="6" name="Заголовок 5"/>
          <p:cNvSpPr>
            <a:spLocks noGrp="1"/>
          </p:cNvSpPr>
          <p:nvPr>
            <p:ph type="title"/>
          </p:nvPr>
        </p:nvSpPr>
        <p:spPr>
          <a:xfrm>
            <a:off x="1763688" y="408372"/>
            <a:ext cx="6984776" cy="1039427"/>
          </a:xfrm>
        </p:spPr>
        <p:txBody>
          <a:bodyPr/>
          <a:lstStyle/>
          <a:p>
            <a:endParaRPr lang="ru-RU" dirty="0"/>
          </a:p>
        </p:txBody>
      </p:sp>
    </p:spTree>
    <p:extLst>
      <p:ext uri="{BB962C8B-B14F-4D97-AF65-F5344CB8AC3E}">
        <p14:creationId xmlns:p14="http://schemas.microsoft.com/office/powerpoint/2010/main" val="1119389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7030A0"/>
                </a:solidFill>
              </a:rPr>
              <a:t>Ответы </a:t>
            </a:r>
            <a:endParaRPr lang="ru-RU" sz="4800" b="1" dirty="0">
              <a:solidFill>
                <a:srgbClr val="7030A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81069659"/>
              </p:ext>
            </p:extLst>
          </p:nvPr>
        </p:nvGraphicFramePr>
        <p:xfrm>
          <a:off x="179512" y="1725576"/>
          <a:ext cx="8784976" cy="4642228"/>
        </p:xfrm>
        <a:graphic>
          <a:graphicData uri="http://schemas.openxmlformats.org/drawingml/2006/table">
            <a:tbl>
              <a:tblPr firstRow="1" bandRow="1">
                <a:tableStyleId>{BDBED569-4797-4DF1-A0F4-6AAB3CD982D8}</a:tableStyleId>
              </a:tblPr>
              <a:tblGrid>
                <a:gridCol w="625982"/>
                <a:gridCol w="1372572"/>
                <a:gridCol w="6786422"/>
              </a:tblGrid>
              <a:tr h="771937">
                <a:tc>
                  <a:txBody>
                    <a:bodyPr/>
                    <a:lstStyle/>
                    <a:p>
                      <a:r>
                        <a:rPr lang="ru-RU" sz="4000" dirty="0" smtClean="0"/>
                        <a:t>1</a:t>
                      </a:r>
                      <a:endParaRPr lang="ru-RU" sz="4000" b="1" dirty="0">
                        <a:solidFill>
                          <a:srgbClr val="C00000"/>
                        </a:solidFill>
                      </a:endParaRPr>
                    </a:p>
                  </a:txBody>
                  <a:tcPr>
                    <a:solidFill>
                      <a:schemeClr val="accent2"/>
                    </a:solidFill>
                  </a:tcPr>
                </a:tc>
                <a:tc>
                  <a:txBody>
                    <a:bodyPr/>
                    <a:lstStyle/>
                    <a:p>
                      <a:r>
                        <a:rPr lang="ru-RU" sz="2400" dirty="0" smtClean="0"/>
                        <a:t>16600</a:t>
                      </a:r>
                      <a:endParaRPr lang="ru-RU" sz="2400" b="1" dirty="0">
                        <a:solidFill>
                          <a:srgbClr val="C00000"/>
                        </a:solidFill>
                      </a:endParaRPr>
                    </a:p>
                  </a:txBody>
                  <a:tcPr>
                    <a:solidFill>
                      <a:schemeClr val="accent2"/>
                    </a:solidFill>
                  </a:tcPr>
                </a:tc>
                <a:tc>
                  <a:txBody>
                    <a:bodyPr/>
                    <a:lstStyle/>
                    <a:p>
                      <a:r>
                        <a:rPr lang="ru-RU" sz="2400" dirty="0" smtClean="0"/>
                        <a:t>Д | Ч - Д &amp; Ч = 11300 + 8700 - 3400 = 16600</a:t>
                      </a:r>
                      <a:endParaRPr lang="ru-RU" sz="2400" b="1" dirty="0">
                        <a:solidFill>
                          <a:srgbClr val="C00000"/>
                        </a:solidFill>
                      </a:endParaRPr>
                    </a:p>
                  </a:txBody>
                  <a:tcPr>
                    <a:solidFill>
                      <a:schemeClr val="accent2"/>
                    </a:solidFill>
                  </a:tcPr>
                </a:tc>
              </a:tr>
              <a:tr h="771937">
                <a:tc>
                  <a:txBody>
                    <a:bodyPr/>
                    <a:lstStyle/>
                    <a:p>
                      <a:r>
                        <a:rPr lang="ru-RU" sz="4000" dirty="0" smtClean="0"/>
                        <a:t>2</a:t>
                      </a:r>
                      <a:endParaRPr lang="ru-RU" sz="4000" b="1" dirty="0">
                        <a:solidFill>
                          <a:srgbClr val="C00000"/>
                        </a:solidFill>
                      </a:endParaRPr>
                    </a:p>
                  </a:txBody>
                  <a:tcPr>
                    <a:solidFill>
                      <a:schemeClr val="accent2"/>
                    </a:solidFill>
                  </a:tcPr>
                </a:tc>
                <a:tc>
                  <a:txBody>
                    <a:bodyPr/>
                    <a:lstStyle/>
                    <a:p>
                      <a:r>
                        <a:rPr lang="ru-RU" sz="2400" dirty="0" smtClean="0"/>
                        <a:t>260</a:t>
                      </a:r>
                      <a:endParaRPr lang="ru-RU" sz="2400" b="1" dirty="0">
                        <a:solidFill>
                          <a:srgbClr val="C00000"/>
                        </a:solidFill>
                      </a:endParaRPr>
                    </a:p>
                  </a:txBody>
                  <a:tcPr>
                    <a:solidFill>
                      <a:schemeClr val="accent2"/>
                    </a:solidFill>
                  </a:tcPr>
                </a:tc>
                <a:tc>
                  <a:txBody>
                    <a:bodyPr/>
                    <a:lstStyle/>
                    <a:p>
                      <a:r>
                        <a:rPr lang="ru-RU" sz="2400" dirty="0" smtClean="0"/>
                        <a:t>М - (</a:t>
                      </a:r>
                      <a:r>
                        <a:rPr lang="en-US" sz="2400" dirty="0" smtClean="0"/>
                        <a:t>M | P - P) = P - (M | P - M) = 260 </a:t>
                      </a:r>
                      <a:endParaRPr lang="ru-RU" sz="2400" b="1" dirty="0">
                        <a:solidFill>
                          <a:srgbClr val="C00000"/>
                        </a:solidFill>
                      </a:endParaRPr>
                    </a:p>
                  </a:txBody>
                  <a:tcPr>
                    <a:solidFill>
                      <a:schemeClr val="accent2"/>
                    </a:solidFill>
                  </a:tcPr>
                </a:tc>
              </a:tr>
              <a:tr h="1507240">
                <a:tc>
                  <a:txBody>
                    <a:bodyPr/>
                    <a:lstStyle/>
                    <a:p>
                      <a:r>
                        <a:rPr lang="ru-RU" sz="4000" dirty="0" smtClean="0"/>
                        <a:t>3</a:t>
                      </a:r>
                      <a:endParaRPr lang="ru-RU" sz="4000" b="1" dirty="0">
                        <a:solidFill>
                          <a:srgbClr val="C00000"/>
                        </a:solidFill>
                      </a:endParaRPr>
                    </a:p>
                  </a:txBody>
                  <a:tcPr>
                    <a:solidFill>
                      <a:schemeClr val="accent2"/>
                    </a:solidFill>
                  </a:tcPr>
                </a:tc>
                <a:tc>
                  <a:txBody>
                    <a:bodyPr/>
                    <a:lstStyle/>
                    <a:p>
                      <a:r>
                        <a:rPr lang="ru-RU" sz="2400" dirty="0" smtClean="0"/>
                        <a:t>90</a:t>
                      </a:r>
                      <a:endParaRPr lang="ru-RU" sz="2400" b="1" dirty="0">
                        <a:solidFill>
                          <a:srgbClr val="C00000"/>
                        </a:solidFill>
                      </a:endParaRPr>
                    </a:p>
                  </a:txBody>
                  <a:tcPr>
                    <a:solidFill>
                      <a:schemeClr val="accent2"/>
                    </a:solidFill>
                  </a:tcPr>
                </a:tc>
                <a:tc>
                  <a:txBody>
                    <a:bodyPr/>
                    <a:lstStyle/>
                    <a:p>
                      <a:r>
                        <a:rPr lang="ru-RU" sz="2400" dirty="0" smtClean="0"/>
                        <a:t>С | П = 200 - (450 - 250) = 0. Следовательно нет пересечений запросов.</a:t>
                      </a:r>
                    </a:p>
                    <a:p>
                      <a:r>
                        <a:rPr lang="ru-RU" sz="2400" dirty="0" smtClean="0"/>
                        <a:t>Тогда С | П &amp; M = 0 + 50 + 40.</a:t>
                      </a:r>
                    </a:p>
                    <a:p>
                      <a:r>
                        <a:rPr lang="ru-RU" sz="2400" dirty="0" smtClean="0"/>
                        <a:t>Есть ли пересечение в запросах С | П? </a:t>
                      </a:r>
                      <a:endParaRPr lang="ru-RU" sz="2400" b="1" dirty="0">
                        <a:solidFill>
                          <a:srgbClr val="C00000"/>
                        </a:solidFill>
                      </a:endParaRPr>
                    </a:p>
                  </a:txBody>
                  <a:tcPr>
                    <a:solidFill>
                      <a:schemeClr val="accent2"/>
                    </a:solidFill>
                  </a:tcPr>
                </a:tc>
              </a:tr>
              <a:tr h="771937">
                <a:tc>
                  <a:txBody>
                    <a:bodyPr/>
                    <a:lstStyle/>
                    <a:p>
                      <a:r>
                        <a:rPr lang="ru-RU" sz="4000" dirty="0" smtClean="0"/>
                        <a:t>4</a:t>
                      </a:r>
                      <a:endParaRPr lang="ru-RU" sz="4000" b="1" dirty="0">
                        <a:solidFill>
                          <a:srgbClr val="C00000"/>
                        </a:solidFill>
                      </a:endParaRPr>
                    </a:p>
                  </a:txBody>
                  <a:tcPr>
                    <a:solidFill>
                      <a:schemeClr val="accent2"/>
                    </a:solidFill>
                  </a:tcPr>
                </a:tc>
                <a:tc>
                  <a:txBody>
                    <a:bodyPr/>
                    <a:lstStyle/>
                    <a:p>
                      <a:r>
                        <a:rPr lang="ru-RU" sz="2400" dirty="0" smtClean="0"/>
                        <a:t>13000</a:t>
                      </a:r>
                      <a:endParaRPr lang="ru-RU" sz="2400" b="1" dirty="0">
                        <a:solidFill>
                          <a:srgbClr val="C00000"/>
                        </a:solidFill>
                      </a:endParaRPr>
                    </a:p>
                  </a:txBody>
                  <a:tcPr>
                    <a:solidFill>
                      <a:schemeClr val="accent2"/>
                    </a:solidFill>
                  </a:tcPr>
                </a:tc>
                <a:tc>
                  <a:txBody>
                    <a:bodyPr/>
                    <a:lstStyle/>
                    <a:p>
                      <a:r>
                        <a:rPr lang="ru-RU" sz="2400" dirty="0" smtClean="0"/>
                        <a:t>П + В - П &amp; В = 8700 + 7500 - 3200 = 13000</a:t>
                      </a:r>
                      <a:endParaRPr lang="ru-RU" sz="2400" b="1" dirty="0">
                        <a:solidFill>
                          <a:srgbClr val="C00000"/>
                        </a:solidFill>
                      </a:endParaRPr>
                    </a:p>
                  </a:txBody>
                  <a:tcPr>
                    <a:solidFill>
                      <a:schemeClr val="accent2"/>
                    </a:solidFill>
                  </a:tcPr>
                </a:tc>
              </a:tr>
              <a:tr h="771937">
                <a:tc>
                  <a:txBody>
                    <a:bodyPr/>
                    <a:lstStyle/>
                    <a:p>
                      <a:r>
                        <a:rPr lang="ru-RU" sz="4000" dirty="0" smtClean="0"/>
                        <a:t>5</a:t>
                      </a:r>
                      <a:endParaRPr lang="ru-RU" sz="4000" b="1" dirty="0">
                        <a:solidFill>
                          <a:srgbClr val="C00000"/>
                        </a:solidFill>
                      </a:endParaRPr>
                    </a:p>
                  </a:txBody>
                  <a:tcPr>
                    <a:solidFill>
                      <a:schemeClr val="accent2"/>
                    </a:solidFill>
                  </a:tcPr>
                </a:tc>
                <a:tc>
                  <a:txBody>
                    <a:bodyPr/>
                    <a:lstStyle/>
                    <a:p>
                      <a:r>
                        <a:rPr lang="ru-RU" sz="2400" dirty="0" smtClean="0"/>
                        <a:t>150</a:t>
                      </a:r>
                      <a:endParaRPr lang="ru-RU" sz="2400" b="1" dirty="0">
                        <a:solidFill>
                          <a:srgbClr val="C00000"/>
                        </a:solidFill>
                      </a:endParaRPr>
                    </a:p>
                  </a:txBody>
                  <a:tcPr>
                    <a:solidFill>
                      <a:schemeClr val="accent2"/>
                    </a:solidFill>
                  </a:tcPr>
                </a:tc>
                <a:tc>
                  <a:txBody>
                    <a:bodyPr/>
                    <a:lstStyle/>
                    <a:p>
                      <a:endParaRPr lang="ru-RU" sz="2400" b="1" dirty="0">
                        <a:solidFill>
                          <a:srgbClr val="C00000"/>
                        </a:solidFill>
                      </a:endParaRPr>
                    </a:p>
                  </a:txBody>
                  <a:tcPr>
                    <a:solidFill>
                      <a:schemeClr val="accent2"/>
                    </a:solidFill>
                  </a:tcPr>
                </a:tc>
              </a:tr>
            </a:tbl>
          </a:graphicData>
        </a:graphic>
      </p:graphicFrame>
    </p:spTree>
    <p:extLst>
      <p:ext uri="{BB962C8B-B14F-4D97-AF65-F5344CB8AC3E}">
        <p14:creationId xmlns:p14="http://schemas.microsoft.com/office/powerpoint/2010/main" val="1373286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43101562"/>
              </p:ext>
            </p:extLst>
          </p:nvPr>
        </p:nvGraphicFramePr>
        <p:xfrm>
          <a:off x="395536" y="1844824"/>
          <a:ext cx="8229600" cy="4114800"/>
        </p:xfrm>
        <a:graphic>
          <a:graphicData uri="http://schemas.openxmlformats.org/drawingml/2006/table">
            <a:tbl>
              <a:tblPr firstRow="1" bandRow="1">
                <a:tableStyleId>{5C22544A-7EE6-4342-B048-85BDC9FD1C3A}</a:tableStyleId>
              </a:tblPr>
              <a:tblGrid>
                <a:gridCol w="874440"/>
                <a:gridCol w="4611960"/>
                <a:gridCol w="2743200"/>
              </a:tblGrid>
              <a:tr h="370840">
                <a:tc>
                  <a:txBody>
                    <a:bodyPr/>
                    <a:lstStyle/>
                    <a:p>
                      <a:r>
                        <a:rPr lang="ru-RU" sz="4800" b="1" dirty="0" smtClean="0">
                          <a:solidFill>
                            <a:srgbClr val="C00000"/>
                          </a:solidFill>
                        </a:rPr>
                        <a:t>6</a:t>
                      </a:r>
                      <a:endParaRPr lang="ru-RU" sz="4800" b="1" dirty="0">
                        <a:solidFill>
                          <a:srgbClr val="C00000"/>
                        </a:solidFill>
                      </a:endParaRPr>
                    </a:p>
                  </a:txBody>
                  <a:tcPr/>
                </a:tc>
                <a:tc>
                  <a:txBody>
                    <a:bodyPr/>
                    <a:lstStyle/>
                    <a:p>
                      <a:r>
                        <a:rPr lang="ru-RU" sz="4800" b="1" dirty="0" smtClean="0">
                          <a:solidFill>
                            <a:srgbClr val="C00000"/>
                          </a:solidFill>
                        </a:rPr>
                        <a:t>4312</a:t>
                      </a:r>
                      <a:endParaRPr lang="ru-RU" sz="4800" b="1" dirty="0">
                        <a:solidFill>
                          <a:srgbClr val="C00000"/>
                        </a:solidFill>
                      </a:endParaRPr>
                    </a:p>
                  </a:txBody>
                  <a:tcPr/>
                </a:tc>
                <a:tc>
                  <a:txBody>
                    <a:bodyPr/>
                    <a:lstStyle/>
                    <a:p>
                      <a:endParaRPr lang="ru-RU" sz="4800" b="1">
                        <a:solidFill>
                          <a:srgbClr val="C00000"/>
                        </a:solidFill>
                      </a:endParaRPr>
                    </a:p>
                  </a:txBody>
                  <a:tcPr/>
                </a:tc>
              </a:tr>
              <a:tr h="370840">
                <a:tc>
                  <a:txBody>
                    <a:bodyPr/>
                    <a:lstStyle/>
                    <a:p>
                      <a:r>
                        <a:rPr lang="ru-RU" sz="4800" b="1" dirty="0" smtClean="0">
                          <a:solidFill>
                            <a:srgbClr val="C00000"/>
                          </a:solidFill>
                        </a:rPr>
                        <a:t>7</a:t>
                      </a:r>
                      <a:endParaRPr lang="ru-RU" sz="4800" b="1" dirty="0">
                        <a:solidFill>
                          <a:srgbClr val="C00000"/>
                        </a:solidFill>
                      </a:endParaRPr>
                    </a:p>
                  </a:txBody>
                  <a:tcPr/>
                </a:tc>
                <a:tc>
                  <a:txBody>
                    <a:bodyPr/>
                    <a:lstStyle/>
                    <a:p>
                      <a:r>
                        <a:rPr lang="ru-RU" sz="4800" b="1" dirty="0" smtClean="0">
                          <a:solidFill>
                            <a:srgbClr val="C00000"/>
                          </a:solidFill>
                        </a:rPr>
                        <a:t>3421</a:t>
                      </a:r>
                      <a:endParaRPr lang="ru-RU" sz="4800" b="1" dirty="0">
                        <a:solidFill>
                          <a:srgbClr val="C00000"/>
                        </a:solidFill>
                      </a:endParaRPr>
                    </a:p>
                  </a:txBody>
                  <a:tcPr/>
                </a:tc>
                <a:tc>
                  <a:txBody>
                    <a:bodyPr/>
                    <a:lstStyle/>
                    <a:p>
                      <a:endParaRPr lang="ru-RU" sz="4800" b="1">
                        <a:solidFill>
                          <a:srgbClr val="C00000"/>
                        </a:solidFill>
                      </a:endParaRPr>
                    </a:p>
                  </a:txBody>
                  <a:tcPr/>
                </a:tc>
              </a:tr>
              <a:tr h="370840">
                <a:tc>
                  <a:txBody>
                    <a:bodyPr/>
                    <a:lstStyle/>
                    <a:p>
                      <a:r>
                        <a:rPr lang="ru-RU" sz="4800" b="1" dirty="0" smtClean="0">
                          <a:solidFill>
                            <a:srgbClr val="C00000"/>
                          </a:solidFill>
                        </a:rPr>
                        <a:t>8</a:t>
                      </a:r>
                      <a:endParaRPr lang="ru-RU" sz="4800" b="1" dirty="0">
                        <a:solidFill>
                          <a:srgbClr val="C00000"/>
                        </a:solidFill>
                      </a:endParaRPr>
                    </a:p>
                  </a:txBody>
                  <a:tcPr/>
                </a:tc>
                <a:tc>
                  <a:txBody>
                    <a:bodyPr/>
                    <a:lstStyle/>
                    <a:p>
                      <a:r>
                        <a:rPr lang="ru-RU" sz="4800" b="1" dirty="0" smtClean="0">
                          <a:solidFill>
                            <a:srgbClr val="C00000"/>
                          </a:solidFill>
                        </a:rPr>
                        <a:t>ВБГА</a:t>
                      </a:r>
                      <a:endParaRPr lang="ru-RU" sz="4800" b="1" dirty="0">
                        <a:solidFill>
                          <a:srgbClr val="C00000"/>
                        </a:solidFill>
                      </a:endParaRPr>
                    </a:p>
                  </a:txBody>
                  <a:tcPr/>
                </a:tc>
                <a:tc>
                  <a:txBody>
                    <a:bodyPr/>
                    <a:lstStyle/>
                    <a:p>
                      <a:endParaRPr lang="ru-RU" sz="4800" b="1">
                        <a:solidFill>
                          <a:srgbClr val="C00000"/>
                        </a:solidFill>
                      </a:endParaRPr>
                    </a:p>
                  </a:txBody>
                  <a:tcPr/>
                </a:tc>
              </a:tr>
              <a:tr h="370840">
                <a:tc>
                  <a:txBody>
                    <a:bodyPr/>
                    <a:lstStyle/>
                    <a:p>
                      <a:r>
                        <a:rPr lang="ru-RU" sz="4800" b="1" dirty="0" smtClean="0">
                          <a:solidFill>
                            <a:srgbClr val="C00000"/>
                          </a:solidFill>
                        </a:rPr>
                        <a:t>9</a:t>
                      </a:r>
                      <a:endParaRPr lang="ru-RU" sz="4800" b="1" dirty="0">
                        <a:solidFill>
                          <a:srgbClr val="C00000"/>
                        </a:solidFill>
                      </a:endParaRPr>
                    </a:p>
                  </a:txBody>
                  <a:tcPr/>
                </a:tc>
                <a:tc>
                  <a:txBody>
                    <a:bodyPr/>
                    <a:lstStyle/>
                    <a:p>
                      <a:r>
                        <a:rPr lang="ru-RU" sz="4800" b="1" dirty="0" smtClean="0">
                          <a:solidFill>
                            <a:srgbClr val="C00000"/>
                          </a:solidFill>
                        </a:rPr>
                        <a:t>1</a:t>
                      </a:r>
                      <a:endParaRPr lang="ru-RU" sz="4800" b="1" dirty="0">
                        <a:solidFill>
                          <a:srgbClr val="C00000"/>
                        </a:solidFill>
                      </a:endParaRPr>
                    </a:p>
                  </a:txBody>
                  <a:tcPr/>
                </a:tc>
                <a:tc>
                  <a:txBody>
                    <a:bodyPr/>
                    <a:lstStyle/>
                    <a:p>
                      <a:endParaRPr lang="ru-RU" sz="4800" b="1">
                        <a:solidFill>
                          <a:srgbClr val="C00000"/>
                        </a:solidFill>
                      </a:endParaRPr>
                    </a:p>
                  </a:txBody>
                  <a:tcPr/>
                </a:tc>
              </a:tr>
              <a:tr h="370840">
                <a:tc>
                  <a:txBody>
                    <a:bodyPr/>
                    <a:lstStyle/>
                    <a:p>
                      <a:r>
                        <a:rPr lang="ru-RU" sz="4800" b="1" dirty="0" smtClean="0">
                          <a:solidFill>
                            <a:srgbClr val="C00000"/>
                          </a:solidFill>
                        </a:rPr>
                        <a:t>10</a:t>
                      </a:r>
                      <a:endParaRPr lang="ru-RU" sz="4800" b="1" dirty="0">
                        <a:solidFill>
                          <a:srgbClr val="C00000"/>
                        </a:solidFill>
                      </a:endParaRPr>
                    </a:p>
                  </a:txBody>
                  <a:tcPr/>
                </a:tc>
                <a:tc>
                  <a:txBody>
                    <a:bodyPr/>
                    <a:lstStyle/>
                    <a:p>
                      <a:r>
                        <a:rPr lang="ru-RU" sz="4800" b="1" dirty="0" smtClean="0">
                          <a:solidFill>
                            <a:srgbClr val="C00000"/>
                          </a:solidFill>
                        </a:rPr>
                        <a:t>АГБВ</a:t>
                      </a:r>
                      <a:endParaRPr lang="ru-RU" sz="4800" b="1" dirty="0">
                        <a:solidFill>
                          <a:srgbClr val="C00000"/>
                        </a:solidFill>
                      </a:endParaRPr>
                    </a:p>
                  </a:txBody>
                  <a:tcPr/>
                </a:tc>
                <a:tc>
                  <a:txBody>
                    <a:bodyPr/>
                    <a:lstStyle/>
                    <a:p>
                      <a:endParaRPr lang="ru-RU" sz="4800" b="1" dirty="0">
                        <a:solidFill>
                          <a:srgbClr val="C00000"/>
                        </a:solidFill>
                      </a:endParaRPr>
                    </a:p>
                  </a:txBody>
                  <a:tcPr/>
                </a:tc>
              </a:tr>
            </a:tbl>
          </a:graphicData>
        </a:graphic>
      </p:graphicFrame>
    </p:spTree>
    <p:extLst>
      <p:ext uri="{BB962C8B-B14F-4D97-AF65-F5344CB8AC3E}">
        <p14:creationId xmlns:p14="http://schemas.microsoft.com/office/powerpoint/2010/main" val="977310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3"/>
            <a:ext cx="8260672" cy="716372"/>
          </a:xfrm>
        </p:spPr>
        <p:txBody>
          <a:bodyPr/>
          <a:lstStyle/>
          <a:p>
            <a:r>
              <a:rPr lang="ru-RU" b="1" dirty="0">
                <a:solidFill>
                  <a:srgbClr val="0070C0"/>
                </a:solidFill>
              </a:rPr>
              <a:t>Разбор заданий А10. </a:t>
            </a:r>
            <a:endParaRPr lang="ru-RU" dirty="0">
              <a:solidFill>
                <a:srgbClr val="0070C0"/>
              </a:solidFill>
            </a:endParaRPr>
          </a:p>
        </p:txBody>
      </p:sp>
      <p:sp>
        <p:nvSpPr>
          <p:cNvPr id="3" name="Объект 2"/>
          <p:cNvSpPr>
            <a:spLocks noGrp="1"/>
          </p:cNvSpPr>
          <p:nvPr>
            <p:ph idx="1"/>
          </p:nvPr>
        </p:nvSpPr>
        <p:spPr>
          <a:xfrm>
            <a:off x="251520" y="1268760"/>
            <a:ext cx="8435280" cy="5589240"/>
          </a:xfrm>
        </p:spPr>
        <p:txBody>
          <a:bodyPr>
            <a:normAutofit fontScale="77500" lnSpcReduction="20000"/>
          </a:bodyPr>
          <a:lstStyle/>
          <a:p>
            <a:r>
              <a:rPr lang="ru-RU" b="1" dirty="0" smtClean="0">
                <a:solidFill>
                  <a:srgbClr val="C00000"/>
                </a:solidFill>
              </a:rPr>
              <a:t>Стр</a:t>
            </a:r>
            <a:r>
              <a:rPr lang="ru-RU" b="1" dirty="0">
                <a:solidFill>
                  <a:srgbClr val="C00000"/>
                </a:solidFill>
              </a:rPr>
              <a:t>. 1</a:t>
            </a:r>
            <a:endParaRPr lang="ru-RU" dirty="0">
              <a:solidFill>
                <a:srgbClr val="C00000"/>
              </a:solidFill>
            </a:endParaRPr>
          </a:p>
          <a:p>
            <a:r>
              <a:rPr lang="ru-RU" b="1" dirty="0">
                <a:solidFill>
                  <a:srgbClr val="C00000"/>
                </a:solidFill>
              </a:rPr>
              <a:t>Повышенный уровень. </a:t>
            </a:r>
            <a:br>
              <a:rPr lang="ru-RU" b="1" dirty="0">
                <a:solidFill>
                  <a:srgbClr val="C00000"/>
                </a:solidFill>
              </a:rPr>
            </a:br>
            <a:r>
              <a:rPr lang="ru-RU" b="1" dirty="0">
                <a:solidFill>
                  <a:srgbClr val="C00000"/>
                </a:solidFill>
              </a:rPr>
              <a:t>Максимальный балл— 1. </a:t>
            </a:r>
            <a:br>
              <a:rPr lang="ru-RU" b="1" dirty="0">
                <a:solidFill>
                  <a:srgbClr val="C00000"/>
                </a:solidFill>
              </a:rPr>
            </a:br>
            <a:r>
              <a:rPr lang="ru-RU" b="1" dirty="0">
                <a:solidFill>
                  <a:srgbClr val="C00000"/>
                </a:solidFill>
              </a:rPr>
              <a:t>Рекомендованное время на выполнение — 2 минуты. </a:t>
            </a:r>
            <a:br>
              <a:rPr lang="ru-RU" b="1" dirty="0">
                <a:solidFill>
                  <a:srgbClr val="C00000"/>
                </a:solidFill>
              </a:rPr>
            </a:br>
            <a:r>
              <a:rPr lang="ru-RU" b="1" dirty="0">
                <a:solidFill>
                  <a:srgbClr val="C00000"/>
                </a:solidFill>
              </a:rPr>
              <a:t>Что проверяет задание:</a:t>
            </a:r>
            <a:r>
              <a:rPr lang="ru-RU" dirty="0">
                <a:solidFill>
                  <a:srgbClr val="C00000"/>
                </a:solidFill>
              </a:rPr>
              <a:t> Знание основных понятий и законов математической логики.</a:t>
            </a:r>
          </a:p>
          <a:p>
            <a:r>
              <a:rPr lang="ru-RU" dirty="0">
                <a:solidFill>
                  <a:srgbClr val="C00000"/>
                </a:solidFill>
              </a:rPr>
              <a:t> Внимательно соблюдайте приоритет выполняемых действий: </a:t>
            </a:r>
            <a:r>
              <a:rPr lang="ru-RU" b="1" dirty="0">
                <a:solidFill>
                  <a:srgbClr val="C00000"/>
                </a:solidFill>
              </a:rPr>
              <a:t>Отрицание</a:t>
            </a:r>
            <a:r>
              <a:rPr lang="ru-RU" dirty="0">
                <a:solidFill>
                  <a:srgbClr val="C00000"/>
                </a:solidFill>
              </a:rPr>
              <a:t> (не, </a:t>
            </a:r>
            <a:r>
              <a:rPr lang="ru-RU" dirty="0" err="1">
                <a:solidFill>
                  <a:srgbClr val="C00000"/>
                </a:solidFill>
              </a:rPr>
              <a:t>not</a:t>
            </a:r>
            <a:r>
              <a:rPr lang="ru-RU" dirty="0">
                <a:solidFill>
                  <a:srgbClr val="C00000"/>
                </a:solidFill>
              </a:rPr>
              <a:t>, ¬, ¯ ), </a:t>
            </a:r>
            <a:endParaRPr lang="ru-RU" dirty="0" smtClean="0">
              <a:solidFill>
                <a:srgbClr val="C00000"/>
              </a:solidFill>
            </a:endParaRPr>
          </a:p>
          <a:p>
            <a:r>
              <a:rPr lang="ru-RU" b="1" dirty="0" smtClean="0">
                <a:solidFill>
                  <a:srgbClr val="C00000"/>
                </a:solidFill>
              </a:rPr>
              <a:t>Умножение</a:t>
            </a:r>
            <a:r>
              <a:rPr lang="ru-RU" dirty="0" smtClean="0">
                <a:solidFill>
                  <a:srgbClr val="C00000"/>
                </a:solidFill>
              </a:rPr>
              <a:t> </a:t>
            </a:r>
            <a:r>
              <a:rPr lang="ru-RU" dirty="0">
                <a:solidFill>
                  <a:srgbClr val="C00000"/>
                </a:solidFill>
              </a:rPr>
              <a:t>(и, &amp;, </a:t>
            </a:r>
            <a:r>
              <a:rPr lang="ru-RU" dirty="0" err="1">
                <a:solidFill>
                  <a:srgbClr val="C00000"/>
                </a:solidFill>
              </a:rPr>
              <a:t>and</a:t>
            </a:r>
            <a:r>
              <a:rPr lang="ru-RU" dirty="0">
                <a:solidFill>
                  <a:srgbClr val="C00000"/>
                </a:solidFill>
              </a:rPr>
              <a:t>, ^), </a:t>
            </a:r>
            <a:endParaRPr lang="ru-RU" dirty="0" smtClean="0">
              <a:solidFill>
                <a:srgbClr val="C00000"/>
              </a:solidFill>
            </a:endParaRPr>
          </a:p>
          <a:p>
            <a:r>
              <a:rPr lang="ru-RU" b="1" dirty="0" smtClean="0">
                <a:solidFill>
                  <a:srgbClr val="C00000"/>
                </a:solidFill>
              </a:rPr>
              <a:t>Сложение</a:t>
            </a:r>
            <a:r>
              <a:rPr lang="ru-RU" dirty="0" smtClean="0">
                <a:solidFill>
                  <a:srgbClr val="C00000"/>
                </a:solidFill>
              </a:rPr>
              <a:t> </a:t>
            </a:r>
            <a:r>
              <a:rPr lang="ru-RU" dirty="0">
                <a:solidFill>
                  <a:srgbClr val="C00000"/>
                </a:solidFill>
              </a:rPr>
              <a:t>(или, |, </a:t>
            </a:r>
            <a:r>
              <a:rPr lang="ru-RU" dirty="0" err="1">
                <a:solidFill>
                  <a:srgbClr val="C00000"/>
                </a:solidFill>
              </a:rPr>
              <a:t>or</a:t>
            </a:r>
            <a:r>
              <a:rPr lang="ru-RU" dirty="0">
                <a:solidFill>
                  <a:srgbClr val="C00000"/>
                </a:solidFill>
              </a:rPr>
              <a:t>, v), </a:t>
            </a:r>
            <a:endParaRPr lang="ru-RU" dirty="0" smtClean="0">
              <a:solidFill>
                <a:srgbClr val="C00000"/>
              </a:solidFill>
            </a:endParaRPr>
          </a:p>
          <a:p>
            <a:r>
              <a:rPr lang="ru-RU" b="1" dirty="0" smtClean="0">
                <a:solidFill>
                  <a:srgbClr val="C00000"/>
                </a:solidFill>
              </a:rPr>
              <a:t>Импликация</a:t>
            </a:r>
            <a:r>
              <a:rPr lang="ru-RU" dirty="0" smtClean="0">
                <a:solidFill>
                  <a:srgbClr val="C00000"/>
                </a:solidFill>
              </a:rPr>
              <a:t> </a:t>
            </a:r>
            <a:r>
              <a:rPr lang="ru-RU" dirty="0">
                <a:solidFill>
                  <a:srgbClr val="C00000"/>
                </a:solidFill>
              </a:rPr>
              <a:t>(—&gt;), </a:t>
            </a:r>
            <a:endParaRPr lang="ru-RU" dirty="0" smtClean="0">
              <a:solidFill>
                <a:srgbClr val="C00000"/>
              </a:solidFill>
            </a:endParaRPr>
          </a:p>
          <a:p>
            <a:r>
              <a:rPr lang="ru-RU" b="1" dirty="0" err="1" smtClean="0">
                <a:solidFill>
                  <a:srgbClr val="C00000"/>
                </a:solidFill>
              </a:rPr>
              <a:t>Эквиваленция</a:t>
            </a:r>
            <a:r>
              <a:rPr lang="ru-RU" dirty="0" smtClean="0">
                <a:solidFill>
                  <a:srgbClr val="C00000"/>
                </a:solidFill>
              </a:rPr>
              <a:t> </a:t>
            </a:r>
            <a:r>
              <a:rPr lang="ru-RU" dirty="0">
                <a:solidFill>
                  <a:srgbClr val="C00000"/>
                </a:solidFill>
              </a:rPr>
              <a:t>(&lt;=&gt;). Действия внутри скобок выполняются в первую очередь. </a:t>
            </a:r>
          </a:p>
          <a:p>
            <a:r>
              <a:rPr lang="ru-RU" dirty="0">
                <a:solidFill>
                  <a:srgbClr val="C00000"/>
                </a:solidFill>
              </a:rPr>
              <a:t>В заданиях часто используют импликацию. Импликация ложна только в том случае, если посыл истинный, а следствие ложное. Иначе импликация раскрывайте:</a:t>
            </a:r>
            <a:br>
              <a:rPr lang="ru-RU" dirty="0">
                <a:solidFill>
                  <a:srgbClr val="C00000"/>
                </a:solidFill>
              </a:rPr>
            </a:br>
            <a:r>
              <a:rPr lang="ru-RU" dirty="0">
                <a:solidFill>
                  <a:srgbClr val="C00000"/>
                </a:solidFill>
              </a:rPr>
              <a:t>А—&gt;B = ¬A \/ B</a:t>
            </a:r>
          </a:p>
          <a:p>
            <a:r>
              <a:rPr lang="ru-RU" dirty="0">
                <a:solidFill>
                  <a:srgbClr val="C00000"/>
                </a:solidFill>
              </a:rPr>
              <a:t>Как правило, в задании необходимо применять знания формул де Моргана:</a:t>
            </a:r>
            <a:br>
              <a:rPr lang="ru-RU" dirty="0">
                <a:solidFill>
                  <a:srgbClr val="C00000"/>
                </a:solidFill>
              </a:rPr>
            </a:br>
            <a:r>
              <a:rPr lang="ru-RU" dirty="0">
                <a:solidFill>
                  <a:srgbClr val="C00000"/>
                </a:solidFill>
              </a:rPr>
              <a:t>¬(A \/ B) = ¬A /\ ¬B</a:t>
            </a:r>
            <a:br>
              <a:rPr lang="ru-RU" dirty="0">
                <a:solidFill>
                  <a:srgbClr val="C00000"/>
                </a:solidFill>
              </a:rPr>
            </a:br>
            <a:r>
              <a:rPr lang="ru-RU" dirty="0">
                <a:solidFill>
                  <a:srgbClr val="C00000"/>
                </a:solidFill>
              </a:rPr>
              <a:t>¬(A /\ B) = ¬A \/ ¬B</a:t>
            </a:r>
          </a:p>
          <a:p>
            <a:endParaRPr lang="ru-RU" dirty="0">
              <a:solidFill>
                <a:srgbClr val="C00000"/>
              </a:solidFill>
            </a:endParaRPr>
          </a:p>
        </p:txBody>
      </p:sp>
    </p:spTree>
    <p:extLst>
      <p:ext uri="{BB962C8B-B14F-4D97-AF65-F5344CB8AC3E}">
        <p14:creationId xmlns:p14="http://schemas.microsoft.com/office/powerpoint/2010/main" val="73253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3"/>
            <a:ext cx="8260672" cy="572356"/>
          </a:xfrm>
        </p:spPr>
        <p:txBody>
          <a:bodyPr>
            <a:normAutofit fontScale="90000"/>
          </a:bodyPr>
          <a:lstStyle/>
          <a:p>
            <a:r>
              <a:rPr lang="ru-RU" b="1" dirty="0">
                <a:solidFill>
                  <a:srgbClr val="7030A0"/>
                </a:solidFill>
              </a:rPr>
              <a:t>Задание. </a:t>
            </a:r>
            <a:r>
              <a:rPr lang="ru-RU" b="1" dirty="0" err="1">
                <a:solidFill>
                  <a:srgbClr val="7030A0"/>
                </a:solidFill>
              </a:rPr>
              <a:t>КИМы</a:t>
            </a:r>
            <a:r>
              <a:rPr lang="ru-RU" b="1" dirty="0">
                <a:solidFill>
                  <a:srgbClr val="7030A0"/>
                </a:solidFill>
              </a:rPr>
              <a:t> по ЕГЭ-2012</a:t>
            </a:r>
            <a:r>
              <a:rPr lang="ru-RU" b="1" dirty="0" smtClean="0">
                <a:solidFill>
                  <a:srgbClr val="7030A0"/>
                </a:solidFill>
              </a:rPr>
              <a:t>.</a:t>
            </a:r>
            <a:endParaRPr lang="ru-RU" b="1" dirty="0">
              <a:solidFill>
                <a:srgbClr val="7030A0"/>
              </a:solidFill>
            </a:endParaRPr>
          </a:p>
        </p:txBody>
      </p:sp>
      <p:sp>
        <p:nvSpPr>
          <p:cNvPr id="3" name="Объект 2"/>
          <p:cNvSpPr>
            <a:spLocks noGrp="1"/>
          </p:cNvSpPr>
          <p:nvPr>
            <p:ph idx="1"/>
          </p:nvPr>
        </p:nvSpPr>
        <p:spPr>
          <a:xfrm>
            <a:off x="107504" y="1628800"/>
            <a:ext cx="8928992" cy="5229200"/>
          </a:xfrm>
        </p:spPr>
        <p:txBody>
          <a:bodyPr>
            <a:noAutofit/>
          </a:bodyPr>
          <a:lstStyle/>
          <a:p>
            <a:r>
              <a:rPr lang="ru-RU" sz="1400" dirty="0" smtClean="0">
                <a:solidFill>
                  <a:srgbClr val="C00000"/>
                </a:solidFill>
              </a:rPr>
              <a:t>Какое </a:t>
            </a:r>
            <a:r>
              <a:rPr lang="ru-RU" sz="1400" dirty="0">
                <a:solidFill>
                  <a:srgbClr val="C00000"/>
                </a:solidFill>
              </a:rPr>
              <a:t>из приведённых имён удовлетворяет логическому условию</a:t>
            </a:r>
          </a:p>
          <a:p>
            <a:pPr marL="114300" indent="0">
              <a:buNone/>
            </a:pPr>
            <a:r>
              <a:rPr lang="ru-RU" sz="1400" dirty="0" smtClean="0">
                <a:solidFill>
                  <a:srgbClr val="C00000"/>
                </a:solidFill>
              </a:rPr>
              <a:t>1</a:t>
            </a:r>
            <a:r>
              <a:rPr lang="ru-RU" sz="1400" dirty="0">
                <a:solidFill>
                  <a:srgbClr val="C00000"/>
                </a:solidFill>
              </a:rPr>
              <a:t>) КРИСТИНА</a:t>
            </a:r>
          </a:p>
          <a:p>
            <a:pPr marL="114300" indent="0">
              <a:buNone/>
            </a:pPr>
            <a:r>
              <a:rPr lang="ru-RU" sz="1400" dirty="0" smtClean="0">
                <a:solidFill>
                  <a:srgbClr val="C00000"/>
                </a:solidFill>
              </a:rPr>
              <a:t>2</a:t>
            </a:r>
            <a:r>
              <a:rPr lang="ru-RU" sz="1400" dirty="0">
                <a:solidFill>
                  <a:srgbClr val="C00000"/>
                </a:solidFill>
              </a:rPr>
              <a:t>) МАКСИМ</a:t>
            </a:r>
          </a:p>
          <a:p>
            <a:pPr marL="114300" indent="0">
              <a:buNone/>
            </a:pPr>
            <a:r>
              <a:rPr lang="ru-RU" sz="1400" dirty="0" smtClean="0">
                <a:solidFill>
                  <a:srgbClr val="C00000"/>
                </a:solidFill>
              </a:rPr>
              <a:t>3</a:t>
            </a:r>
            <a:r>
              <a:rPr lang="ru-RU" sz="1400" dirty="0">
                <a:solidFill>
                  <a:srgbClr val="C00000"/>
                </a:solidFill>
              </a:rPr>
              <a:t>) СТЕПАН</a:t>
            </a:r>
          </a:p>
          <a:p>
            <a:pPr marL="114300" indent="0">
              <a:buNone/>
            </a:pPr>
            <a:r>
              <a:rPr lang="ru-RU" sz="1400" dirty="0" smtClean="0">
                <a:solidFill>
                  <a:srgbClr val="C00000"/>
                </a:solidFill>
              </a:rPr>
              <a:t>4</a:t>
            </a:r>
            <a:r>
              <a:rPr lang="ru-RU" sz="1400" dirty="0">
                <a:solidFill>
                  <a:srgbClr val="C00000"/>
                </a:solidFill>
              </a:rPr>
              <a:t>) МАРИЯ</a:t>
            </a:r>
          </a:p>
          <a:p>
            <a:r>
              <a:rPr lang="ru-RU" sz="1400" b="1" dirty="0" smtClean="0">
                <a:solidFill>
                  <a:srgbClr val="C00000"/>
                </a:solidFill>
              </a:rPr>
              <a:t>Решение</a:t>
            </a:r>
            <a:r>
              <a:rPr lang="ru-RU" sz="1400" b="1" dirty="0">
                <a:solidFill>
                  <a:srgbClr val="C00000"/>
                </a:solidFill>
              </a:rPr>
              <a:t>.</a:t>
            </a:r>
          </a:p>
          <a:p>
            <a:r>
              <a:rPr lang="ru-RU" sz="1400" dirty="0" smtClean="0">
                <a:solidFill>
                  <a:srgbClr val="C00000"/>
                </a:solidFill>
              </a:rPr>
              <a:t>Логическое </a:t>
            </a:r>
            <a:r>
              <a:rPr lang="ru-RU" sz="1400" dirty="0">
                <a:solidFill>
                  <a:srgbClr val="C00000"/>
                </a:solidFill>
              </a:rPr>
              <a:t>условие представляет собой логическое умножение двух импликаций. Тогда логическое условие будет истинно в случае истинности каждой из скобок.</a:t>
            </a:r>
          </a:p>
          <a:p>
            <a:r>
              <a:rPr lang="ru-RU" sz="1400" dirty="0" smtClean="0">
                <a:solidFill>
                  <a:srgbClr val="C00000"/>
                </a:solidFill>
              </a:rPr>
              <a:t>Рассмотрим </a:t>
            </a:r>
            <a:r>
              <a:rPr lang="ru-RU" sz="1400" dirty="0">
                <a:solidFill>
                  <a:srgbClr val="C00000"/>
                </a:solidFill>
              </a:rPr>
              <a:t>первую скобку: (первая буква согласная → вторая буква согласная). Импликация истинна в 3 случаях и ложна только в одном, когда посыл истинный, а следствие ложно, т.е. первая буква согласная, а вторая - гласная. Этому условию соответствуют имена МАКСИМ и МАРИЯ. Значит, эти слова исключаем из верных.</a:t>
            </a:r>
          </a:p>
          <a:p>
            <a:r>
              <a:rPr lang="ru-RU" sz="1400" dirty="0" smtClean="0">
                <a:solidFill>
                  <a:srgbClr val="C00000"/>
                </a:solidFill>
              </a:rPr>
              <a:t>Рассмотрим </a:t>
            </a:r>
            <a:r>
              <a:rPr lang="ru-RU" sz="1400" dirty="0">
                <a:solidFill>
                  <a:srgbClr val="C00000"/>
                </a:solidFill>
              </a:rPr>
              <a:t>вторую скобку (предпоследняя буква гласная →последняя буква гласная). Импликация истинна в 3 случаях и ложна только в одном, когда посыл истинный, а следствие ложно, т.е. предпоследняя буква гласная и последняя - согласная. Этому условию соответствует имя СТЕПАН (напомню, имя МАКСИМ мы уже исключили).</a:t>
            </a:r>
          </a:p>
          <a:p>
            <a:r>
              <a:rPr lang="ru-RU" sz="1400" dirty="0" smtClean="0">
                <a:solidFill>
                  <a:srgbClr val="C00000"/>
                </a:solidFill>
              </a:rPr>
              <a:t>Остается </a:t>
            </a:r>
            <a:r>
              <a:rPr lang="ru-RU" sz="1400" dirty="0">
                <a:solidFill>
                  <a:srgbClr val="C00000"/>
                </a:solidFill>
              </a:rPr>
              <a:t>только имя КРИСТИНА.</a:t>
            </a:r>
          </a:p>
          <a:p>
            <a:endParaRPr lang="ru-RU" sz="1400" dirty="0">
              <a:solidFill>
                <a:srgbClr val="C00000"/>
              </a:solidFill>
            </a:endParaRPr>
          </a:p>
          <a:p>
            <a:r>
              <a:rPr lang="ru-RU" sz="1400" dirty="0">
                <a:solidFill>
                  <a:srgbClr val="C00000"/>
                </a:solidFill>
              </a:rPr>
              <a:t>Ответ: 1</a:t>
            </a:r>
          </a:p>
        </p:txBody>
      </p:sp>
    </p:spTree>
    <p:extLst>
      <p:ext uri="{BB962C8B-B14F-4D97-AF65-F5344CB8AC3E}">
        <p14:creationId xmlns:p14="http://schemas.microsoft.com/office/powerpoint/2010/main" val="181334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7030A0"/>
                </a:solidFill>
              </a:rPr>
              <a:t>Задание. </a:t>
            </a:r>
            <a:r>
              <a:rPr lang="ru-RU" b="1" dirty="0" err="1">
                <a:solidFill>
                  <a:srgbClr val="7030A0"/>
                </a:solidFill>
              </a:rPr>
              <a:t>КИМы</a:t>
            </a:r>
            <a:r>
              <a:rPr lang="ru-RU" b="1" dirty="0">
                <a:solidFill>
                  <a:srgbClr val="7030A0"/>
                </a:solidFill>
              </a:rPr>
              <a:t> по ЕГЭ-2010</a:t>
            </a:r>
            <a:r>
              <a:rPr lang="ru-RU" b="1" dirty="0" smtClean="0">
                <a:solidFill>
                  <a:srgbClr val="7030A0"/>
                </a:solidFill>
              </a:rPr>
              <a:t>.</a:t>
            </a:r>
            <a:endParaRPr lang="ru-RU" b="1" dirty="0">
              <a:solidFill>
                <a:srgbClr val="7030A0"/>
              </a:solidFill>
            </a:endParaRPr>
          </a:p>
        </p:txBody>
      </p:sp>
      <p:sp>
        <p:nvSpPr>
          <p:cNvPr id="3" name="Объект 2"/>
          <p:cNvSpPr>
            <a:spLocks noGrp="1"/>
          </p:cNvSpPr>
          <p:nvPr>
            <p:ph idx="1"/>
          </p:nvPr>
        </p:nvSpPr>
        <p:spPr>
          <a:xfrm>
            <a:off x="457200" y="1752601"/>
            <a:ext cx="8229600" cy="2756520"/>
          </a:xfrm>
        </p:spPr>
        <p:txBody>
          <a:bodyPr/>
          <a:lstStyle/>
          <a:p>
            <a:r>
              <a:rPr lang="ru-RU" dirty="0" smtClean="0">
                <a:solidFill>
                  <a:srgbClr val="C00000"/>
                </a:solidFill>
              </a:rPr>
              <a:t>Для </a:t>
            </a:r>
            <a:r>
              <a:rPr lang="ru-RU" dirty="0">
                <a:solidFill>
                  <a:srgbClr val="C00000"/>
                </a:solidFill>
              </a:rPr>
              <a:t>какого из указанных значений Х истинно высказывание ¬((X &gt; 2) —&gt; (X &gt; 3).</a:t>
            </a:r>
          </a:p>
          <a:p>
            <a:pPr marL="114300" indent="0">
              <a:buNone/>
            </a:pPr>
            <a:r>
              <a:rPr lang="ru-RU" dirty="0">
                <a:solidFill>
                  <a:srgbClr val="C00000"/>
                </a:solidFill>
              </a:rPr>
              <a:t>1) 1</a:t>
            </a:r>
          </a:p>
          <a:p>
            <a:pPr marL="114300" indent="0">
              <a:buNone/>
            </a:pPr>
            <a:r>
              <a:rPr lang="ru-RU" dirty="0" smtClean="0">
                <a:solidFill>
                  <a:srgbClr val="C00000"/>
                </a:solidFill>
              </a:rPr>
              <a:t>2</a:t>
            </a:r>
            <a:r>
              <a:rPr lang="ru-RU" dirty="0">
                <a:solidFill>
                  <a:srgbClr val="C00000"/>
                </a:solidFill>
              </a:rPr>
              <a:t>) 2</a:t>
            </a:r>
          </a:p>
          <a:p>
            <a:pPr marL="114300" indent="0">
              <a:buNone/>
            </a:pPr>
            <a:r>
              <a:rPr lang="ru-RU" dirty="0" smtClean="0">
                <a:solidFill>
                  <a:srgbClr val="C00000"/>
                </a:solidFill>
              </a:rPr>
              <a:t>3</a:t>
            </a:r>
            <a:r>
              <a:rPr lang="ru-RU" dirty="0">
                <a:solidFill>
                  <a:srgbClr val="C00000"/>
                </a:solidFill>
              </a:rPr>
              <a:t>) 3</a:t>
            </a:r>
          </a:p>
          <a:p>
            <a:pPr marL="114300" indent="0">
              <a:buNone/>
            </a:pPr>
            <a:r>
              <a:rPr lang="ru-RU" dirty="0" smtClean="0">
                <a:solidFill>
                  <a:srgbClr val="C00000"/>
                </a:solidFill>
              </a:rPr>
              <a:t>4</a:t>
            </a:r>
            <a:r>
              <a:rPr lang="ru-RU" dirty="0">
                <a:solidFill>
                  <a:srgbClr val="C00000"/>
                </a:solidFill>
              </a:rPr>
              <a:t>) 4 </a:t>
            </a:r>
          </a:p>
        </p:txBody>
      </p:sp>
    </p:spTree>
    <p:extLst>
      <p:ext uri="{BB962C8B-B14F-4D97-AF65-F5344CB8AC3E}">
        <p14:creationId xmlns:p14="http://schemas.microsoft.com/office/powerpoint/2010/main" val="336219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altLang="ja-JP" b="1" dirty="0" err="1">
                <a:solidFill>
                  <a:srgbClr val="C00000"/>
                </a:solidFill>
              </a:rPr>
              <a:t>Решение</a:t>
            </a:r>
            <a:r>
              <a:rPr lang="en-US" altLang="ja-JP" b="1" dirty="0">
                <a:solidFill>
                  <a:srgbClr val="C00000"/>
                </a:solidFill>
              </a:rPr>
              <a:t>.</a:t>
            </a:r>
            <a:endParaRPr lang="ja-JP" altLang="en-US" dirty="0">
              <a:solidFill>
                <a:srgbClr val="C00000"/>
              </a:solidFill>
            </a:endParaRPr>
          </a:p>
          <a:p>
            <a:r>
              <a:rPr lang="ja-JP" altLang="en-US" dirty="0">
                <a:solidFill>
                  <a:srgbClr val="C00000"/>
                </a:solidFill>
              </a:rPr>
              <a:t> </a:t>
            </a:r>
            <a:r>
              <a:rPr lang="en-US" altLang="ja-JP" dirty="0">
                <a:solidFill>
                  <a:srgbClr val="C00000"/>
                </a:solidFill>
              </a:rPr>
              <a:t>¬((X &gt; 2) —&gt; (X &gt; 3)) = ¬(¬(X &gt; 2) \/ (X &gt; 3)) = (X &gt; 2) \/ ¬(X &gt; 3) = (X &gt; 2) \/ (X &lt;= 3).</a:t>
            </a:r>
          </a:p>
          <a:p>
            <a:r>
              <a:rPr lang="en-US" altLang="ja-JP" dirty="0">
                <a:solidFill>
                  <a:srgbClr val="C00000"/>
                </a:solidFill>
              </a:rPr>
              <a:t>Х </a:t>
            </a:r>
            <a:r>
              <a:rPr lang="en-US" altLang="ja-JP" dirty="0" err="1">
                <a:solidFill>
                  <a:srgbClr val="C00000"/>
                </a:solidFill>
              </a:rPr>
              <a:t>принадлежит</a:t>
            </a:r>
            <a:r>
              <a:rPr lang="en-US" altLang="ja-JP" dirty="0">
                <a:solidFill>
                  <a:srgbClr val="C00000"/>
                </a:solidFill>
              </a:rPr>
              <a:t> </a:t>
            </a:r>
            <a:r>
              <a:rPr lang="en-US" altLang="ja-JP" dirty="0" err="1">
                <a:solidFill>
                  <a:srgbClr val="C00000"/>
                </a:solidFill>
              </a:rPr>
              <a:t>промежутку</a:t>
            </a:r>
            <a:r>
              <a:rPr lang="en-US" altLang="ja-JP" dirty="0">
                <a:solidFill>
                  <a:srgbClr val="C00000"/>
                </a:solidFill>
              </a:rPr>
              <a:t> (2, 3]. </a:t>
            </a:r>
            <a:r>
              <a:rPr lang="en-US" altLang="ja-JP" dirty="0" err="1">
                <a:solidFill>
                  <a:srgbClr val="C00000"/>
                </a:solidFill>
              </a:rPr>
              <a:t>Анализируем</a:t>
            </a:r>
            <a:r>
              <a:rPr lang="en-US" altLang="ja-JP" dirty="0">
                <a:solidFill>
                  <a:srgbClr val="C00000"/>
                </a:solidFill>
              </a:rPr>
              <a:t> </a:t>
            </a:r>
            <a:r>
              <a:rPr lang="en-US" altLang="ja-JP" dirty="0" err="1">
                <a:solidFill>
                  <a:srgbClr val="C00000"/>
                </a:solidFill>
              </a:rPr>
              <a:t>ответы</a:t>
            </a:r>
            <a:r>
              <a:rPr lang="en-US" altLang="ja-JP" dirty="0">
                <a:solidFill>
                  <a:srgbClr val="C00000"/>
                </a:solidFill>
              </a:rPr>
              <a:t>, </a:t>
            </a:r>
            <a:r>
              <a:rPr lang="en-US" altLang="ja-JP" dirty="0" err="1">
                <a:solidFill>
                  <a:srgbClr val="C00000"/>
                </a:solidFill>
              </a:rPr>
              <a:t>подходит</a:t>
            </a:r>
            <a:r>
              <a:rPr lang="en-US" altLang="ja-JP" dirty="0">
                <a:solidFill>
                  <a:srgbClr val="C00000"/>
                </a:solidFill>
              </a:rPr>
              <a:t> </a:t>
            </a:r>
            <a:r>
              <a:rPr lang="en-US" altLang="ja-JP" dirty="0" err="1">
                <a:solidFill>
                  <a:srgbClr val="C00000"/>
                </a:solidFill>
              </a:rPr>
              <a:t>только</a:t>
            </a:r>
            <a:r>
              <a:rPr lang="en-US" altLang="ja-JP" dirty="0">
                <a:solidFill>
                  <a:srgbClr val="C00000"/>
                </a:solidFill>
              </a:rPr>
              <a:t> </a:t>
            </a:r>
            <a:r>
              <a:rPr lang="en-US" altLang="ja-JP" dirty="0" err="1">
                <a:solidFill>
                  <a:srgbClr val="C00000"/>
                </a:solidFill>
              </a:rPr>
              <a:t>число</a:t>
            </a:r>
            <a:r>
              <a:rPr lang="en-US" altLang="ja-JP" dirty="0">
                <a:solidFill>
                  <a:srgbClr val="C00000"/>
                </a:solidFill>
              </a:rPr>
              <a:t> 3.</a:t>
            </a:r>
          </a:p>
          <a:p>
            <a:endParaRPr lang="ru-RU" altLang="ja-JP" b="1" dirty="0" smtClean="0">
              <a:solidFill>
                <a:srgbClr val="C00000"/>
              </a:solidFill>
            </a:endParaRPr>
          </a:p>
          <a:p>
            <a:endParaRPr lang="ru-RU" altLang="ja-JP" b="1" dirty="0">
              <a:solidFill>
                <a:srgbClr val="C00000"/>
              </a:solidFill>
            </a:endParaRPr>
          </a:p>
          <a:p>
            <a:r>
              <a:rPr lang="en-US" altLang="ja-JP" b="1" dirty="0" err="1" smtClean="0">
                <a:solidFill>
                  <a:srgbClr val="C00000"/>
                </a:solidFill>
              </a:rPr>
              <a:t>Ответ</a:t>
            </a:r>
            <a:r>
              <a:rPr lang="en-US" altLang="ja-JP" b="1" dirty="0">
                <a:solidFill>
                  <a:srgbClr val="C00000"/>
                </a:solidFill>
              </a:rPr>
              <a:t>: 3</a:t>
            </a:r>
            <a:endParaRPr lang="ja-JP" altLang="en-US" dirty="0">
              <a:solidFill>
                <a:srgbClr val="C00000"/>
              </a:solidFill>
            </a:endParaRPr>
          </a:p>
          <a:p>
            <a:endParaRPr lang="ru-RU" dirty="0">
              <a:solidFill>
                <a:srgbClr val="C00000"/>
              </a:solidFill>
            </a:endParaRPr>
          </a:p>
        </p:txBody>
      </p:sp>
    </p:spTree>
    <p:extLst>
      <p:ext uri="{BB962C8B-B14F-4D97-AF65-F5344CB8AC3E}">
        <p14:creationId xmlns:p14="http://schemas.microsoft.com/office/powerpoint/2010/main" val="442162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402</TotalTime>
  <Words>2230</Words>
  <Application>Microsoft Office PowerPoint</Application>
  <PresentationFormat>Экран (4:3)</PresentationFormat>
  <Paragraphs>360</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Аптека</vt:lpstr>
      <vt:lpstr>Занятие 04 </vt:lpstr>
      <vt:lpstr>Разбор заданий А3. </vt:lpstr>
      <vt:lpstr>Задание. КИМы по ЕГЭ-2012. Дан фрагмент таблицы истинности выражения F: </vt:lpstr>
      <vt:lpstr>Решение:</vt:lpstr>
      <vt:lpstr>Задание. КИМы по ЕГЭ-2011.</vt:lpstr>
      <vt:lpstr>Разбор заданий А10. </vt:lpstr>
      <vt:lpstr>Задание. КИМы по ЕГЭ-2012.</vt:lpstr>
      <vt:lpstr>Задание. КИМы по ЕГЭ-2010.</vt:lpstr>
      <vt:lpstr>Презентация PowerPoint</vt:lpstr>
      <vt:lpstr>Презентация PowerPoint</vt:lpstr>
      <vt:lpstr>Разбор заданий В12. </vt:lpstr>
      <vt:lpstr>Задание. КИМыЕГЭ-2012.</vt:lpstr>
      <vt:lpstr>Решение.</vt:lpstr>
      <vt:lpstr>Задание. КИМыЕГЭ-2011.</vt:lpstr>
      <vt:lpstr>Решение.</vt:lpstr>
      <vt:lpstr>Задание. КИМы ЕГЭ-2011.</vt:lpstr>
      <vt:lpstr>Варианты ответов</vt:lpstr>
      <vt:lpstr>Тест </vt:lpstr>
      <vt:lpstr>2.</vt:lpstr>
      <vt:lpstr>3.</vt:lpstr>
      <vt:lpstr>4.</vt:lpstr>
      <vt:lpstr>5.</vt:lpstr>
      <vt:lpstr>6.</vt:lpstr>
      <vt:lpstr>7.</vt:lpstr>
      <vt:lpstr>8.</vt:lpstr>
      <vt:lpstr>9.</vt:lpstr>
      <vt:lpstr>10.</vt:lpstr>
      <vt:lpstr>Ответы </vt:lpstr>
      <vt:lpstr>Т е с т </vt:lpstr>
      <vt:lpstr>1.</vt:lpstr>
      <vt:lpstr>2.</vt:lpstr>
      <vt:lpstr>3.</vt:lpstr>
      <vt:lpstr>4.</vt:lpstr>
      <vt:lpstr>5.</vt:lpstr>
      <vt:lpstr>6.</vt:lpstr>
      <vt:lpstr>7.</vt:lpstr>
      <vt:lpstr>8.</vt:lpstr>
      <vt:lpstr>9.</vt:lpstr>
      <vt:lpstr>10.</vt:lpstr>
      <vt:lpstr>Ответы </vt:lpstr>
      <vt:lpstr>Презентация PowerPoint</vt:lpstr>
      <vt:lpstr>Тест </vt:lpstr>
      <vt:lpstr>Презентация PowerPoint</vt:lpstr>
      <vt:lpstr>Презентация PowerPoint</vt:lpstr>
      <vt:lpstr>Презентация PowerPoint</vt:lpstr>
      <vt:lpstr>Вот ее фрагмент:</vt:lpstr>
      <vt:lpstr>Презентация PowerPoint</vt:lpstr>
      <vt:lpstr>Презентация PowerPoint</vt:lpstr>
      <vt:lpstr>Презентация PowerPoint</vt:lpstr>
      <vt:lpstr>Презентация PowerPoint</vt:lpstr>
      <vt:lpstr>Презентация PowerPoint</vt:lpstr>
      <vt:lpstr>Ответы </vt:lpstr>
      <vt:lpstr>Презентация PowerPoint</vt:lpstr>
    </vt:vector>
  </TitlesOfParts>
  <Company>Darima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Занятие 04 </dc:title>
  <dc:creator>Darima</dc:creator>
  <cp:lastModifiedBy>Darima</cp:lastModifiedBy>
  <cp:revision>24</cp:revision>
  <dcterms:created xsi:type="dcterms:W3CDTF">2012-01-06T15:58:57Z</dcterms:created>
  <dcterms:modified xsi:type="dcterms:W3CDTF">2012-01-08T04:51:43Z</dcterms:modified>
</cp:coreProperties>
</file>