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19" r:id="rId4"/>
    <p:sldId id="320" r:id="rId5"/>
    <p:sldId id="321" r:id="rId6"/>
    <p:sldId id="322" r:id="rId7"/>
    <p:sldId id="323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32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315" r:id="rId36"/>
    <p:sldId id="284" r:id="rId37"/>
    <p:sldId id="285" r:id="rId38"/>
    <p:sldId id="286" r:id="rId39"/>
    <p:sldId id="287" r:id="rId40"/>
    <p:sldId id="288" r:id="rId41"/>
    <p:sldId id="316" r:id="rId42"/>
    <p:sldId id="289" r:id="rId43"/>
    <p:sldId id="290" r:id="rId44"/>
    <p:sldId id="291" r:id="rId45"/>
    <p:sldId id="292" r:id="rId46"/>
    <p:sldId id="293" r:id="rId47"/>
    <p:sldId id="317" r:id="rId48"/>
    <p:sldId id="294" r:id="rId49"/>
    <p:sldId id="295" r:id="rId50"/>
    <p:sldId id="296" r:id="rId51"/>
    <p:sldId id="297" r:id="rId52"/>
    <p:sldId id="298" r:id="rId53"/>
    <p:sldId id="318" r:id="rId54"/>
    <p:sldId id="299" r:id="rId55"/>
    <p:sldId id="300" r:id="rId56"/>
    <p:sldId id="301" r:id="rId57"/>
    <p:sldId id="302" r:id="rId58"/>
    <p:sldId id="303" r:id="rId59"/>
    <p:sldId id="304" r:id="rId60"/>
    <p:sldId id="306" r:id="rId61"/>
    <p:sldId id="305" r:id="rId62"/>
    <p:sldId id="311" r:id="rId63"/>
    <p:sldId id="307" r:id="rId64"/>
    <p:sldId id="312" r:id="rId65"/>
    <p:sldId id="309" r:id="rId66"/>
    <p:sldId id="313" r:id="rId67"/>
    <p:sldId id="310" r:id="rId68"/>
    <p:sldId id="314" r:id="rId6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0442349-A25F-4908-9FF7-2ADCCA1B2183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0E1323-E2AE-472E-9F0A-224632D68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ug.ru/mod/glossary/view.php?id=1428&amp;mode=letter&amp;hook=%D0%A0&amp;sortkey=&amp;sortorder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school.ug.ru/mod/lesson/view.php?id=1429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cap="none" spc="300" dirty="0" smtClean="0">
                <a:ln w="1143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Занятие 02</a:t>
            </a:r>
            <a:endParaRPr lang="ru-RU" sz="6600" cap="none" spc="300" dirty="0">
              <a:ln w="11430" cmpd="sng">
                <a:solidFill>
                  <a:sysClr val="windowText" lastClr="0000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5229200"/>
            <a:ext cx="6172200" cy="137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ru-RU" sz="3200" dirty="0" smtClean="0"/>
              <a:t>Подготовка к </a:t>
            </a:r>
            <a:r>
              <a:rPr lang="ru-RU" sz="3200" dirty="0" smtClean="0"/>
              <a:t>ЕГЭ</a:t>
            </a:r>
            <a:r>
              <a:rPr lang="en-US" sz="3200" dirty="0" smtClean="0"/>
              <a:t> </a:t>
            </a:r>
            <a:r>
              <a:rPr lang="ru-RU" sz="3200" dirty="0" smtClean="0"/>
              <a:t>по информатике  </a:t>
            </a:r>
            <a:endParaRPr lang="ru-RU" sz="3200" dirty="0" smtClean="0"/>
          </a:p>
          <a:p>
            <a:pPr algn="ctr"/>
            <a:r>
              <a:rPr lang="ru-RU" sz="3200" dirty="0" smtClean="0"/>
              <a:t>2012</a:t>
            </a:r>
            <a:endParaRPr lang="ru-RU" sz="3200" dirty="0" smtClean="0"/>
          </a:p>
          <a:p>
            <a:pPr algn="ctr"/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Задание. </a:t>
            </a:r>
            <a:r>
              <a:rPr lang="ru-RU" b="1" dirty="0" err="1">
                <a:solidFill>
                  <a:srgbClr val="FF0000"/>
                </a:solidFill>
              </a:rPr>
              <a:t>КИМы</a:t>
            </a:r>
            <a:r>
              <a:rPr lang="ru-RU" b="1" dirty="0">
                <a:solidFill>
                  <a:srgbClr val="FF0000"/>
                </a:solidFill>
              </a:rPr>
              <a:t> по ЕГЭ-2010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 smtClean="0"/>
              <a:t>таблице ниже представлена часть кодовой таблицы ASCII.</a:t>
            </a:r>
          </a:p>
          <a:p>
            <a:r>
              <a:rPr lang="ru-RU" dirty="0" smtClean="0"/>
              <a:t>Каков шестнадцатеричный код символа "R"?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2207" t="60842" r="58789" b="24687"/>
          <a:stretch>
            <a:fillRect/>
          </a:stretch>
        </p:blipFill>
        <p:spPr bwMode="auto">
          <a:xfrm>
            <a:off x="755575" y="3501008"/>
            <a:ext cx="7389511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b="1" i="1" dirty="0"/>
              <a:t>Решение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кодовой таблице ASCII (</a:t>
            </a:r>
            <a:r>
              <a:rPr lang="ru-RU" i="1" dirty="0" smtClean="0"/>
              <a:t>AmericanStandardCodeforInformationInterchange, американский стандартный код для обмена информацией</a:t>
            </a:r>
            <a:r>
              <a:rPr lang="ru-RU" dirty="0" smtClean="0"/>
              <a:t>) все заглавные латинские буквы A-Zрасставлены по алфавиту, начиная с символа с кодом 65=41</a:t>
            </a:r>
            <a:r>
              <a:rPr lang="ru-RU" baseline="-25000" dirty="0" smtClean="0"/>
              <a:t>16</a:t>
            </a:r>
            <a:endParaRPr lang="ru-RU" dirty="0" smtClean="0"/>
          </a:p>
          <a:p>
            <a:r>
              <a:rPr lang="ru-RU" dirty="0" smtClean="0"/>
              <a:t>Все строчные латинские буквы a-zрасставлены по алфавиту, начиная с символа с кодом 97=61</a:t>
            </a:r>
            <a:r>
              <a:rPr lang="ru-RU" baseline="-25000" dirty="0" smtClean="0"/>
              <a:t>16</a:t>
            </a:r>
            <a:endParaRPr lang="ru-RU" dirty="0" smtClean="0"/>
          </a:p>
          <a:p>
            <a:r>
              <a:rPr lang="ru-RU" dirty="0" smtClean="0"/>
              <a:t>Отсюда следует, что разница кодов букв «R» и «A» равна разнице кодов букв «r» и «», то есть, 72</a:t>
            </a:r>
            <a:r>
              <a:rPr lang="ru-RU" baseline="-25000" dirty="0" smtClean="0"/>
              <a:t>16 </a:t>
            </a:r>
            <a:r>
              <a:rPr lang="ru-RU" dirty="0" smtClean="0"/>
              <a:t>– 61</a:t>
            </a:r>
            <a:r>
              <a:rPr lang="ru-RU" baseline="-25000" dirty="0" smtClean="0"/>
              <a:t>16</a:t>
            </a:r>
            <a:r>
              <a:rPr lang="ru-RU" dirty="0" smtClean="0"/>
              <a:t>=11</a:t>
            </a:r>
            <a:r>
              <a:rPr lang="ru-RU" baseline="-25000" dirty="0" smtClean="0"/>
              <a:t>16</a:t>
            </a:r>
            <a:endParaRPr lang="ru-RU" dirty="0" smtClean="0"/>
          </a:p>
          <a:p>
            <a:r>
              <a:rPr lang="ru-RU" dirty="0" smtClean="0"/>
              <a:t>Тогда шестнадцатеричный код символа «R» равен коду буквы «A» плюс 11</a:t>
            </a:r>
            <a:r>
              <a:rPr lang="ru-RU" baseline="-25000" dirty="0" smtClean="0"/>
              <a:t>16 </a:t>
            </a:r>
            <a:r>
              <a:rPr lang="ru-RU" dirty="0" smtClean="0"/>
              <a:t>отсюда находим 41</a:t>
            </a:r>
            <a:r>
              <a:rPr lang="ru-RU" baseline="-25000" dirty="0" smtClean="0"/>
              <a:t>16 </a:t>
            </a:r>
            <a:r>
              <a:rPr lang="ru-RU" dirty="0" smtClean="0"/>
              <a:t>+ 11</a:t>
            </a:r>
            <a:r>
              <a:rPr lang="ru-RU" baseline="-25000" dirty="0" smtClean="0"/>
              <a:t>16</a:t>
            </a:r>
            <a:r>
              <a:rPr lang="ru-RU" dirty="0" smtClean="0"/>
              <a:t>=52</a:t>
            </a:r>
            <a:r>
              <a:rPr lang="ru-RU" baseline="-25000" dirty="0" smtClean="0"/>
              <a:t>16</a:t>
            </a:r>
            <a:endParaRPr lang="ru-RU" dirty="0" smtClean="0"/>
          </a:p>
          <a:p>
            <a:r>
              <a:rPr lang="ru-RU" b="1" dirty="0" smtClean="0"/>
              <a:t>NB!</a:t>
            </a:r>
            <a:r>
              <a:rPr lang="ru-RU" dirty="0" smtClean="0"/>
              <a:t>Будьте внимательны при арифметических расчетах в системах счисления, отличных от 10 сс (переход через десяток в вычислениях!). Можно выполнять вычисления в 10 сс, а потом переводить ответ в нужную вам сс.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9" y="3143248"/>
          <a:ext cx="8429683" cy="1785951"/>
        </p:xfrm>
        <a:graphic>
          <a:graphicData uri="http://schemas.openxmlformats.org/drawingml/2006/table">
            <a:tbl>
              <a:tblPr/>
              <a:tblGrid>
                <a:gridCol w="2071632"/>
                <a:gridCol w="908293"/>
                <a:gridCol w="908293"/>
                <a:gridCol w="908293"/>
                <a:gridCol w="908293"/>
                <a:gridCol w="908293"/>
                <a:gridCol w="908293"/>
                <a:gridCol w="908293"/>
              </a:tblGrid>
              <a:tr h="4464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Символ </a:t>
                      </a:r>
                      <a:endParaRPr lang="ru-RU" sz="4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/>
                        <a:t>1</a:t>
                      </a:r>
                      <a:endParaRPr lang="ru-RU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/>
                        <a:t>3</a:t>
                      </a:r>
                      <a:endParaRPr lang="ru-RU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/>
                        <a:t>A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/>
                        <a:t>T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/>
                        <a:t>Z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/>
                        <a:t>a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/>
                        <a:t>z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Десятичный код </a:t>
                      </a:r>
                      <a:endParaRPr lang="ru-RU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49 </a:t>
                      </a:r>
                      <a:endParaRPr lang="ru-RU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51</a:t>
                      </a:r>
                      <a:endParaRPr lang="ru-RU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/>
                        <a:t>65 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/>
                        <a:t>84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/>
                        <a:t>90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/>
                        <a:t>97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/>
                        <a:t>122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9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/>
                        <a:t>Восьмеричный код </a:t>
                      </a:r>
                      <a:endParaRPr lang="ru-RU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/>
                        <a:t>61</a:t>
                      </a:r>
                      <a:endParaRPr lang="ru-RU" sz="4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/>
                        <a:t>63</a:t>
                      </a:r>
                      <a:endParaRPr lang="ru-RU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/>
                        <a:t>101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/>
                        <a:t>124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/>
                        <a:t>132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/>
                        <a:t>141</a:t>
                      </a:r>
                      <a:endParaRPr lang="en-US" sz="400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/>
                        <a:t>172 </a:t>
                      </a:r>
                      <a:endParaRPr lang="en-US" sz="4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314486"/>
            <a:ext cx="82868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Выполните задание.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таблице ниже представлена часть кодовой таблицы ASCII.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Каков восьмеричный код символа "t"?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Ваш ответ 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164</a:t>
            </a:r>
          </a:p>
          <a:p>
            <a:endParaRPr lang="ru-RU" dirty="0"/>
          </a:p>
          <a:p>
            <a:r>
              <a:rPr lang="ru-RU" dirty="0"/>
              <a:t>Молодец!</a:t>
            </a:r>
          </a:p>
          <a:p>
            <a:pPr marL="0" indent="0">
              <a:buNone/>
            </a:pPr>
            <a:r>
              <a:rPr lang="ru-RU" dirty="0"/>
              <a:t>Решение:</a:t>
            </a:r>
          </a:p>
          <a:p>
            <a:pPr marL="0" indent="0">
              <a:buNone/>
            </a:pPr>
            <a:r>
              <a:rPr lang="ru-RU" dirty="0"/>
              <a:t>124 - 101 = 13</a:t>
            </a:r>
          </a:p>
          <a:p>
            <a:pPr marL="0" indent="0">
              <a:buNone/>
            </a:pPr>
            <a:r>
              <a:rPr lang="ru-RU" dirty="0"/>
              <a:t>13 + 141 = 164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500"/>
            <a:ext cx="1584176" cy="1097244"/>
          </a:xfrm>
        </p:spPr>
        <p:txBody>
          <a:bodyPr>
            <a:noAutofit/>
          </a:bodyPr>
          <a:lstStyle/>
          <a:p>
            <a:pPr algn="ctr"/>
            <a:r>
              <a:rPr lang="en-US" sz="6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B4</a:t>
            </a:r>
            <a:endParaRPr lang="ru-RU" sz="6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805264"/>
          </a:xfrm>
        </p:spPr>
        <p:txBody>
          <a:bodyPr>
            <a:noAutofit/>
          </a:bodyPr>
          <a:lstStyle/>
          <a:p>
            <a:r>
              <a:rPr lang="ru-RU" sz="1600" dirty="0"/>
              <a:t>Базовый уровень</a:t>
            </a:r>
            <a:r>
              <a:rPr lang="ru-RU" sz="1600" dirty="0" smtClean="0"/>
              <a:t>. Стр. 1</a:t>
            </a:r>
            <a:endParaRPr lang="ru-RU" sz="1600" dirty="0"/>
          </a:p>
          <a:p>
            <a:r>
              <a:rPr lang="ru-RU" sz="1600" dirty="0" smtClean="0"/>
              <a:t>Максимальный </a:t>
            </a:r>
            <a:r>
              <a:rPr lang="ru-RU" sz="1600" dirty="0"/>
              <a:t>балл— 1.</a:t>
            </a:r>
          </a:p>
          <a:p>
            <a:r>
              <a:rPr lang="ru-RU" sz="1600" dirty="0" smtClean="0"/>
              <a:t>Рекомендованное </a:t>
            </a:r>
            <a:r>
              <a:rPr lang="ru-RU" sz="1600" dirty="0"/>
              <a:t>время на выполнение — 2 минуты.</a:t>
            </a:r>
          </a:p>
          <a:p>
            <a:r>
              <a:rPr lang="ru-RU" sz="1600" dirty="0" smtClean="0"/>
              <a:t>Что </a:t>
            </a:r>
            <a:r>
              <a:rPr lang="ru-RU" sz="1600" dirty="0"/>
              <a:t>проверяет задание</a:t>
            </a:r>
            <a:r>
              <a:rPr lang="ru-RU" sz="1600" dirty="0" smtClean="0"/>
              <a:t>: Знания </a:t>
            </a:r>
            <a:r>
              <a:rPr lang="ru-RU" sz="1600" dirty="0"/>
              <a:t>о методах измерения количества информации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43266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Задание. </a:t>
            </a:r>
            <a:r>
              <a:rPr lang="ru-RU" b="1" dirty="0" err="1">
                <a:solidFill>
                  <a:srgbClr val="FF0000"/>
                </a:solidFill>
              </a:rPr>
              <a:t>КИМы</a:t>
            </a:r>
            <a:r>
              <a:rPr lang="ru-RU" b="1" dirty="0">
                <a:solidFill>
                  <a:srgbClr val="FF0000"/>
                </a:solidFill>
              </a:rPr>
              <a:t> по ЕГЭ-2012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Все </a:t>
            </a:r>
            <a:r>
              <a:rPr lang="ru-RU" dirty="0"/>
              <a:t>5-буквенные слова, составленные из букв А, О, У, записаны в алфавитном порядке.</a:t>
            </a:r>
          </a:p>
          <a:p>
            <a:r>
              <a:rPr lang="ru-RU" dirty="0"/>
              <a:t>Вот начало списка:</a:t>
            </a:r>
          </a:p>
          <a:p>
            <a:pPr marL="0" indent="0">
              <a:buNone/>
            </a:pPr>
            <a:r>
              <a:rPr lang="ru-RU" dirty="0"/>
              <a:t>1. ААААА</a:t>
            </a:r>
          </a:p>
          <a:p>
            <a:pPr marL="0" indent="0">
              <a:buNone/>
            </a:pPr>
            <a:r>
              <a:rPr lang="ru-RU" dirty="0"/>
              <a:t>2. ААААО</a:t>
            </a:r>
          </a:p>
          <a:p>
            <a:pPr marL="0" indent="0">
              <a:buNone/>
            </a:pPr>
            <a:r>
              <a:rPr lang="ru-RU" dirty="0"/>
              <a:t>3. ААААУ</a:t>
            </a:r>
          </a:p>
          <a:p>
            <a:pPr marL="0" indent="0">
              <a:buNone/>
            </a:pPr>
            <a:r>
              <a:rPr lang="ru-RU" dirty="0"/>
              <a:t>4. АААОА</a:t>
            </a:r>
          </a:p>
          <a:p>
            <a:pPr marL="0" indent="0">
              <a:buNone/>
            </a:pPr>
            <a:r>
              <a:rPr lang="ru-RU" dirty="0"/>
              <a:t>……</a:t>
            </a:r>
          </a:p>
          <a:p>
            <a:r>
              <a:rPr lang="ru-RU" dirty="0"/>
              <a:t>Запишите слово, которое стоит на 240-м месте от начала списка.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130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404664"/>
            <a:ext cx="856895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Решение.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Если алфавит имеет мощность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(3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буквы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А, О, У),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количество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всех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возможных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«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слов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»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длиной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(5-буквенные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слова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 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равно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M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3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243.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Последнее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слово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списке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будет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УУУУУ.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порядковый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номер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равен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243.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Восстановим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предыдущих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слова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алфавитном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порядке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УУУОУ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22541974"/>
              </p:ext>
            </p:extLst>
          </p:nvPr>
        </p:nvGraphicFramePr>
        <p:xfrm>
          <a:off x="267145" y="3429000"/>
          <a:ext cx="3528392" cy="1303184"/>
        </p:xfrm>
        <a:graphic>
          <a:graphicData uri="http://schemas.openxmlformats.org/drawingml/2006/table">
            <a:tbl>
              <a:tblPr/>
              <a:tblGrid>
                <a:gridCol w="1764196"/>
                <a:gridCol w="1764196"/>
              </a:tblGrid>
              <a:tr h="162437">
                <a:tc>
                  <a:txBody>
                    <a:bodyPr/>
                    <a:lstStyle/>
                    <a:p>
                      <a:r>
                        <a:rPr lang="ru-RU" b="1" dirty="0"/>
                        <a:t>240</a:t>
                      </a:r>
                      <a:endParaRPr lang="ru-RU" dirty="0"/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/>
                        <a:t>УУУОУ</a:t>
                      </a:r>
                      <a:endParaRPr lang="ru-RU"/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506">
                <a:tc>
                  <a:txBody>
                    <a:bodyPr/>
                    <a:lstStyle/>
                    <a:p>
                      <a:r>
                        <a:rPr lang="ru-RU" dirty="0"/>
                        <a:t>241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УУУУА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559">
                <a:tc>
                  <a:txBody>
                    <a:bodyPr/>
                    <a:lstStyle/>
                    <a:p>
                      <a:r>
                        <a:rPr lang="ru-RU" dirty="0"/>
                        <a:t>242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УУУУО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559">
                <a:tc>
                  <a:txBody>
                    <a:bodyPr/>
                    <a:lstStyle/>
                    <a:p>
                      <a:r>
                        <a:rPr lang="ru-RU" dirty="0"/>
                        <a:t>243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УУУУУ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543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Задание</a:t>
            </a:r>
            <a:r>
              <a:rPr lang="ru-RU" sz="2400" b="1" dirty="0"/>
              <a:t>. </a:t>
            </a:r>
            <a:r>
              <a:rPr lang="ru-RU" sz="2400" b="1" dirty="0" err="1"/>
              <a:t>КИМы</a:t>
            </a:r>
            <a:r>
              <a:rPr lang="ru-RU" sz="2400" b="1" dirty="0"/>
              <a:t> по ЕГЭ-2011</a:t>
            </a:r>
            <a:r>
              <a:rPr lang="ru-RU" sz="2400" b="1" dirty="0" smtClean="0"/>
              <a:t>.</a:t>
            </a:r>
            <a:endParaRPr lang="en-US" sz="2400" b="1" dirty="0" smtClean="0"/>
          </a:p>
          <a:p>
            <a:endParaRPr lang="en-US" sz="2400" b="1" dirty="0"/>
          </a:p>
          <a:p>
            <a:endParaRPr lang="ru-RU" sz="2400" dirty="0"/>
          </a:p>
          <a:p>
            <a:r>
              <a:rPr lang="ru-RU" sz="2400" dirty="0"/>
              <a:t>Для передачи сигналов на флоте используются специальные сигнальные флаги, вывешиваемые в одну линию (последовательность важна). Какое количество различных сигналов может передать корабль при помощи четырех сигнальных флагов, если на корабле имеются флаги трех различных видов (флагов каждого вида неограниченное количество)? 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49306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664" y="188640"/>
            <a:ext cx="7467600" cy="720080"/>
          </a:xfrm>
        </p:spPr>
        <p:txBody>
          <a:bodyPr/>
          <a:lstStyle/>
          <a:p>
            <a:r>
              <a:rPr lang="ru-RU" b="1" i="1" dirty="0"/>
              <a:t>Решение</a:t>
            </a:r>
            <a:r>
              <a:rPr lang="ru-RU" b="1" i="1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208912" cy="3960440"/>
          </a:xfrm>
        </p:spPr>
        <p:txBody>
          <a:bodyPr/>
          <a:lstStyle/>
          <a:p>
            <a:r>
              <a:rPr lang="ru-RU" dirty="0" smtClean="0"/>
              <a:t>Решение </a:t>
            </a:r>
            <a:r>
              <a:rPr lang="ru-RU" dirty="0"/>
              <a:t>аналогично предыдущему заданию. Устный анализ решения может быть таков: сообщение из 4 сигнальных флагов составляется из флагов 3 разных цветов</a:t>
            </a:r>
            <a:r>
              <a:rPr lang="ru-RU" dirty="0" smtClean="0"/>
              <a:t>. То </a:t>
            </a:r>
            <a:r>
              <a:rPr lang="ru-RU" dirty="0"/>
              <a:t>есть на месте первого сигнального флага может быть 1 из 3 флагов, на месте второго сигнального флага - 1 из 3 флагов, тоже самое верно для третьего и четвертого сигнального флага. Тогда можно записать выражение: 3 · 3 · 3 · 3 = 3</a:t>
            </a:r>
            <a:r>
              <a:rPr lang="ru-RU" baseline="30000" dirty="0"/>
              <a:t>4</a:t>
            </a:r>
            <a:r>
              <a:rPr lang="ru-RU" dirty="0"/>
              <a:t> = 81. 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2" y="5825871"/>
            <a:ext cx="2981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/>
              <a:t>Ответ</a:t>
            </a:r>
            <a:r>
              <a:rPr lang="ru-RU" sz="4000" b="1" dirty="0"/>
              <a:t>: </a:t>
            </a:r>
            <a:r>
              <a:rPr lang="ru-RU" sz="4000" dirty="0"/>
              <a:t>81</a:t>
            </a:r>
          </a:p>
        </p:txBody>
      </p:sp>
    </p:spTree>
    <p:extLst>
      <p:ext uri="{BB962C8B-B14F-4D97-AF65-F5344CB8AC3E}">
        <p14:creationId xmlns:p14="http://schemas.microsoft.com/office/powerpoint/2010/main" val="1185955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Выполни задание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Некоторый </a:t>
            </a:r>
            <a:r>
              <a:rPr lang="ru-RU" dirty="0"/>
              <a:t>алфавит содержит пять различных символов. Сколько </a:t>
            </a:r>
            <a:r>
              <a:rPr lang="ru-RU" dirty="0" err="1"/>
              <a:t>четырехсимвольных</a:t>
            </a:r>
            <a:r>
              <a:rPr lang="ru-RU" dirty="0"/>
              <a:t> слов можно </a:t>
            </a:r>
            <a:r>
              <a:rPr lang="ru-RU" dirty="0" smtClean="0"/>
              <a:t>состави</a:t>
            </a:r>
            <a:r>
              <a:rPr lang="ru-RU" dirty="0"/>
              <a:t>т</a:t>
            </a:r>
            <a:r>
              <a:rPr lang="ru-RU" dirty="0" smtClean="0"/>
              <a:t>ь </a:t>
            </a:r>
            <a:r>
              <a:rPr lang="ru-RU" dirty="0"/>
              <a:t>из данного алфавита, если символы в слове могут повторяться?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3913291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/>
              <a:t>625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/>
              <a:t>1024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5081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0"/>
            <a:ext cx="4714908" cy="72547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Базовый уровень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064896" cy="5112568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Максимальный </a:t>
            </a:r>
            <a:r>
              <a:rPr lang="ru-RU" sz="2000" b="1" dirty="0"/>
              <a:t>балл— 1. </a:t>
            </a:r>
            <a:endParaRPr lang="ru-RU" sz="2000" dirty="0"/>
          </a:p>
          <a:p>
            <a:r>
              <a:rPr lang="ru-RU" sz="2000" b="1" dirty="0"/>
              <a:t>Рекомендованное время на выполнение — 1 минута. </a:t>
            </a:r>
            <a:endParaRPr lang="ru-RU" sz="2000" dirty="0"/>
          </a:p>
          <a:p>
            <a:r>
              <a:rPr lang="ru-RU" sz="2000" b="1" dirty="0"/>
              <a:t>Что проверяет задание: </a:t>
            </a:r>
            <a:r>
              <a:rPr lang="ru-RU" sz="2000" dirty="0"/>
              <a:t>Кодирование текстовой информации. Кодировка ASCII. Основные кодировки кириллицы.</a:t>
            </a:r>
          </a:p>
          <a:p>
            <a:r>
              <a:rPr lang="ru-RU" sz="2000" dirty="0"/>
              <a:t>Для кодирование текстовой информации в ПК используются кодировочные таблицы. Каждому символу алфавита (буквы строчные и прописные, цифры, знаки, непечатемые символы...) ставится в соответствие уникальный код. Кодирование является </a:t>
            </a:r>
            <a:r>
              <a:rPr lang="ru-RU" sz="2000" dirty="0">
                <a:hlinkClick r:id="rId2"/>
              </a:rPr>
              <a:t>равномерным</a:t>
            </a:r>
            <a:r>
              <a:rPr lang="ru-RU" sz="2000" dirty="0"/>
              <a:t>.</a:t>
            </a:r>
          </a:p>
          <a:p>
            <a:r>
              <a:rPr lang="ru-RU" sz="2000" dirty="0"/>
              <a:t>Кодировочные таблицы делятся на два типа: однойбайтовые и двухбайтовые. В первом случае для кодирования одного символа используется 1-байтовый код (8 битов), во втором случае - 2-байтовый код (16 битов).</a:t>
            </a:r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4978" y="35338"/>
            <a:ext cx="12144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В1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48880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Ваш ответ</a:t>
            </a:r>
            <a:r>
              <a:rPr lang="ru-RU" sz="2800" dirty="0"/>
              <a:t> : 625</a:t>
            </a:r>
          </a:p>
          <a:p>
            <a:r>
              <a:rPr lang="ru-RU" sz="2800" dirty="0"/>
              <a:t>Молодец! Решение: 5</a:t>
            </a:r>
            <a:r>
              <a:rPr lang="ru-RU" sz="2800" baseline="30000" dirty="0"/>
              <a:t>4</a:t>
            </a:r>
            <a:r>
              <a:rPr lang="ru-RU" sz="2800" dirty="0"/>
              <a:t>=625.</a:t>
            </a:r>
          </a:p>
        </p:txBody>
      </p:sp>
    </p:spTree>
    <p:extLst>
      <p:ext uri="{BB962C8B-B14F-4D97-AF65-F5344CB8AC3E}">
        <p14:creationId xmlns:p14="http://schemas.microsoft.com/office/powerpoint/2010/main" val="399954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787" y="230014"/>
            <a:ext cx="7467600" cy="82272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Разбор заданий В4. Стр. </a:t>
            </a:r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155" y="1052736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/>
              <a:t>тренировочных </a:t>
            </a:r>
            <a:r>
              <a:rPr lang="ru-RU" sz="2400" dirty="0" err="1"/>
              <a:t>КИМах</a:t>
            </a:r>
            <a:r>
              <a:rPr lang="ru-RU" sz="2400" dirty="0"/>
              <a:t> этого года встречается новая формулировка этого задания. Рассмотрим на примере:</a:t>
            </a:r>
          </a:p>
          <a:p>
            <a:r>
              <a:rPr lang="ru-RU" sz="2400" b="1" i="1" dirty="0"/>
              <a:t>Задание.</a:t>
            </a:r>
            <a:r>
              <a:rPr lang="ru-RU" sz="2400" b="1" dirty="0"/>
              <a:t> </a:t>
            </a:r>
            <a:r>
              <a:rPr lang="ru-RU" sz="2400" b="1" dirty="0" err="1"/>
              <a:t>КИМы</a:t>
            </a:r>
            <a:r>
              <a:rPr lang="ru-RU" sz="2400" b="1" dirty="0"/>
              <a:t> по ЕГЭ-2011.</a:t>
            </a:r>
            <a:endParaRPr lang="ru-RU" sz="2400" dirty="0"/>
          </a:p>
          <a:p>
            <a:r>
              <a:rPr lang="ru-RU" sz="2400" dirty="0"/>
              <a:t>Все 5-буквенные слова, составленные из букв А, О, У, записаны в алфавитном порядке.</a:t>
            </a:r>
            <a:br>
              <a:rPr lang="ru-RU" sz="2400" dirty="0"/>
            </a:br>
            <a:r>
              <a:rPr lang="ru-RU" sz="2400" dirty="0"/>
              <a:t>Вот начало списка:</a:t>
            </a:r>
            <a:br>
              <a:rPr lang="ru-RU" sz="2400" dirty="0"/>
            </a:br>
            <a:r>
              <a:rPr lang="ru-RU" sz="2400" dirty="0"/>
              <a:t>1. ААААА</a:t>
            </a:r>
            <a:br>
              <a:rPr lang="ru-RU" sz="2400" dirty="0"/>
            </a:br>
            <a:r>
              <a:rPr lang="ru-RU" sz="2400" dirty="0"/>
              <a:t>2. ААААО</a:t>
            </a:r>
            <a:br>
              <a:rPr lang="ru-RU" sz="2400" dirty="0"/>
            </a:br>
            <a:r>
              <a:rPr lang="ru-RU" sz="2400" dirty="0"/>
              <a:t>3. ААААУ</a:t>
            </a:r>
            <a:br>
              <a:rPr lang="ru-RU" sz="2400" dirty="0"/>
            </a:br>
            <a:r>
              <a:rPr lang="ru-RU" sz="2400" dirty="0"/>
              <a:t>4. АААОА</a:t>
            </a:r>
            <a:br>
              <a:rPr lang="ru-RU" sz="2400" dirty="0"/>
            </a:br>
            <a:r>
              <a:rPr lang="ru-RU" sz="2400" dirty="0"/>
              <a:t>……</a:t>
            </a:r>
            <a:br>
              <a:rPr lang="ru-RU" sz="2400" dirty="0"/>
            </a:br>
            <a:r>
              <a:rPr lang="ru-RU" sz="2400" dirty="0"/>
              <a:t>Сколько букв А встречается в слове, стоящем на 101-м месте от начала списка.</a:t>
            </a:r>
          </a:p>
        </p:txBody>
      </p:sp>
    </p:spTree>
    <p:extLst>
      <p:ext uri="{BB962C8B-B14F-4D97-AF65-F5344CB8AC3E}">
        <p14:creationId xmlns:p14="http://schemas.microsoft.com/office/powerpoint/2010/main" val="3457276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35959750"/>
              </p:ext>
            </p:extLst>
          </p:nvPr>
        </p:nvGraphicFramePr>
        <p:xfrm>
          <a:off x="395536" y="2060848"/>
          <a:ext cx="8283152" cy="261272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531641"/>
                <a:gridCol w="3751511"/>
              </a:tblGrid>
              <a:tr h="232975">
                <a:tc>
                  <a:txBody>
                    <a:bodyPr/>
                    <a:lstStyle/>
                    <a:p>
                      <a:r>
                        <a:rPr lang="ru-RU" sz="2800" dirty="0"/>
                        <a:t>3</a:t>
                      </a:r>
                      <a:r>
                        <a:rPr lang="ru-RU" sz="2800" baseline="30000" dirty="0"/>
                        <a:t>0</a:t>
                      </a:r>
                      <a:r>
                        <a:rPr lang="ru-RU" sz="2800" dirty="0"/>
                        <a:t> = 1 слово</a:t>
                      </a:r>
                    </a:p>
                  </a:txBody>
                  <a:tcPr marL="5240" marR="5240" marT="5240" marB="5240"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ААААА</a:t>
                      </a:r>
                    </a:p>
                  </a:txBody>
                  <a:tcPr marL="5240" marR="5240" marT="5240" marB="5240"/>
                </a:tc>
              </a:tr>
              <a:tr h="232975">
                <a:tc>
                  <a:txBody>
                    <a:bodyPr/>
                    <a:lstStyle/>
                    <a:p>
                      <a:r>
                        <a:rPr lang="ru-RU" sz="2800"/>
                        <a:t>3</a:t>
                      </a:r>
                      <a:r>
                        <a:rPr lang="ru-RU" sz="2800" baseline="30000"/>
                        <a:t>1</a:t>
                      </a:r>
                      <a:r>
                        <a:rPr lang="ru-RU" sz="2800"/>
                        <a:t> - 1 = 2 слова</a:t>
                      </a:r>
                    </a:p>
                  </a:txBody>
                  <a:tcPr marL="5240" marR="5240" marT="5240" marB="5240"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АААА•</a:t>
                      </a:r>
                    </a:p>
                  </a:txBody>
                  <a:tcPr marL="5240" marR="5240" marT="5240" marB="5240"/>
                </a:tc>
              </a:tr>
              <a:tr h="232975">
                <a:tc>
                  <a:txBody>
                    <a:bodyPr/>
                    <a:lstStyle/>
                    <a:p>
                      <a:r>
                        <a:rPr lang="ru-RU" sz="2800"/>
                        <a:t>3</a:t>
                      </a:r>
                      <a:r>
                        <a:rPr lang="ru-RU" sz="2800" baseline="30000"/>
                        <a:t>2</a:t>
                      </a:r>
                      <a:r>
                        <a:rPr lang="ru-RU" sz="2800"/>
                        <a:t>-(2+1) = 6 слов</a:t>
                      </a:r>
                    </a:p>
                  </a:txBody>
                  <a:tcPr marL="5240" marR="5240" marT="5240" marB="5240"/>
                </a:tc>
                <a:tc>
                  <a:txBody>
                    <a:bodyPr/>
                    <a:lstStyle/>
                    <a:p>
                      <a:r>
                        <a:rPr lang="ru-RU" sz="2800"/>
                        <a:t>ААА••</a:t>
                      </a:r>
                    </a:p>
                  </a:txBody>
                  <a:tcPr marL="5240" marR="5240" marT="5240" marB="5240"/>
                </a:tc>
              </a:tr>
              <a:tr h="232975">
                <a:tc>
                  <a:txBody>
                    <a:bodyPr/>
                    <a:lstStyle/>
                    <a:p>
                      <a:r>
                        <a:rPr lang="ru-RU" sz="2800"/>
                        <a:t>3</a:t>
                      </a:r>
                      <a:r>
                        <a:rPr lang="ru-RU" sz="2800" baseline="30000"/>
                        <a:t>3</a:t>
                      </a:r>
                      <a:r>
                        <a:rPr lang="ru-RU" sz="2800"/>
                        <a:t> - (6+2+1) = 18 слов</a:t>
                      </a:r>
                    </a:p>
                  </a:txBody>
                  <a:tcPr marL="5240" marR="5240" marT="5240" marB="5240"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АА•••</a:t>
                      </a:r>
                    </a:p>
                  </a:txBody>
                  <a:tcPr marL="5240" marR="5240" marT="5240" marB="5240"/>
                </a:tc>
              </a:tr>
              <a:tr h="240718">
                <a:tc>
                  <a:txBody>
                    <a:bodyPr/>
                    <a:lstStyle/>
                    <a:p>
                      <a:r>
                        <a:rPr lang="ru-RU" sz="2800" dirty="0"/>
                        <a:t>3</a:t>
                      </a:r>
                      <a:r>
                        <a:rPr lang="ru-RU" sz="2800" baseline="30000" dirty="0"/>
                        <a:t>4</a:t>
                      </a:r>
                      <a:r>
                        <a:rPr lang="ru-RU" sz="2800" dirty="0"/>
                        <a:t> - (18+6+2+1) = 54 слова  </a:t>
                      </a:r>
                      <a:br>
                        <a:rPr lang="ru-RU" sz="2800" dirty="0"/>
                      </a:br>
                      <a:endParaRPr lang="ru-RU" sz="2800" dirty="0"/>
                    </a:p>
                  </a:txBody>
                  <a:tcPr marL="5240" marR="5240" marT="5240" marB="5240"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А••••</a:t>
                      </a:r>
                    </a:p>
                  </a:txBody>
                  <a:tcPr marL="5240" marR="5240" marT="5240" marB="524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873324"/>
            <a:ext cx="864096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Решение.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Узнаем, сколько слов начинается на букву 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54+18+6+2+1=81 слово начинается на букву А.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Те же самые вычисления проделываем для буквы 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81+6+2+1=90 слов (81 начинается на А и 9 на О).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805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3181936"/>
              </p:ext>
            </p:extLst>
          </p:nvPr>
        </p:nvGraphicFramePr>
        <p:xfrm>
          <a:off x="467544" y="1556792"/>
          <a:ext cx="7467600" cy="50292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733800"/>
                <a:gridCol w="3733800"/>
              </a:tblGrid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91-ое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ОАОАА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92-ое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ОАОАО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93-е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ОАОАУ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94-ое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ОАООА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 dirty="0"/>
                        <a:t>95-ое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ОАООО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96-ое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ОАООУ 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97-ое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ОАОУА 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98-ое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ОАОУО 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99-ое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ОАОУУ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100-ое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ОАУАА 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/>
                        <a:t>101-ое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ОАУАО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00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Обязательно помните, что вы работаете с списком слов по алфавиту. В слове на 101 месте встречается 2 буквы 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b="1" i="1" dirty="0"/>
              <a:t>Ответ: </a:t>
            </a:r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39487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64704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3"/>
                </a:solidFill>
              </a:rPr>
              <a:t>Способ решения </a:t>
            </a:r>
            <a:r>
              <a:rPr lang="ru-RU" sz="2000" b="1" dirty="0" err="1">
                <a:solidFill>
                  <a:schemeClr val="accent3"/>
                </a:solidFill>
              </a:rPr>
              <a:t>Газимьяновой</a:t>
            </a:r>
            <a:r>
              <a:rPr lang="ru-RU" sz="2000" b="1" dirty="0">
                <a:solidFill>
                  <a:schemeClr val="accent3"/>
                </a:solidFill>
              </a:rPr>
              <a:t> Веры</a:t>
            </a:r>
            <a:r>
              <a:rPr lang="ru-RU" sz="2000" b="1" dirty="0" smtClean="0">
                <a:solidFill>
                  <a:schemeClr val="accent3"/>
                </a:solidFill>
              </a:rPr>
              <a:t>:</a:t>
            </a:r>
          </a:p>
          <a:p>
            <a:endParaRPr lang="ru-RU" sz="2000" dirty="0">
              <a:solidFill>
                <a:schemeClr val="accent3"/>
              </a:solidFill>
            </a:endParaRPr>
          </a:p>
          <a:p>
            <a:r>
              <a:rPr lang="ru-RU" sz="2000" dirty="0">
                <a:solidFill>
                  <a:schemeClr val="accent3"/>
                </a:solidFill>
              </a:rPr>
              <a:t/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Вводим алфавит </a:t>
            </a:r>
            <a:r>
              <a:rPr lang="ru-RU" sz="2000" dirty="0" err="1">
                <a:solidFill>
                  <a:schemeClr val="accent3"/>
                </a:solidFill>
              </a:rPr>
              <a:t>троиной</a:t>
            </a:r>
            <a:r>
              <a:rPr lang="ru-RU" sz="2000" dirty="0">
                <a:solidFill>
                  <a:schemeClr val="accent3"/>
                </a:solidFill>
              </a:rPr>
              <a:t> системы счисления. А - 0, О - 1, У - 2.</a:t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Тогда 101</a:t>
            </a:r>
            <a:r>
              <a:rPr lang="ru-RU" sz="2000" baseline="-25000" dirty="0">
                <a:solidFill>
                  <a:schemeClr val="accent3"/>
                </a:solidFill>
              </a:rPr>
              <a:t>10</a:t>
            </a:r>
            <a:r>
              <a:rPr lang="ru-RU" sz="2000" dirty="0">
                <a:solidFill>
                  <a:schemeClr val="accent3"/>
                </a:solidFill>
              </a:rPr>
              <a:t>-1=10201</a:t>
            </a:r>
            <a:r>
              <a:rPr lang="ru-RU" sz="2000" baseline="-25000" dirty="0">
                <a:solidFill>
                  <a:schemeClr val="accent3"/>
                </a:solidFill>
              </a:rPr>
              <a:t>3</a:t>
            </a:r>
            <a:r>
              <a:rPr lang="ru-RU" sz="2000" dirty="0">
                <a:solidFill>
                  <a:schemeClr val="accent3"/>
                </a:solidFill>
              </a:rPr>
              <a:t>=ОАУАУО.</a:t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Вычитаем единицу, потому что число 101</a:t>
            </a:r>
            <a:r>
              <a:rPr lang="ru-RU" sz="2000" baseline="-25000" dirty="0">
                <a:solidFill>
                  <a:schemeClr val="accent3"/>
                </a:solidFill>
              </a:rPr>
              <a:t>3</a:t>
            </a:r>
            <a:r>
              <a:rPr lang="ru-RU" sz="2000" dirty="0">
                <a:solidFill>
                  <a:schemeClr val="accent3"/>
                </a:solidFill>
              </a:rPr>
              <a:t> по очередности является 102 (от 0 до 101 - 102 числа).</a:t>
            </a:r>
          </a:p>
          <a:p>
            <a:r>
              <a:rPr lang="ru-RU" sz="2000" dirty="0">
                <a:solidFill>
                  <a:schemeClr val="accent3"/>
                </a:solidFill>
              </a:rPr>
              <a:t>Выполни задание.</a:t>
            </a:r>
          </a:p>
          <a:p>
            <a:r>
              <a:rPr lang="ru-RU" sz="2000" dirty="0">
                <a:solidFill>
                  <a:schemeClr val="accent3"/>
                </a:solidFill>
              </a:rPr>
              <a:t>Все 5-буквенные слова, составленные из букв А, О, У, записаны в алфавитном порядке.</a:t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Вот начало списка:</a:t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1. ААААА</a:t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2. ААААО</a:t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3. ААААУ</a:t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4. АААОА</a:t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……</a:t>
            </a:r>
            <a:br>
              <a:rPr lang="ru-RU" sz="2000" dirty="0">
                <a:solidFill>
                  <a:schemeClr val="accent3"/>
                </a:solidFill>
              </a:rPr>
            </a:br>
            <a:r>
              <a:rPr lang="ru-RU" sz="2000" dirty="0">
                <a:solidFill>
                  <a:schemeClr val="accent3"/>
                </a:solidFill>
              </a:rPr>
              <a:t>Укажите номер слова в списке, которое первым начинается с буквы У.</a:t>
            </a:r>
          </a:p>
        </p:txBody>
      </p:sp>
    </p:spTree>
    <p:extLst>
      <p:ext uri="{BB962C8B-B14F-4D97-AF65-F5344CB8AC3E}">
        <p14:creationId xmlns:p14="http://schemas.microsoft.com/office/powerpoint/2010/main" val="2996451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7729989"/>
              </p:ext>
            </p:extLst>
          </p:nvPr>
        </p:nvGraphicFramePr>
        <p:xfrm>
          <a:off x="611560" y="2204864"/>
          <a:ext cx="7467600" cy="173736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733800"/>
                <a:gridCol w="3733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chemeClr val="accent3"/>
                          </a:solidFill>
                        </a:rPr>
                        <a:t>3</a:t>
                      </a:r>
                      <a:r>
                        <a:rPr lang="ru-RU" sz="3200" b="1" baseline="30000" dirty="0">
                          <a:solidFill>
                            <a:schemeClr val="accent3"/>
                          </a:solidFill>
                        </a:rPr>
                        <a:t>0</a:t>
                      </a:r>
                      <a:r>
                        <a:rPr lang="ru-RU" sz="3200" b="1" dirty="0">
                          <a:solidFill>
                            <a:schemeClr val="accent3"/>
                          </a:solidFill>
                        </a:rPr>
                        <a:t> = 1 слово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>
                          <a:solidFill>
                            <a:schemeClr val="accent3"/>
                          </a:solidFill>
                        </a:rPr>
                        <a:t>ОАААА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3200" b="1">
                          <a:solidFill>
                            <a:schemeClr val="accent3"/>
                          </a:solidFill>
                        </a:rPr>
                        <a:t>3</a:t>
                      </a:r>
                      <a:r>
                        <a:rPr lang="ru-RU" sz="3200" b="1" baseline="30000">
                          <a:solidFill>
                            <a:schemeClr val="accent3"/>
                          </a:solidFill>
                        </a:rPr>
                        <a:t>1</a:t>
                      </a:r>
                      <a:r>
                        <a:rPr lang="ru-RU" sz="3200" b="1">
                          <a:solidFill>
                            <a:schemeClr val="accent3"/>
                          </a:solidFill>
                        </a:rPr>
                        <a:t> - 1 = 2 слова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>
                          <a:solidFill>
                            <a:schemeClr val="accent3"/>
                          </a:solidFill>
                        </a:rPr>
                        <a:t>ОААА•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chemeClr val="accent3"/>
                          </a:solidFill>
                        </a:rPr>
                        <a:t>3</a:t>
                      </a:r>
                      <a:r>
                        <a:rPr lang="ru-RU" sz="3200" b="1" baseline="30000" dirty="0">
                          <a:solidFill>
                            <a:schemeClr val="accent3"/>
                          </a:solidFill>
                        </a:rPr>
                        <a:t>2</a:t>
                      </a:r>
                      <a:r>
                        <a:rPr lang="ru-RU" sz="3200" b="1" dirty="0">
                          <a:solidFill>
                            <a:schemeClr val="accent3"/>
                          </a:solidFill>
                        </a:rPr>
                        <a:t>-(2+1) = 6 слов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chemeClr val="accent3"/>
                          </a:solidFill>
                        </a:rPr>
                        <a:t>ОАА••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916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628800"/>
            <a:ext cx="63367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/>
              <a:t>Ваш ответ</a:t>
            </a:r>
            <a:r>
              <a:rPr lang="ru-RU" sz="3200" dirty="0"/>
              <a:t> : 181</a:t>
            </a:r>
          </a:p>
          <a:p>
            <a:r>
              <a:rPr lang="ru-RU" sz="3200" dirty="0"/>
              <a:t>Молодец!</a:t>
            </a:r>
            <a:br>
              <a:rPr lang="ru-RU" sz="3200" dirty="0"/>
            </a:br>
            <a:r>
              <a:rPr lang="ru-RU" sz="3200" dirty="0"/>
              <a:t>Решение: </a:t>
            </a:r>
            <a:br>
              <a:rPr lang="ru-RU" sz="3200" dirty="0"/>
            </a:br>
            <a:r>
              <a:rPr lang="ru-RU" sz="3200" dirty="0"/>
              <a:t>1..90 - слова на букву А;</a:t>
            </a:r>
            <a:br>
              <a:rPr lang="ru-RU" sz="3200" dirty="0"/>
            </a:br>
            <a:r>
              <a:rPr lang="ru-RU" sz="3200" dirty="0"/>
              <a:t>91..180 - слова на букву О;</a:t>
            </a:r>
            <a:br>
              <a:rPr lang="ru-RU" sz="3200" dirty="0"/>
            </a:br>
            <a:r>
              <a:rPr lang="ru-RU" sz="3200" dirty="0"/>
              <a:t>181..243 - слова на букву У</a:t>
            </a:r>
          </a:p>
        </p:txBody>
      </p:sp>
    </p:spTree>
    <p:extLst>
      <p:ext uri="{BB962C8B-B14F-4D97-AF65-F5344CB8AC3E}">
        <p14:creationId xmlns:p14="http://schemas.microsoft.com/office/powerpoint/2010/main" val="2790732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0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Разбор заданий В10. </a:t>
            </a:r>
            <a:r>
              <a:rPr lang="ru-RU" b="1" dirty="0"/>
              <a:t>Стр. 1</a:t>
            </a:r>
            <a:endParaRPr lang="ru-RU" dirty="0"/>
          </a:p>
          <a:p>
            <a:r>
              <a:rPr lang="ru-RU" b="1" dirty="0"/>
              <a:t>Повышенный уровень. </a:t>
            </a:r>
            <a:endParaRPr lang="ru-RU" dirty="0"/>
          </a:p>
          <a:p>
            <a:r>
              <a:rPr lang="ru-RU" b="1" dirty="0"/>
              <a:t>Максимальный балл— 1. </a:t>
            </a:r>
            <a:endParaRPr lang="ru-RU" dirty="0"/>
          </a:p>
          <a:p>
            <a:r>
              <a:rPr lang="ru-RU" b="1" dirty="0"/>
              <a:t>Рекомендованное время на выполнение — 4 минуты. </a:t>
            </a:r>
            <a:endParaRPr lang="ru-RU" dirty="0"/>
          </a:p>
          <a:p>
            <a:r>
              <a:rPr lang="ru-RU" b="1" dirty="0"/>
              <a:t>Что проверяет задание:</a:t>
            </a:r>
            <a:r>
              <a:rPr lang="ru-RU" dirty="0"/>
              <a:t> Умение определять скорость передачи информации при заданной пропускной способности канала.</a:t>
            </a:r>
          </a:p>
          <a:p>
            <a:r>
              <a:rPr lang="ru-RU" dirty="0"/>
              <a:t>Любой канал связи имеет ограниченную пропускную способность (скорость передачи информации, единица измерения бит/с и производные), это число ограничивается свойствами аппаратуры и самой линии (кабеля). </a:t>
            </a:r>
          </a:p>
          <a:p>
            <a:r>
              <a:rPr lang="ru-RU" dirty="0"/>
              <a:t>Как правило, в заданиях этого типа встречаются большие числа. Решение достаточно просто, если выделить в этих числах степени двойки (см. </a:t>
            </a:r>
            <a:r>
              <a:rPr lang="ru-RU" dirty="0">
                <a:hlinkClick r:id="rId2"/>
              </a:rPr>
              <a:t>Занятие 01</a:t>
            </a:r>
            <a:r>
              <a:rPr lang="ru-RU" dirty="0"/>
              <a:t>, боковая область на главной странице курса). </a:t>
            </a:r>
          </a:p>
          <a:p>
            <a:r>
              <a:rPr lang="ru-RU" dirty="0"/>
              <a:t>Скорость и время передачи информации, а также объем, передаваемой информации, вычисляется по формуле: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13" y="4221088"/>
            <a:ext cx="280035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657696" y="-1"/>
            <a:ext cx="1486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В10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58965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 </a:t>
            </a:r>
            <a:r>
              <a:rPr lang="ru-RU" sz="2800" b="1" dirty="0"/>
              <a:t>NB! </a:t>
            </a:r>
            <a:r>
              <a:rPr lang="ru-RU" sz="2800" dirty="0"/>
              <a:t>В заданиях может указываться условие, по которому при передаче информации используются разные по пропускной способности каналы связи. Например,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99" y="2929166"/>
            <a:ext cx="8580057" cy="121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70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Однобайтовые кодировочные таблицы</a:t>
            </a:r>
            <a:r>
              <a:rPr lang="ru-RU" dirty="0"/>
              <a:t>. Минимальный код символа: 00000000</a:t>
            </a:r>
            <a:r>
              <a:rPr lang="ru-RU" baseline="-25000" dirty="0"/>
              <a:t>2 </a:t>
            </a:r>
            <a:r>
              <a:rPr lang="ru-RU" dirty="0"/>
              <a:t>= 0</a:t>
            </a:r>
            <a:r>
              <a:rPr lang="ru-RU" baseline="-25000" dirty="0"/>
              <a:t>10</a:t>
            </a:r>
            <a:r>
              <a:rPr lang="ru-RU" dirty="0"/>
              <a:t>. Максимальный код символа: 11111111</a:t>
            </a:r>
            <a:r>
              <a:rPr lang="ru-RU" baseline="-25000" dirty="0"/>
              <a:t>2 </a:t>
            </a:r>
            <a:r>
              <a:rPr lang="ru-RU" dirty="0"/>
              <a:t>= 2</a:t>
            </a:r>
            <a:r>
              <a:rPr lang="ru-RU" baseline="30000" dirty="0"/>
              <a:t>8</a:t>
            </a:r>
            <a:r>
              <a:rPr lang="ru-RU" dirty="0"/>
              <a:t> -1 = 255</a:t>
            </a:r>
            <a:r>
              <a:rPr lang="ru-RU" baseline="-25000" dirty="0"/>
              <a:t>10</a:t>
            </a:r>
            <a:r>
              <a:rPr lang="ru-RU" dirty="0"/>
              <a:t> . Всего можно закодировать </a:t>
            </a:r>
            <a:r>
              <a:rPr lang="ru-RU" b="1" dirty="0"/>
              <a:t>256</a:t>
            </a:r>
            <a:r>
              <a:rPr lang="ru-RU" dirty="0"/>
              <a:t> символов (</a:t>
            </a:r>
            <a:r>
              <a:rPr lang="ru-RU" b="1" dirty="0"/>
              <a:t>2</a:t>
            </a:r>
            <a:r>
              <a:rPr lang="ru-RU" b="1" baseline="30000" dirty="0"/>
              <a:t>8</a:t>
            </a:r>
            <a:r>
              <a:rPr lang="ru-RU" dirty="0"/>
              <a:t>, 0..255). Пример кодировочных таблиц: ASCII, KOI-8, Windows-1251 и др.</a:t>
            </a:r>
          </a:p>
          <a:p>
            <a:r>
              <a:rPr lang="ru-RU" b="1" dirty="0"/>
              <a:t>Двухбайтовая кодировочная таблица</a:t>
            </a:r>
            <a:r>
              <a:rPr lang="ru-RU" dirty="0"/>
              <a:t>. Всего можно закодировать </a:t>
            </a:r>
            <a:r>
              <a:rPr lang="ru-RU" b="1" dirty="0"/>
              <a:t>65536</a:t>
            </a:r>
            <a:r>
              <a:rPr lang="ru-RU" dirty="0"/>
              <a:t> символов (</a:t>
            </a:r>
            <a:r>
              <a:rPr lang="ru-RU" b="1" dirty="0"/>
              <a:t>2</a:t>
            </a:r>
            <a:r>
              <a:rPr lang="ru-RU" b="1" baseline="30000" dirty="0"/>
              <a:t>16</a:t>
            </a:r>
            <a:r>
              <a:rPr lang="ru-RU" dirty="0"/>
              <a:t>, 0..65535 или 0..2</a:t>
            </a:r>
            <a:r>
              <a:rPr lang="ru-RU" baseline="30000" dirty="0"/>
              <a:t>16</a:t>
            </a:r>
            <a:r>
              <a:rPr lang="ru-RU" dirty="0"/>
              <a:t> -1).</a:t>
            </a:r>
          </a:p>
          <a:p>
            <a:r>
              <a:rPr lang="ru-RU" b="1" dirty="0"/>
              <a:t>NB!</a:t>
            </a:r>
            <a:r>
              <a:rPr lang="ru-RU" dirty="0"/>
              <a:t> Число</a:t>
            </a:r>
            <a:r>
              <a:rPr lang="ru-RU" b="1" dirty="0"/>
              <a:t> 2</a:t>
            </a:r>
            <a:r>
              <a:rPr lang="ru-RU" b="1" baseline="30000" dirty="0"/>
              <a:t>n</a:t>
            </a:r>
            <a:r>
              <a:rPr lang="ru-RU" b="1" baseline="-25000" dirty="0"/>
              <a:t>10</a:t>
            </a:r>
            <a:r>
              <a:rPr lang="ru-RU" b="1" dirty="0"/>
              <a:t>=10...0</a:t>
            </a:r>
            <a:r>
              <a:rPr lang="ru-RU" b="1" baseline="-25000" dirty="0"/>
              <a:t>2</a:t>
            </a:r>
            <a:r>
              <a:rPr lang="ru-RU" dirty="0"/>
              <a:t> (n нулей, число цифр в записи числа n+1, число чисел в диапазоне 0..2</a:t>
            </a:r>
            <a:r>
              <a:rPr lang="ru-RU" baseline="30000" dirty="0"/>
              <a:t>n</a:t>
            </a:r>
            <a:r>
              <a:rPr lang="ru-RU" baseline="-25000" dirty="0"/>
              <a:t>10</a:t>
            </a:r>
            <a:r>
              <a:rPr lang="ru-RU" dirty="0"/>
              <a:t> равно n+1).</a:t>
            </a:r>
          </a:p>
          <a:p>
            <a:r>
              <a:rPr lang="ru-RU" dirty="0"/>
              <a:t>Число </a:t>
            </a:r>
            <a:r>
              <a:rPr lang="ru-RU" b="1" dirty="0"/>
              <a:t>2</a:t>
            </a:r>
            <a:r>
              <a:rPr lang="ru-RU" b="1" baseline="30000" dirty="0"/>
              <a:t>n</a:t>
            </a:r>
            <a:r>
              <a:rPr lang="ru-RU" b="1" baseline="-25000" dirty="0"/>
              <a:t>10</a:t>
            </a:r>
            <a:r>
              <a:rPr lang="ru-RU" b="1" dirty="0"/>
              <a:t>-1 = 11...1</a:t>
            </a:r>
            <a:r>
              <a:rPr lang="ru-RU" b="1" baseline="-25000" dirty="0"/>
              <a:t>2</a:t>
            </a:r>
            <a:r>
              <a:rPr lang="ru-RU" dirty="0"/>
              <a:t> (n единиц, число цифр в записи числа n, число чисел в диапазоне 0..2</a:t>
            </a:r>
            <a:r>
              <a:rPr lang="ru-RU" baseline="30000" dirty="0"/>
              <a:t>n</a:t>
            </a:r>
            <a:r>
              <a:rPr lang="ru-RU" baseline="-25000" dirty="0"/>
              <a:t>10</a:t>
            </a:r>
            <a:r>
              <a:rPr lang="ru-RU" dirty="0"/>
              <a:t>-1 равно n).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0984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Задание</a:t>
            </a:r>
            <a:r>
              <a:rPr lang="ru-RU" sz="2000" b="1" dirty="0"/>
              <a:t>. </a:t>
            </a:r>
            <a:r>
              <a:rPr lang="ru-RU" sz="2000" b="1" dirty="0" err="1"/>
              <a:t>КИМы</a:t>
            </a:r>
            <a:r>
              <a:rPr lang="ru-RU" sz="2000" b="1" dirty="0"/>
              <a:t> по ЕГЭ-2012</a:t>
            </a:r>
            <a:r>
              <a:rPr lang="ru-RU" sz="2000" b="1" dirty="0" smtClean="0"/>
              <a:t>.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ru-RU" sz="2000" dirty="0" smtClean="0"/>
              <a:t>У </a:t>
            </a:r>
            <a:r>
              <a:rPr lang="ru-RU" sz="2000" dirty="0"/>
              <a:t>Кати есть доступ в Интернет по высокоскоростному одностороннему радиоканалу, обеспечивающему скорость получения информации 2</a:t>
            </a:r>
            <a:r>
              <a:rPr lang="ru-RU" sz="2000" baseline="30000" dirty="0"/>
              <a:t>20</a:t>
            </a:r>
            <a:r>
              <a:rPr lang="ru-RU" sz="2000" dirty="0"/>
              <a:t> бит в секунду. У Сергея нет скоростного доступа в Интернет, но есть возможность получать информацию от Кати по телефонному каналу со средней скоростью 2</a:t>
            </a:r>
            <a:r>
              <a:rPr lang="ru-RU" sz="2000" baseline="30000" dirty="0"/>
              <a:t>13</a:t>
            </a:r>
            <a:r>
              <a:rPr lang="ru-RU" sz="2000" dirty="0"/>
              <a:t> бит в секунду. Сергей договорился с Катей, что она скачает для </a:t>
            </a:r>
            <a:r>
              <a:rPr lang="ru-RU" sz="2000" dirty="0" smtClean="0"/>
              <a:t>него</a:t>
            </a:r>
            <a:r>
              <a:rPr lang="en-US" sz="2000" dirty="0" smtClean="0"/>
              <a:t> </a:t>
            </a:r>
            <a:r>
              <a:rPr lang="ru-RU" sz="2000" dirty="0" smtClean="0"/>
              <a:t>данные </a:t>
            </a:r>
            <a:r>
              <a:rPr lang="ru-RU" sz="2000" dirty="0"/>
              <a:t>объёмом 9 Мбайт по высокоскоростному каналу и ретранслирует их Сергею по низкоскоростному каналу. Компьютер Кати может начать ретрансляцию данных не раньше, чем им</a:t>
            </a:r>
            <a:br>
              <a:rPr lang="ru-RU" sz="2000" dirty="0"/>
            </a:br>
            <a:r>
              <a:rPr lang="ru-RU" sz="2000" dirty="0"/>
              <a:t>будут получены первые 1024 Кбайт этих данных. Каков минимально возможный промежуток времени (в секундах) с момента начала скачивания Катей данных до полного их получения Сергеем?</a:t>
            </a:r>
            <a:br>
              <a:rPr lang="ru-RU" sz="2000" dirty="0"/>
            </a:br>
            <a:r>
              <a:rPr lang="ru-RU" sz="2000" dirty="0"/>
              <a:t>В ответе укажите только число, слово «секунд» или букву «с» добавлять не нужно.</a:t>
            </a:r>
          </a:p>
        </p:txBody>
      </p:sp>
    </p:spTree>
    <p:extLst>
      <p:ext uri="{BB962C8B-B14F-4D97-AF65-F5344CB8AC3E}">
        <p14:creationId xmlns:p14="http://schemas.microsoft.com/office/powerpoint/2010/main" val="13683121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3200" b="1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3200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45509916"/>
              </p:ext>
            </p:extLst>
          </p:nvPr>
        </p:nvGraphicFramePr>
        <p:xfrm>
          <a:off x="251520" y="2109152"/>
          <a:ext cx="8496944" cy="3368040"/>
        </p:xfrm>
        <a:graphic>
          <a:graphicData uri="http://schemas.openxmlformats.org/drawingml/2006/table">
            <a:tbl>
              <a:tblPr/>
              <a:tblGrid>
                <a:gridCol w="3240360"/>
                <a:gridCol w="5256584"/>
              </a:tblGrid>
              <a:tr h="1836420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latin typeface="Times New Roman"/>
                        </a:rPr>
                        <a:t>V</a:t>
                      </a:r>
                      <a:r>
                        <a:rPr lang="ru-RU" sz="2000" baseline="-25000" dirty="0">
                          <a:latin typeface="Times New Roman"/>
                        </a:rPr>
                        <a:t>1</a:t>
                      </a:r>
                      <a:r>
                        <a:rPr lang="ru-RU" sz="2000" dirty="0">
                          <a:latin typeface="Times New Roman"/>
                        </a:rPr>
                        <a:t> = 2</a:t>
                      </a:r>
                      <a:r>
                        <a:rPr lang="ru-RU" sz="2000" baseline="30000" dirty="0">
                          <a:latin typeface="Times New Roman"/>
                        </a:rPr>
                        <a:t>20</a:t>
                      </a:r>
                      <a:r>
                        <a:rPr lang="ru-RU" sz="2000" dirty="0">
                          <a:latin typeface="Times New Roman"/>
                        </a:rPr>
                        <a:t> бит/с </a:t>
                      </a:r>
                      <a:endParaRPr lang="ru-RU" sz="2000" dirty="0"/>
                    </a:p>
                    <a:p>
                      <a:pPr algn="l"/>
                      <a:r>
                        <a:rPr lang="ru-RU" sz="2000" dirty="0">
                          <a:latin typeface="Times New Roman"/>
                        </a:rPr>
                        <a:t>V</a:t>
                      </a:r>
                      <a:r>
                        <a:rPr lang="ru-RU" sz="2000" baseline="-25000" dirty="0">
                          <a:latin typeface="Times New Roman"/>
                        </a:rPr>
                        <a:t>2</a:t>
                      </a:r>
                      <a:r>
                        <a:rPr lang="ru-RU" sz="2000" dirty="0">
                          <a:latin typeface="Times New Roman"/>
                        </a:rPr>
                        <a:t> = 2</a:t>
                      </a:r>
                      <a:r>
                        <a:rPr lang="ru-RU" sz="2000" baseline="30000" dirty="0">
                          <a:latin typeface="Times New Roman"/>
                        </a:rPr>
                        <a:t>13</a:t>
                      </a:r>
                      <a:r>
                        <a:rPr lang="ru-RU" sz="2000" dirty="0">
                          <a:latin typeface="Times New Roman"/>
                        </a:rPr>
                        <a:t> бит/с</a:t>
                      </a:r>
                      <a:endParaRPr lang="ru-RU" sz="2000" dirty="0"/>
                    </a:p>
                    <a:p>
                      <a:pPr algn="l"/>
                      <a:r>
                        <a:rPr lang="ru-RU" sz="2000" dirty="0">
                          <a:latin typeface="Times New Roman"/>
                        </a:rPr>
                        <a:t>I = 9 Мбайт = 9 · 2</a:t>
                      </a:r>
                      <a:r>
                        <a:rPr lang="ru-RU" sz="2000" baseline="30000" dirty="0">
                          <a:latin typeface="Times New Roman"/>
                        </a:rPr>
                        <a:t>23 </a:t>
                      </a:r>
                      <a:r>
                        <a:rPr lang="ru-RU" sz="2000" dirty="0">
                          <a:latin typeface="Times New Roman"/>
                        </a:rPr>
                        <a:t>бит</a:t>
                      </a:r>
                      <a:endParaRPr lang="ru-RU" sz="2000" dirty="0"/>
                    </a:p>
                    <a:p>
                      <a:pPr algn="l"/>
                      <a:r>
                        <a:rPr lang="ru-RU" sz="2000" dirty="0">
                          <a:latin typeface="Times New Roman"/>
                        </a:rPr>
                        <a:t>I</a:t>
                      </a:r>
                      <a:r>
                        <a:rPr lang="ru-RU" sz="2000" baseline="-25000" dirty="0">
                          <a:latin typeface="Times New Roman"/>
                        </a:rPr>
                        <a:t>1</a:t>
                      </a:r>
                      <a:r>
                        <a:rPr lang="ru-RU" sz="2000" dirty="0">
                          <a:latin typeface="Times New Roman"/>
                        </a:rPr>
                        <a:t> = 1024 Кбайт = 2</a:t>
                      </a:r>
                      <a:r>
                        <a:rPr lang="ru-RU" sz="2000" baseline="30000" dirty="0">
                          <a:latin typeface="Times New Roman"/>
                        </a:rPr>
                        <a:t>23</a:t>
                      </a:r>
                      <a:r>
                        <a:rPr lang="ru-RU" sz="2000" dirty="0">
                          <a:latin typeface="Times New Roman"/>
                        </a:rPr>
                        <a:t> бит</a:t>
                      </a:r>
                      <a:endParaRPr lang="ru-RU" sz="2000" dirty="0"/>
                    </a:p>
                    <a:p>
                      <a:pPr algn="l"/>
                      <a:r>
                        <a:rPr lang="ru-RU" sz="2000" dirty="0">
                          <a:latin typeface="Times New Roman"/>
                        </a:rPr>
                        <a:t>t - ?</a:t>
                      </a:r>
                      <a:endParaRPr lang="ru-RU" sz="2000" dirty="0"/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t = t</a:t>
                      </a:r>
                      <a:r>
                        <a:rPr lang="ru-RU" sz="2000" baseline="-25000" dirty="0"/>
                        <a:t>1 </a:t>
                      </a:r>
                      <a:r>
                        <a:rPr lang="ru-RU" sz="2000" dirty="0"/>
                        <a:t>+ t</a:t>
                      </a:r>
                      <a:r>
                        <a:rPr lang="ru-RU" sz="2000" baseline="-25000" dirty="0"/>
                        <a:t>2</a:t>
                      </a:r>
                      <a:r>
                        <a:rPr lang="ru-RU" sz="2000" dirty="0">
                          <a:latin typeface="times new roman,times,serif"/>
                        </a:rPr>
                        <a:t>(время передачи всего файла составляет время передачи 1024 Кбайт со скорость V</a:t>
                      </a:r>
                      <a:r>
                        <a:rPr lang="ru-RU" sz="2000" baseline="-25000" dirty="0">
                          <a:latin typeface="times new roman,times,serif"/>
                        </a:rPr>
                        <a:t>1</a:t>
                      </a:r>
                      <a:r>
                        <a:rPr lang="ru-RU" sz="2000" dirty="0">
                          <a:latin typeface="times new roman,times,serif"/>
                        </a:rPr>
                        <a:t> по каналу Кати и время передачи 9 Мбайт со скоростью V</a:t>
                      </a:r>
                      <a:r>
                        <a:rPr lang="ru-RU" sz="2000" baseline="-25000" dirty="0">
                          <a:latin typeface="times new roman,times,serif"/>
                        </a:rPr>
                        <a:t>2</a:t>
                      </a:r>
                      <a:r>
                        <a:rPr lang="ru-RU" sz="2000" dirty="0">
                          <a:latin typeface="times new roman,times,serif"/>
                        </a:rPr>
                        <a:t> по каналу Сергея)</a:t>
                      </a:r>
                      <a:endParaRPr lang="ru-RU" sz="2000" dirty="0"/>
                    </a:p>
                    <a:p>
                      <a:r>
                        <a:rPr lang="ru-RU" sz="2000" dirty="0">
                          <a:latin typeface="times new roman,times,serif"/>
                        </a:rPr>
                        <a:t>t</a:t>
                      </a:r>
                      <a:r>
                        <a:rPr lang="ru-RU" sz="2000" baseline="-25000" dirty="0">
                          <a:latin typeface="times new roman,times,serif"/>
                        </a:rPr>
                        <a:t>1</a:t>
                      </a:r>
                      <a:r>
                        <a:rPr lang="ru-RU" sz="2000" dirty="0">
                          <a:latin typeface="times new roman,times,serif"/>
                        </a:rPr>
                        <a:t> = I</a:t>
                      </a:r>
                      <a:r>
                        <a:rPr lang="ru-RU" sz="2000" baseline="-25000" dirty="0">
                          <a:latin typeface="times new roman,times,serif"/>
                        </a:rPr>
                        <a:t>1</a:t>
                      </a:r>
                      <a:r>
                        <a:rPr lang="ru-RU" sz="2000" dirty="0">
                          <a:latin typeface="times new roman,times,serif"/>
                        </a:rPr>
                        <a:t>/V</a:t>
                      </a:r>
                      <a:r>
                        <a:rPr lang="ru-RU" sz="2000" baseline="-25000" dirty="0">
                          <a:latin typeface="times new roman,times,serif"/>
                        </a:rPr>
                        <a:t>1</a:t>
                      </a:r>
                      <a:r>
                        <a:rPr lang="ru-RU" sz="2000" dirty="0">
                          <a:latin typeface="times new roman,times,serif"/>
                        </a:rPr>
                        <a:t> = 2</a:t>
                      </a:r>
                      <a:r>
                        <a:rPr lang="ru-RU" sz="2000" baseline="30000" dirty="0">
                          <a:latin typeface="times new roman,times,serif"/>
                        </a:rPr>
                        <a:t>23 </a:t>
                      </a:r>
                      <a:r>
                        <a:rPr lang="ru-RU" sz="2000" dirty="0">
                          <a:latin typeface="times new roman,times,serif"/>
                        </a:rPr>
                        <a:t>/ 2</a:t>
                      </a:r>
                      <a:r>
                        <a:rPr lang="ru-RU" sz="2000" baseline="30000" dirty="0">
                          <a:latin typeface="times new roman,times,serif"/>
                        </a:rPr>
                        <a:t>20</a:t>
                      </a:r>
                      <a:r>
                        <a:rPr lang="ru-RU" sz="2000" dirty="0">
                          <a:latin typeface="times new roman,times,serif"/>
                        </a:rPr>
                        <a:t> с = 2</a:t>
                      </a:r>
                      <a:r>
                        <a:rPr lang="ru-RU" sz="2000" baseline="30000" dirty="0">
                          <a:latin typeface="times new roman,times,serif"/>
                        </a:rPr>
                        <a:t>3</a:t>
                      </a:r>
                      <a:r>
                        <a:rPr lang="ru-RU" sz="2000" dirty="0">
                          <a:latin typeface="times new roman,times,serif"/>
                        </a:rPr>
                        <a:t> с = 8 с</a:t>
                      </a:r>
                      <a:endParaRPr lang="ru-RU" sz="2000" dirty="0"/>
                    </a:p>
                    <a:p>
                      <a:r>
                        <a:rPr lang="ru-RU" sz="2000" dirty="0">
                          <a:latin typeface="times new roman,times,serif"/>
                        </a:rPr>
                        <a:t>t = I / V</a:t>
                      </a:r>
                      <a:r>
                        <a:rPr lang="ru-RU" sz="2000" baseline="-25000" dirty="0">
                          <a:latin typeface="times new roman,times,serif"/>
                        </a:rPr>
                        <a:t>2</a:t>
                      </a:r>
                      <a:r>
                        <a:rPr lang="ru-RU" sz="2000" dirty="0">
                          <a:latin typeface="times new roman,times,serif"/>
                        </a:rPr>
                        <a:t> = 9 · 2</a:t>
                      </a:r>
                      <a:r>
                        <a:rPr lang="ru-RU" sz="2000" baseline="30000" dirty="0">
                          <a:latin typeface="times new roman,times,serif"/>
                        </a:rPr>
                        <a:t>23 </a:t>
                      </a:r>
                      <a:r>
                        <a:rPr lang="ru-RU" sz="2000" dirty="0">
                          <a:latin typeface="times new roman,times,serif"/>
                        </a:rPr>
                        <a:t>/ 2</a:t>
                      </a:r>
                      <a:r>
                        <a:rPr lang="ru-RU" sz="2000" baseline="30000" dirty="0">
                          <a:latin typeface="times new roman,times,serif"/>
                        </a:rPr>
                        <a:t>13</a:t>
                      </a:r>
                      <a:r>
                        <a:rPr lang="ru-RU" sz="2000" dirty="0">
                          <a:latin typeface="times new roman,times,serif"/>
                        </a:rPr>
                        <a:t> с = 9 · 2</a:t>
                      </a:r>
                      <a:r>
                        <a:rPr lang="ru-RU" sz="2000" baseline="30000" dirty="0">
                          <a:latin typeface="times new roman,times,serif"/>
                        </a:rPr>
                        <a:t>10 </a:t>
                      </a:r>
                      <a:r>
                        <a:rPr lang="ru-RU" sz="2000" dirty="0">
                          <a:latin typeface="times new roman,times,serif"/>
                        </a:rPr>
                        <a:t>с</a:t>
                      </a:r>
                      <a:endParaRPr lang="ru-RU" sz="2000" dirty="0"/>
                    </a:p>
                    <a:p>
                      <a:r>
                        <a:rPr lang="ru-RU" sz="2000" dirty="0">
                          <a:latin typeface="times new roman,times,serif"/>
                        </a:rPr>
                        <a:t>t = 9 · 2</a:t>
                      </a:r>
                      <a:r>
                        <a:rPr lang="ru-RU" sz="2000" baseline="30000" dirty="0">
                          <a:latin typeface="times new roman,times,serif"/>
                        </a:rPr>
                        <a:t>10 </a:t>
                      </a:r>
                      <a:r>
                        <a:rPr lang="ru-RU" sz="2000" dirty="0">
                          <a:latin typeface="times new roman,times,serif"/>
                        </a:rPr>
                        <a:t> + 8 = 9224 с</a:t>
                      </a:r>
                      <a:endParaRPr lang="ru-RU" sz="2000" dirty="0"/>
                    </a:p>
                    <a:p>
                      <a:endParaRPr lang="en-US" sz="2000" dirty="0" smtClean="0">
                        <a:latin typeface="times new roman,times,serif"/>
                      </a:endParaRPr>
                    </a:p>
                    <a:p>
                      <a:endParaRPr lang="en-US" sz="2000" dirty="0" smtClean="0">
                        <a:latin typeface="times new roman,times,serif"/>
                      </a:endParaRPr>
                    </a:p>
                    <a:p>
                      <a:r>
                        <a:rPr lang="ru-RU" sz="2000" dirty="0" smtClean="0">
                          <a:latin typeface="times new roman,times,serif"/>
                        </a:rPr>
                        <a:t>Ответ</a:t>
                      </a:r>
                      <a:r>
                        <a:rPr lang="ru-RU" sz="2000" dirty="0">
                          <a:latin typeface="times new roman,times,serif"/>
                        </a:rPr>
                        <a:t>: 9224</a:t>
                      </a:r>
                      <a:endParaRPr lang="ru-RU" sz="2000" dirty="0"/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3056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b="1" dirty="0"/>
              <a:t>NB! </a:t>
            </a:r>
            <a:r>
              <a:rPr lang="ru-RU" dirty="0"/>
              <a:t>Обращайте внимание на искомое в задании. От этого могут меняться шаги решения, но вычисления основываются на объявленных формулах.</a:t>
            </a:r>
          </a:p>
        </p:txBody>
      </p:sp>
    </p:spTree>
    <p:extLst>
      <p:ext uri="{BB962C8B-B14F-4D97-AF65-F5344CB8AC3E}">
        <p14:creationId xmlns:p14="http://schemas.microsoft.com/office/powerpoint/2010/main" val="3064210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Решите задание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 </a:t>
            </a:r>
            <a:r>
              <a:rPr lang="ru-RU" dirty="0"/>
              <a:t>Андрея есть доступ к сети Интернет по высокоскоростному одностороннему радиоканалу, обеспечивающему скорость получения информации 2</a:t>
            </a:r>
            <a:r>
              <a:rPr lang="ru-RU" baseline="30000" dirty="0"/>
              <a:t>22</a:t>
            </a:r>
            <a:r>
              <a:rPr lang="ru-RU" dirty="0"/>
              <a:t> бит в секунду.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Оли нет скоростного доступа в Интернет, но есть возможность получать информацию от Андрея по низкоскоростному телефонному каналу со средней скоростью 2</a:t>
            </a:r>
            <a:r>
              <a:rPr lang="ru-RU" baseline="30000" dirty="0"/>
              <a:t>16</a:t>
            </a:r>
            <a:r>
              <a:rPr lang="ru-RU" dirty="0"/>
              <a:t> бит в секунду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Оля договорилась с Андреем, что тот будет скачает для нее данные объемом 10 Мбайт по высокоскоростному каналу и ретранслирует их Оле по низкоскоростному каналу. </a:t>
            </a:r>
            <a:endParaRPr lang="ru-RU" dirty="0" smtClean="0"/>
          </a:p>
          <a:p>
            <a:r>
              <a:rPr lang="ru-RU" dirty="0" smtClean="0"/>
              <a:t>Компьютер </a:t>
            </a:r>
            <a:r>
              <a:rPr lang="ru-RU" dirty="0"/>
              <a:t>Андрея может начать ретрансляцию данных не раньше, чем им будут получены первые 512 Кбайт этих данных. Каков минимально возможный промежуток времени (в секундах) с момента начала скачивания Андреем данных до полного их получения Олей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/>
              <a:t>В ответе укажите только число, слово «секунд» или букву «с» добавлять не нужно.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4436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551837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Ваш ответ</a:t>
            </a:r>
            <a:r>
              <a:rPr lang="ru-RU" dirty="0"/>
              <a:t> : 1281</a:t>
            </a:r>
          </a:p>
          <a:p>
            <a:r>
              <a:rPr lang="ru-RU" dirty="0"/>
              <a:t>Молодец!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ru-RU" dirty="0" smtClean="0"/>
              <a:t>Решение</a:t>
            </a:r>
            <a:r>
              <a:rPr lang="ru-RU" dirty="0"/>
              <a:t>: </a:t>
            </a:r>
          </a:p>
          <a:p>
            <a:r>
              <a:rPr lang="ru-RU" dirty="0"/>
              <a:t>t = 2</a:t>
            </a:r>
            <a:r>
              <a:rPr lang="ru-RU" baseline="30000" dirty="0"/>
              <a:t>22</a:t>
            </a:r>
            <a:r>
              <a:rPr lang="ru-RU" dirty="0"/>
              <a:t> / 2</a:t>
            </a:r>
            <a:r>
              <a:rPr lang="ru-RU" baseline="30000" dirty="0"/>
              <a:t>22</a:t>
            </a:r>
            <a:r>
              <a:rPr lang="ru-RU" dirty="0"/>
              <a:t> c + 10· 2</a:t>
            </a:r>
            <a:r>
              <a:rPr lang="ru-RU" baseline="30000" dirty="0"/>
              <a:t>23</a:t>
            </a:r>
            <a:r>
              <a:rPr lang="ru-RU" dirty="0"/>
              <a:t> / 2</a:t>
            </a:r>
            <a:r>
              <a:rPr lang="ru-RU" baseline="30000" dirty="0"/>
              <a:t>16</a:t>
            </a:r>
            <a:r>
              <a:rPr lang="ru-RU" dirty="0"/>
              <a:t> с = 1 + 10·2</a:t>
            </a:r>
            <a:r>
              <a:rPr lang="ru-RU" baseline="30000" dirty="0"/>
              <a:t>7</a:t>
            </a:r>
            <a:r>
              <a:rPr lang="ru-RU" dirty="0"/>
              <a:t> с = 1281с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Ответ</a:t>
            </a:r>
            <a:r>
              <a:rPr lang="ru-RU" dirty="0"/>
              <a:t>: 1281</a:t>
            </a:r>
          </a:p>
        </p:txBody>
      </p:sp>
    </p:spTree>
    <p:extLst>
      <p:ext uri="{BB962C8B-B14F-4D97-AF65-F5344CB8AC3E}">
        <p14:creationId xmlns:p14="http://schemas.microsoft.com/office/powerpoint/2010/main" val="31091390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324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Тест – </a:t>
            </a:r>
            <a: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B1</a:t>
            </a:r>
          </a:p>
          <a:p>
            <a:pPr marL="0" indent="0" algn="ctr">
              <a:buNone/>
            </a:pP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37507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Автоматическое устройство осуществило перекодировку информационного сообщения на русском языке, первоначально записанного в 16-битном коде </a:t>
            </a:r>
            <a:r>
              <a:rPr lang="ru-RU" dirty="0" err="1"/>
              <a:t>Unicode</a:t>
            </a:r>
            <a:r>
              <a:rPr lang="ru-RU" dirty="0"/>
              <a:t>, в 8-битную кодировку КОИ-8. При этом информационное сообщение уменьшилось на 480 бит. Какова длина сообщения в символах? </a:t>
            </a:r>
          </a:p>
        </p:txBody>
      </p:sp>
    </p:spTree>
    <p:extLst>
      <p:ext uri="{BB962C8B-B14F-4D97-AF65-F5344CB8AC3E}">
        <p14:creationId xmlns:p14="http://schemas.microsoft.com/office/powerpoint/2010/main" val="37563691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Автоматическое устройство осуществило перекодировку информационного сообщения на русском языке длиной в </a:t>
            </a:r>
            <a:r>
              <a:rPr lang="ru-RU" dirty="0" smtClean="0"/>
              <a:t>24 </a:t>
            </a:r>
            <a:r>
              <a:rPr lang="ru-RU" dirty="0"/>
              <a:t>символов, первоначально записанного в 8-битной кодировке КОИ-8, в 2-байтную кодировку </a:t>
            </a:r>
            <a:r>
              <a:rPr lang="ru-RU" dirty="0" err="1"/>
              <a:t>Unicode</a:t>
            </a:r>
            <a:r>
              <a:rPr lang="ru-RU" dirty="0"/>
              <a:t>. На сколько бит увеличилась длина сообщения? В ответе запишите только число.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83652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Автоматическое устройство осуществило перекодировку информационного сообщения на русском языке, первоначально записанного в 16-битном коде </a:t>
            </a:r>
            <a:r>
              <a:rPr lang="ru-RU" i="1" dirty="0" err="1"/>
              <a:t>Unicode</a:t>
            </a:r>
            <a:r>
              <a:rPr lang="ru-RU" i="1" dirty="0"/>
              <a:t> </a:t>
            </a:r>
            <a:r>
              <a:rPr lang="ru-RU" dirty="0"/>
              <a:t>, в 8-битную кодировку </a:t>
            </a:r>
            <a:r>
              <a:rPr lang="ru-RU" i="1" dirty="0"/>
              <a:t>КОИ-8</a:t>
            </a:r>
            <a:r>
              <a:rPr lang="ru-RU" dirty="0"/>
              <a:t>. При этом информационное сообщение уменьшилось на 800 бит. Какова длина сообщения в символах?</a:t>
            </a:r>
          </a:p>
        </p:txBody>
      </p:sp>
    </p:spTree>
    <p:extLst>
      <p:ext uri="{BB962C8B-B14F-4D97-AF65-F5344CB8AC3E}">
        <p14:creationId xmlns:p14="http://schemas.microsoft.com/office/powerpoint/2010/main" val="713229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Автоматическое устройство осуществило перекодировку информационного сообщения на русском языке длиной 8 символов, первоначально записанного в 16-битном коде </a:t>
            </a:r>
            <a:r>
              <a:rPr lang="ru-RU" i="1" dirty="0" err="1"/>
              <a:t>Unicode</a:t>
            </a:r>
            <a:r>
              <a:rPr lang="ru-RU" i="1" dirty="0"/>
              <a:t> </a:t>
            </a:r>
            <a:r>
              <a:rPr lang="ru-RU" dirty="0"/>
              <a:t>, в 8-битную кодировку </a:t>
            </a:r>
            <a:r>
              <a:rPr lang="ru-RU" i="1" dirty="0"/>
              <a:t>КОИ-8</a:t>
            </a:r>
            <a:r>
              <a:rPr lang="ru-RU" dirty="0"/>
              <a:t>. На сколько байт уменьшился при этом информационный объем сообщения?</a:t>
            </a:r>
          </a:p>
        </p:txBody>
      </p:sp>
    </p:spTree>
    <p:extLst>
      <p:ext uri="{BB962C8B-B14F-4D97-AF65-F5344CB8AC3E}">
        <p14:creationId xmlns:p14="http://schemas.microsoft.com/office/powerpoint/2010/main" val="2309961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856"/>
            <a:ext cx="9144000" cy="8088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Алгоритм решения задач на кодирование текстовой информации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568952" cy="594928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Тип </a:t>
            </a:r>
            <a:r>
              <a:rPr lang="ru-RU" b="1" dirty="0"/>
              <a:t>01. Найти вес информационного сообщения:</a:t>
            </a:r>
          </a:p>
          <a:p>
            <a:pPr marL="0" indent="0">
              <a:buNone/>
            </a:pPr>
            <a:r>
              <a:rPr lang="ru-RU" dirty="0"/>
              <a:t>Найти количество символов в сообщении (K).</a:t>
            </a:r>
          </a:p>
          <a:p>
            <a:pPr marL="0" indent="0">
              <a:buNone/>
            </a:pPr>
            <a:r>
              <a:rPr lang="ru-RU" dirty="0"/>
              <a:t>Умножить вес одного символа (i, сколько бит на один символ в кодировочной таблице) на количество символов в сообщении (K).</a:t>
            </a:r>
          </a:p>
          <a:p>
            <a:pPr marL="0" indent="0">
              <a:buNone/>
            </a:pPr>
            <a:r>
              <a:rPr lang="ru-RU" dirty="0"/>
              <a:t>Привести ответ в требуемую единицу измерения (биты, байты и др</a:t>
            </a:r>
            <a:r>
              <a:rPr lang="ru-RU" dirty="0" smtClean="0"/>
              <a:t>.)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Тип 02. Найти на сколько изменился информационный объем </a:t>
            </a:r>
            <a:r>
              <a:rPr lang="ru-RU" dirty="0"/>
              <a:t>сообщения при перекодировке.</a:t>
            </a:r>
          </a:p>
          <a:p>
            <a:pPr marL="0" indent="0">
              <a:buNone/>
            </a:pPr>
            <a:r>
              <a:rPr lang="ru-RU" dirty="0"/>
              <a:t>Количество символов в сообщении не изменилось. Надо найти разность весов одного символа до и после перекодировки и умножить на количество символов.</a:t>
            </a:r>
          </a:p>
          <a:p>
            <a:pPr marL="0" indent="0">
              <a:buNone/>
            </a:pPr>
            <a:r>
              <a:rPr lang="ru-RU" dirty="0"/>
              <a:t>Формула для решения: I</a:t>
            </a:r>
            <a:r>
              <a:rPr lang="ru-RU" baseline="-25000" dirty="0"/>
              <a:t>2 </a:t>
            </a:r>
            <a:r>
              <a:rPr lang="ru-RU" dirty="0"/>
              <a:t>- I</a:t>
            </a:r>
            <a:r>
              <a:rPr lang="ru-RU" baseline="-25000" dirty="0"/>
              <a:t>1 </a:t>
            </a:r>
            <a:r>
              <a:rPr lang="ru-RU" dirty="0"/>
              <a:t>= K · (i</a:t>
            </a:r>
            <a:r>
              <a:rPr lang="ru-RU" baseline="-25000" dirty="0"/>
              <a:t>2 </a:t>
            </a:r>
            <a:r>
              <a:rPr lang="ru-RU" dirty="0"/>
              <a:t>- i</a:t>
            </a:r>
            <a:r>
              <a:rPr lang="ru-RU" baseline="-25000" dirty="0"/>
              <a:t>1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Обращайте внимание на формат ответа. Как правило, просят указать только число (самое важное битов или байтов!!! здесь может потребоваться перевод единиц измерения)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Тип 03. Найти длину сообщения:</a:t>
            </a:r>
          </a:p>
          <a:p>
            <a:pPr marL="0" indent="0">
              <a:buNone/>
            </a:pPr>
            <a:r>
              <a:rPr lang="ru-RU" dirty="0"/>
              <a:t>Информационный вес сообщения (I) поделить на вес одного символа (i).</a:t>
            </a:r>
          </a:p>
          <a:p>
            <a:pPr marL="0" indent="0">
              <a:buNone/>
            </a:pPr>
            <a:r>
              <a:rPr lang="ru-RU" dirty="0"/>
              <a:t>Как правило информационный вес сообщения в задании не дается явно, а указывается, как он изменился после перекодировки. Тогда обращаемся к формуле из типа 02: K = (I</a:t>
            </a:r>
            <a:r>
              <a:rPr lang="ru-RU" baseline="-25000" dirty="0"/>
              <a:t>2 </a:t>
            </a:r>
            <a:r>
              <a:rPr lang="ru-RU" dirty="0"/>
              <a:t>- I</a:t>
            </a:r>
            <a:r>
              <a:rPr lang="ru-RU" baseline="-25000" dirty="0"/>
              <a:t>1 </a:t>
            </a:r>
            <a:r>
              <a:rPr lang="ru-RU" dirty="0"/>
              <a:t>)/(i</a:t>
            </a:r>
            <a:r>
              <a:rPr lang="ru-RU" baseline="-25000" dirty="0"/>
              <a:t>2 </a:t>
            </a:r>
            <a:r>
              <a:rPr lang="ru-RU" dirty="0"/>
              <a:t>- i</a:t>
            </a:r>
            <a:r>
              <a:rPr lang="ru-RU" baseline="-25000" dirty="0"/>
              <a:t>1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43993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кодировке </a:t>
            </a:r>
            <a:r>
              <a:rPr lang="ru-RU" dirty="0" err="1"/>
              <a:t>Unicode</a:t>
            </a:r>
            <a:r>
              <a:rPr lang="ru-RU" dirty="0"/>
              <a:t> на каждый символ отводится 2 байта. Определите в </a:t>
            </a:r>
            <a:r>
              <a:rPr lang="ru-RU" dirty="0" smtClean="0"/>
              <a:t>битах</a:t>
            </a:r>
            <a:r>
              <a:rPr lang="en-US" dirty="0" smtClean="0"/>
              <a:t> </a:t>
            </a:r>
            <a:r>
              <a:rPr lang="ru-RU" dirty="0" smtClean="0"/>
              <a:t>информационный </a:t>
            </a:r>
            <a:r>
              <a:rPr lang="ru-RU" dirty="0"/>
              <a:t>объем слова из двадцати четырех символов в этой кодировке. В ответе укажите  только число.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0662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Ответы – </a:t>
            </a:r>
            <a: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B1</a:t>
            </a:r>
          </a:p>
          <a:p>
            <a:pPr marL="0" indent="0" algn="ctr">
              <a:buNone/>
            </a:pP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37494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Решение:</a:t>
            </a:r>
          </a:p>
          <a:p>
            <a:r>
              <a:rPr lang="ru-RU" dirty="0"/>
              <a:t>K = 480/(16 - 8) = 480/8 = 60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7758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Решение:</a:t>
            </a:r>
          </a:p>
          <a:p>
            <a:r>
              <a:rPr lang="ru-RU" dirty="0"/>
              <a:t>I = 24 · (16 - 8) = 24 · 8 = 192 бит.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390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Решение:</a:t>
            </a:r>
          </a:p>
          <a:p>
            <a:r>
              <a:rPr lang="ru-RU" dirty="0"/>
              <a:t>K = 800 / (16-8) = 800/8 = 100.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2812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Решение:</a:t>
            </a:r>
          </a:p>
          <a:p>
            <a:r>
              <a:rPr lang="ru-RU" dirty="0"/>
              <a:t>I = 8 · (16 - 8) бит = 8 · 8 бит = 8 байт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9077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Решение:</a:t>
            </a:r>
          </a:p>
          <a:p>
            <a:r>
              <a:rPr lang="ru-RU" dirty="0"/>
              <a:t>24 · 2 байта = 48 байт = 48 · 8 бит = 384 бита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6670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sz="quarter" idx="1"/>
          </p:nvPr>
        </p:nvSpPr>
        <p:spPr>
          <a:xfrm>
            <a:off x="683568" y="2204864"/>
            <a:ext cx="7467600" cy="20448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Тест – </a:t>
            </a:r>
            <a: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en-US" sz="6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29035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Световое табло состоит из лампочек. Каждая лампочка может находиться в одном из трех состояний («включено», «выключено» или «мигает»). Какое наименьшее количество лампочек должно находиться на табло, чтобы с его помощью можно было передать 18 различных сигналов?</a:t>
            </a:r>
          </a:p>
        </p:txBody>
      </p:sp>
    </p:spTree>
    <p:extLst>
      <p:ext uri="{BB962C8B-B14F-4D97-AF65-F5344CB8AC3E}">
        <p14:creationId xmlns:p14="http://schemas.microsoft.com/office/powerpoint/2010/main" val="37263674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Каждый элемент светового табло может гореть одним из 4 цветов. Какое наименьшее количество элементов должно работать, чтобы можно было передать 500 различных сигналов?</a:t>
            </a:r>
          </a:p>
        </p:txBody>
      </p:sp>
    </p:spTree>
    <p:extLst>
      <p:ext uri="{BB962C8B-B14F-4D97-AF65-F5344CB8AC3E}">
        <p14:creationId xmlns:p14="http://schemas.microsoft.com/office/powerpoint/2010/main" val="121595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Задание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r>
              <a:rPr lang="ru-RU" b="1" dirty="0" err="1">
                <a:solidFill>
                  <a:srgbClr val="FF0000"/>
                </a:solidFill>
              </a:rPr>
              <a:t>КИМы</a:t>
            </a:r>
            <a:r>
              <a:rPr lang="ru-RU" b="1" dirty="0">
                <a:solidFill>
                  <a:srgbClr val="FF0000"/>
                </a:solidFill>
              </a:rPr>
              <a:t> по ЕГЭ-2012.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3196952"/>
          </a:xfrm>
        </p:spPr>
        <p:txBody>
          <a:bodyPr/>
          <a:lstStyle/>
          <a:p>
            <a:r>
              <a:rPr lang="ru-RU" dirty="0" smtClean="0"/>
              <a:t>Автоматическое </a:t>
            </a:r>
            <a:r>
              <a:rPr lang="ru-RU" dirty="0"/>
              <a:t>устройство осуществило перекодировку информационного сообщения на русском языке длиной в 20 символов, первоначально записанного в 2-байтном коде </a:t>
            </a:r>
            <a:r>
              <a:rPr lang="ru-RU" dirty="0" err="1"/>
              <a:t>Unicode</a:t>
            </a:r>
            <a:r>
              <a:rPr lang="ru-RU" dirty="0"/>
              <a:t>, в 8-битную кодировку КОИ-8. На сколько бит уменьшилась длина сообщения?</a:t>
            </a:r>
            <a:r>
              <a:rPr lang="ru-RU" i="1" dirty="0"/>
              <a:t> В ответе запишите только число.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3421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Все 5-буквенные слова, составленные из букв А, О, У, записаны в алфавитном порядке.</a:t>
            </a:r>
            <a:br>
              <a:rPr lang="ru-RU" dirty="0"/>
            </a:br>
            <a:r>
              <a:rPr lang="ru-RU" dirty="0"/>
              <a:t>Вот начало списка:</a:t>
            </a:r>
            <a:br>
              <a:rPr lang="ru-RU" dirty="0"/>
            </a:br>
            <a:r>
              <a:rPr lang="ru-RU" dirty="0"/>
              <a:t>1. ААААА</a:t>
            </a:r>
            <a:br>
              <a:rPr lang="ru-RU" dirty="0"/>
            </a:br>
            <a:r>
              <a:rPr lang="ru-RU" dirty="0"/>
              <a:t>2. ААААО</a:t>
            </a:r>
            <a:br>
              <a:rPr lang="ru-RU" dirty="0"/>
            </a:br>
            <a:r>
              <a:rPr lang="ru-RU" dirty="0"/>
              <a:t>3. ААААУ</a:t>
            </a:r>
            <a:br>
              <a:rPr lang="ru-RU" dirty="0"/>
            </a:br>
            <a:r>
              <a:rPr lang="ru-RU" dirty="0"/>
              <a:t>4. АААОА</a:t>
            </a:r>
            <a:br>
              <a:rPr lang="ru-RU" dirty="0"/>
            </a:br>
            <a:r>
              <a:rPr lang="ru-RU" dirty="0"/>
              <a:t>……</a:t>
            </a:r>
            <a:br>
              <a:rPr lang="ru-RU" dirty="0"/>
            </a:br>
            <a:r>
              <a:rPr lang="ru-RU" dirty="0"/>
              <a:t>Запишите слово, которое стоит на 93-м месте от начала списка.</a:t>
            </a:r>
          </a:p>
        </p:txBody>
      </p:sp>
    </p:spTree>
    <p:extLst>
      <p:ext uri="{BB962C8B-B14F-4D97-AF65-F5344CB8AC3E}">
        <p14:creationId xmlns:p14="http://schemas.microsoft.com/office/powerpoint/2010/main" val="7688002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altLang="ja-JP" dirty="0"/>
              <a:t>Строки </a:t>
            </a:r>
          </a:p>
          <a:p>
            <a:r>
              <a:rPr lang="ru-RU" altLang="ja-JP" dirty="0"/>
              <a:t>Вот первые 4 строки, созданные по этому правилу:</a:t>
            </a:r>
          </a:p>
          <a:p>
            <a:r>
              <a:rPr lang="ru-RU" altLang="ja-JP" dirty="0"/>
              <a:t>(1) A</a:t>
            </a:r>
          </a:p>
          <a:p>
            <a:r>
              <a:rPr lang="ru-RU" altLang="ja-JP" dirty="0"/>
              <a:t>(2) AAB</a:t>
            </a:r>
          </a:p>
          <a:p>
            <a:r>
              <a:rPr lang="ru-RU" altLang="ja-JP" dirty="0"/>
              <a:t>(3) AABAABC</a:t>
            </a:r>
          </a:p>
          <a:p>
            <a:r>
              <a:rPr lang="ru-RU" altLang="ja-JP" dirty="0"/>
              <a:t>(4) AABAABCAABAABCD</a:t>
            </a:r>
          </a:p>
          <a:p>
            <a:r>
              <a:rPr lang="ru-RU" altLang="ja-JP" b="1" i="1" dirty="0"/>
              <a:t>Латинский алфавит (для справки): : </a:t>
            </a:r>
          </a:p>
          <a:p>
            <a:r>
              <a:rPr lang="ru-RU" altLang="ja-JP" b="1" i="1" dirty="0"/>
              <a:t>ABCDEFGHIJKLMNOPQRSTUVWXYZ</a:t>
            </a:r>
          </a:p>
          <a:p>
            <a:r>
              <a:rPr lang="ru-RU" altLang="ja-JP" b="1" i="1" dirty="0"/>
              <a:t>Имеется задание</a:t>
            </a:r>
          </a:p>
          <a:p>
            <a:r>
              <a:rPr lang="ru-RU" altLang="ja-JP" b="1" i="1" dirty="0"/>
              <a:t>«Определить символ, стоящий в n-й строке на позиции 2</a:t>
            </a:r>
            <a:r>
              <a:rPr lang="ru-RU" altLang="ja-JP" b="1" i="1" baseline="30000" dirty="0"/>
              <a:t>n–1</a:t>
            </a:r>
            <a:r>
              <a:rPr lang="ru-RU" altLang="ja-JP" b="1" i="1" dirty="0"/>
              <a:t>– 5, считая от левого края цепочки».</a:t>
            </a:r>
          </a:p>
          <a:p>
            <a:r>
              <a:rPr lang="ru-RU" altLang="ja-JP" b="1" i="1" dirty="0"/>
              <a:t>Выполните это задание для </a:t>
            </a:r>
          </a:p>
          <a:p>
            <a:r>
              <a:rPr lang="ru-RU" altLang="ja-JP" b="1" i="1" dirty="0"/>
              <a:t>n = 8</a:t>
            </a:r>
            <a:r>
              <a:rPr lang="ru-RU" dirty="0"/>
              <a:t>(</a:t>
            </a:r>
            <a:r>
              <a:rPr lang="ru-RU" altLang="ja-JP" dirty="0"/>
              <a:t>цепочки символов латинских букв</a:t>
            </a:r>
            <a:r>
              <a:rPr lang="ru-RU" dirty="0"/>
              <a:t>) </a:t>
            </a:r>
            <a:r>
              <a:rPr lang="ru-RU" altLang="ja-JP" dirty="0"/>
              <a:t>создаются по следующему правилу</a:t>
            </a:r>
            <a:r>
              <a:rPr lang="ru-RU" dirty="0"/>
              <a:t>. </a:t>
            </a:r>
            <a:r>
              <a:rPr lang="ru-RU" altLang="ja-JP" dirty="0"/>
              <a:t>Первая строка состоит из одного символа </a:t>
            </a:r>
            <a:r>
              <a:rPr lang="ru-RU" dirty="0"/>
              <a:t>– </a:t>
            </a:r>
            <a:r>
              <a:rPr lang="ru-RU" altLang="ja-JP" dirty="0"/>
              <a:t>латинской буквы </a:t>
            </a:r>
            <a:r>
              <a:rPr lang="ru-RU" dirty="0"/>
              <a:t>«</a:t>
            </a:r>
            <a:r>
              <a:rPr lang="ru-RU" altLang="ja-JP" dirty="0"/>
              <a:t>А</a:t>
            </a:r>
            <a:r>
              <a:rPr lang="ru-RU" dirty="0"/>
              <a:t>». </a:t>
            </a:r>
            <a:r>
              <a:rPr lang="ru-RU" altLang="ja-JP" dirty="0"/>
              <a:t>Каждая из последующих цепочек создается такими действиями</a:t>
            </a:r>
            <a:r>
              <a:rPr lang="ru-RU" dirty="0"/>
              <a:t>: </a:t>
            </a:r>
            <a:r>
              <a:rPr lang="ru-RU" altLang="ja-JP" dirty="0"/>
              <a:t>в очередную строку сначала записывается буква</a:t>
            </a:r>
            <a:r>
              <a:rPr lang="ru-RU" dirty="0"/>
              <a:t>, </a:t>
            </a:r>
            <a:r>
              <a:rPr lang="ru-RU" altLang="ja-JP" dirty="0"/>
              <a:t>чей порядковый номер в алфавите соответствует номеру строки </a:t>
            </a:r>
            <a:r>
              <a:rPr lang="ru-RU" dirty="0"/>
              <a:t>(</a:t>
            </a:r>
            <a:r>
              <a:rPr lang="ru-RU" altLang="ja-JP" dirty="0"/>
              <a:t>на </a:t>
            </a:r>
            <a:r>
              <a:rPr lang="ru-RU" b="1" i="1" dirty="0"/>
              <a:t>i</a:t>
            </a:r>
            <a:r>
              <a:rPr lang="ru-RU" b="1" dirty="0"/>
              <a:t>-</a:t>
            </a:r>
            <a:r>
              <a:rPr lang="ru-RU" altLang="ja-JP" dirty="0"/>
              <a:t>м шаге пишется </a:t>
            </a:r>
            <a:r>
              <a:rPr lang="ru-RU" b="1" i="1" dirty="0"/>
              <a:t>i</a:t>
            </a:r>
            <a:r>
              <a:rPr lang="ru-RU" b="1" dirty="0"/>
              <a:t>-</a:t>
            </a:r>
            <a:r>
              <a:rPr lang="ru-RU" altLang="ja-JP" b="1" dirty="0"/>
              <a:t>я буква алфавита</a:t>
            </a:r>
            <a:r>
              <a:rPr lang="ru-RU" b="1" dirty="0"/>
              <a:t>), </a:t>
            </a:r>
            <a:r>
              <a:rPr lang="ru-RU" altLang="ja-JP" b="1" dirty="0"/>
              <a:t>к ней слева дважды подряд приписывается предыдущая строка</a:t>
            </a:r>
            <a:r>
              <a:rPr lang="ru-RU" b="1" dirty="0"/>
              <a:t>.</a:t>
            </a:r>
            <a:endParaRPr lang="ru-RU" dirty="0"/>
          </a:p>
          <a:p>
            <a:r>
              <a:rPr lang="ru-RU" dirty="0"/>
              <a:t>Ответ: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799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78324788"/>
              </p:ext>
            </p:extLst>
          </p:nvPr>
        </p:nvGraphicFramePr>
        <p:xfrm>
          <a:off x="1403648" y="4653136"/>
          <a:ext cx="3469724" cy="1340768"/>
        </p:xfrm>
        <a:graphic>
          <a:graphicData uri="http://schemas.openxmlformats.org/drawingml/2006/table">
            <a:tbl>
              <a:tblPr/>
              <a:tblGrid>
                <a:gridCol w="3469724"/>
              </a:tblGrid>
              <a:tr h="335192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,times,serif"/>
                        </a:rPr>
                        <a:t>(1) A</a:t>
                      </a:r>
                      <a:r>
                        <a:rPr lang="en-US"/>
                        <a:t>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192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,times,serif"/>
                        </a:rPr>
                        <a:t>(2) AAB</a:t>
                      </a:r>
                      <a:r>
                        <a:rPr lang="en-US"/>
                        <a:t>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192">
                <a:tc>
                  <a:txBody>
                    <a:bodyPr/>
                    <a:lstStyle/>
                    <a:p>
                      <a:r>
                        <a:rPr lang="en-US">
                          <a:latin typeface="times new roman,times,serif"/>
                        </a:rPr>
                        <a:t>(3) AABAABC</a:t>
                      </a:r>
                      <a:r>
                        <a:rPr lang="en-US"/>
                        <a:t>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192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,times,serif"/>
                        </a:rPr>
                        <a:t>(4) AABAABCAABAABCD</a:t>
                      </a:r>
                      <a:r>
                        <a:rPr lang="en-US" dirty="0"/>
                        <a:t> </a:t>
                      </a:r>
                    </a:p>
                  </a:txBody>
                  <a:tcPr marL="7620" marR="7620" marT="7620" marB="762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3" y="335926"/>
            <a:ext cx="8568951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Строки (цепочки латинских букв) создаются по следующему правилу.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Первая строка состоит из одного символа – латинской буквы «А». Каждая из последующих цепочек создается такими действиями: в очередную строку сначала записывается буква, чей порядковый номер в алфавите соответствует номеру строки (на i-м шаге пишется 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»-я буква алфавита), к ней слева дважды подряд приписывается предыдущая строка.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Вот первые 4 строки, созданные по этому правилу: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Латинский алфавит (для справки):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ABCDEFGHIJKLMNOPQRSTUVWXYZ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Запишите шесть символов подряд, стоящие в седьмой строке со 117-го по 122-е место (считая слева направо).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8198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sz="quarter" idx="1"/>
          </p:nvPr>
        </p:nvSpPr>
        <p:spPr>
          <a:xfrm>
            <a:off x="683568" y="2132856"/>
            <a:ext cx="7467600" cy="1540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Ответы – </a:t>
            </a: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ru-RU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en-US" sz="8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31430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 № </a:t>
            </a:r>
            <a:r>
              <a:rPr lang="en-US" dirty="0" smtClean="0"/>
              <a:t>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Решение:</a:t>
            </a:r>
          </a:p>
          <a:p>
            <a:r>
              <a:rPr lang="ru-RU" dirty="0"/>
              <a:t>3</a:t>
            </a:r>
            <a:r>
              <a:rPr lang="ru-RU" baseline="30000" dirty="0"/>
              <a:t>3</a:t>
            </a:r>
            <a:r>
              <a:rPr lang="ru-RU" dirty="0"/>
              <a:t>=27, достаточно для передачи 18 различных сигналов.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3239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 № </a:t>
            </a:r>
            <a:r>
              <a:rPr lang="en-US" dirty="0" smtClean="0"/>
              <a:t>2.	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527803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 № 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ОАОАУ</a:t>
            </a:r>
          </a:p>
        </p:txBody>
      </p:sp>
    </p:spTree>
    <p:extLst>
      <p:ext uri="{BB962C8B-B14F-4D97-AF65-F5344CB8AC3E}">
        <p14:creationId xmlns:p14="http://schemas.microsoft.com/office/powerpoint/2010/main" val="26043936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 № 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3138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 № </a:t>
            </a:r>
            <a:r>
              <a:rPr lang="ru-RU" dirty="0" smtClean="0"/>
              <a:t>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AABAAB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5671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Задания В10 ЕГЭ по информатике. Повышенный уровень</a:t>
            </a: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этих задачах важно отработать алгоритм решения, именно поэтому вы сейчас присылаете ПОШАГОВЫЙ способ решения задач в виде файла (фотография или сканированный вариант решения, набранное решение в текстовом документе и др.) с вычислениями и ответами. 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Задание – 01 </a:t>
            </a:r>
          </a:p>
          <a:p>
            <a:r>
              <a:rPr lang="ru-RU" b="1" dirty="0" smtClean="0"/>
              <a:t>В10 </a:t>
            </a:r>
            <a:r>
              <a:rPr lang="ru-RU" b="1" dirty="0"/>
              <a:t>- 01 </a:t>
            </a:r>
            <a:r>
              <a:rPr lang="ru-RU" dirty="0"/>
              <a:t>У Андрея есть доступ к сети Интернет по высокоскоростному одностороннему радиоканалу, обеспечивающему скорость получения информации 2 </a:t>
            </a:r>
            <a:r>
              <a:rPr lang="ru-RU" baseline="30000" dirty="0"/>
              <a:t>24</a:t>
            </a:r>
            <a:r>
              <a:rPr lang="ru-RU" dirty="0"/>
              <a:t>бит в секунду. У Оли нет скоростного доступа в Интернет, но есть возможность получать информацию от Андрея по низкоскоростному телефонному каналу со средней скоростью 2</a:t>
            </a:r>
            <a:r>
              <a:rPr lang="ru-RU" baseline="30000" dirty="0"/>
              <a:t>14</a:t>
            </a:r>
            <a:r>
              <a:rPr lang="ru-RU" dirty="0"/>
              <a:t> бит в секунду. Оля договорилась с Андреем, что тот будет скачает для нее данные объемом 20 Мбайт по высокоскоростному каналу и ретранслирует их Оле по низкоскоростному каналу. Компьютер Андрея может начать ретрансляцию данных не раньше, чем им будут получены первые 2048 Кбайт этих данных. Каков минимально возможный промежуток времени (в секундах) с момента начала скачивания Андреем данных до полного их получения Олей? В ответе укажите только число, слово «секунд» или букву «с» добавлять не нужно.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901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n-NO" b="1" i="1" dirty="0"/>
              <a:t>Решение.</a:t>
            </a:r>
            <a:endParaRPr lang="nn-NO" dirty="0"/>
          </a:p>
          <a:p>
            <a:pPr marL="0" indent="0">
              <a:buNone/>
            </a:pPr>
            <a:r>
              <a:rPr lang="nn-NO" dirty="0"/>
              <a:t>K = 20, i</a:t>
            </a:r>
            <a:r>
              <a:rPr lang="nn-NO" baseline="-25000" dirty="0"/>
              <a:t>1</a:t>
            </a:r>
            <a:r>
              <a:rPr lang="nn-NO" dirty="0"/>
              <a:t> = 16 бит, i</a:t>
            </a:r>
            <a:r>
              <a:rPr lang="nn-NO" baseline="-25000" dirty="0"/>
              <a:t>2</a:t>
            </a:r>
            <a:r>
              <a:rPr lang="nn-NO" dirty="0"/>
              <a:t> = 8 бит</a:t>
            </a:r>
          </a:p>
          <a:p>
            <a:pPr marL="0" indent="0">
              <a:buNone/>
            </a:pPr>
            <a:r>
              <a:rPr lang="nn-NO" dirty="0"/>
              <a:t>I = K · (i</a:t>
            </a:r>
            <a:r>
              <a:rPr lang="nn-NO" baseline="-25000" dirty="0"/>
              <a:t>2 </a:t>
            </a:r>
            <a:r>
              <a:rPr lang="nn-NO" dirty="0"/>
              <a:t>- i</a:t>
            </a:r>
            <a:r>
              <a:rPr lang="nn-NO" baseline="-25000" dirty="0"/>
              <a:t>1</a:t>
            </a:r>
            <a:r>
              <a:rPr lang="nn-NO" dirty="0"/>
              <a:t>) = 20 · 8 = 160 бит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6935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Решение - 01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</a:t>
            </a:r>
            <a:r>
              <a:rPr lang="ru-RU" baseline="-25000" dirty="0"/>
              <a:t>1</a:t>
            </a:r>
            <a:r>
              <a:rPr lang="ru-RU" dirty="0"/>
              <a:t>=2</a:t>
            </a:r>
            <a:r>
              <a:rPr lang="ru-RU" baseline="30000" dirty="0"/>
              <a:t>24</a:t>
            </a:r>
            <a:r>
              <a:rPr lang="ru-RU" dirty="0"/>
              <a:t> бит/с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ru-RU" baseline="-25000" dirty="0"/>
              <a:t>2</a:t>
            </a:r>
            <a:r>
              <a:rPr lang="ru-RU" dirty="0"/>
              <a:t>=2</a:t>
            </a:r>
            <a:r>
              <a:rPr lang="ru-RU" baseline="30000" dirty="0"/>
              <a:t>14</a:t>
            </a:r>
            <a:r>
              <a:rPr lang="ru-RU" dirty="0"/>
              <a:t> бит/с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ru-RU" dirty="0"/>
              <a:t>=20 Мбайт =20 ∙ 2</a:t>
            </a:r>
            <a:r>
              <a:rPr lang="ru-RU" baseline="30000" dirty="0"/>
              <a:t>23</a:t>
            </a:r>
            <a:r>
              <a:rPr lang="ru-RU" dirty="0"/>
              <a:t> бит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ru-RU" baseline="-25000" dirty="0"/>
              <a:t>1</a:t>
            </a:r>
            <a:r>
              <a:rPr lang="ru-RU" dirty="0"/>
              <a:t>=2048 Кбайт = 2048∙2</a:t>
            </a:r>
            <a:r>
              <a:rPr lang="ru-RU" baseline="30000" dirty="0"/>
              <a:t>13</a:t>
            </a:r>
            <a:r>
              <a:rPr lang="ru-RU" dirty="0"/>
              <a:t>=2</a:t>
            </a:r>
            <a:r>
              <a:rPr lang="ru-RU" baseline="30000" dirty="0"/>
              <a:t>11</a:t>
            </a:r>
            <a:r>
              <a:rPr lang="ru-RU" dirty="0"/>
              <a:t>∙2</a:t>
            </a:r>
            <a:r>
              <a:rPr lang="ru-RU" baseline="30000" dirty="0"/>
              <a:t>13</a:t>
            </a:r>
            <a:r>
              <a:rPr lang="ru-RU" dirty="0"/>
              <a:t>=2</a:t>
            </a:r>
            <a:r>
              <a:rPr lang="ru-RU" baseline="30000" dirty="0"/>
              <a:t>24</a:t>
            </a:r>
            <a:r>
              <a:rPr lang="ru-RU" dirty="0"/>
              <a:t> бит</a:t>
            </a:r>
          </a:p>
          <a:p>
            <a:pPr marL="0" indent="0">
              <a:buNone/>
            </a:pPr>
            <a:r>
              <a:rPr lang="en-US" dirty="0"/>
              <a:t>t=?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t=t</a:t>
            </a:r>
            <a:r>
              <a:rPr lang="en-US" baseline="-25000" dirty="0"/>
              <a:t>1</a:t>
            </a:r>
            <a:r>
              <a:rPr lang="en-US" dirty="0"/>
              <a:t>+t</a:t>
            </a:r>
            <a:r>
              <a:rPr lang="en-US" baseline="-25000" dirty="0"/>
              <a:t>2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baseline="-25000" dirty="0"/>
              <a:t>1</a:t>
            </a:r>
            <a:r>
              <a:rPr lang="en-US" dirty="0"/>
              <a:t>=I</a:t>
            </a:r>
            <a:r>
              <a:rPr lang="en-US" baseline="-25000" dirty="0"/>
              <a:t>1</a:t>
            </a:r>
            <a:r>
              <a:rPr lang="en-US" dirty="0"/>
              <a:t>/v</a:t>
            </a:r>
            <a:r>
              <a:rPr lang="en-US" baseline="-25000" dirty="0"/>
              <a:t>1</a:t>
            </a:r>
            <a:r>
              <a:rPr lang="en-US" dirty="0"/>
              <a:t>=2</a:t>
            </a:r>
            <a:r>
              <a:rPr lang="en-US" baseline="30000" dirty="0"/>
              <a:t>24</a:t>
            </a:r>
            <a:r>
              <a:rPr lang="en-US" dirty="0"/>
              <a:t>/2</a:t>
            </a:r>
            <a:r>
              <a:rPr lang="en-US" baseline="30000" dirty="0"/>
              <a:t>24</a:t>
            </a:r>
            <a:r>
              <a:rPr lang="en-US" dirty="0"/>
              <a:t>=1c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en-US" dirty="0"/>
              <a:t>=I/v</a:t>
            </a:r>
            <a:r>
              <a:rPr lang="en-US" baseline="-25000" dirty="0"/>
              <a:t>2</a:t>
            </a:r>
            <a:r>
              <a:rPr lang="en-US" dirty="0"/>
              <a:t>=20∙2</a:t>
            </a:r>
            <a:r>
              <a:rPr lang="en-US" baseline="30000" dirty="0"/>
              <a:t>23</a:t>
            </a:r>
            <a:r>
              <a:rPr lang="en-US" dirty="0"/>
              <a:t>/2</a:t>
            </a:r>
            <a:r>
              <a:rPr lang="en-US" baseline="30000" dirty="0"/>
              <a:t>14</a:t>
            </a:r>
            <a:r>
              <a:rPr lang="en-US" dirty="0"/>
              <a:t>=20∙512=10240c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t=1+10240=10241c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Ответ</a:t>
            </a:r>
            <a:r>
              <a:rPr lang="en-US" dirty="0"/>
              <a:t>: 10241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56149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Задание - 02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В10 - 02</a:t>
            </a:r>
            <a:r>
              <a:rPr lang="ru-RU" dirty="0"/>
              <a:t> Скорость передачи данных через ADSL-соединение равна 128000 бит/c. Через данное соединение передают файл размером 625 Кбайт. Определите время передачи файла в секундах. </a:t>
            </a:r>
          </a:p>
        </p:txBody>
      </p:sp>
    </p:spTree>
    <p:extLst>
      <p:ext uri="{BB962C8B-B14F-4D97-AF65-F5344CB8AC3E}">
        <p14:creationId xmlns:p14="http://schemas.microsoft.com/office/powerpoint/2010/main" val="395997376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Решение - 02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</a:t>
            </a:r>
            <a:r>
              <a:rPr lang="ru-RU" dirty="0"/>
              <a:t>=128000 бит/с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ru-RU" dirty="0"/>
              <a:t>=625 Кбайт = 625∙2</a:t>
            </a:r>
            <a:r>
              <a:rPr lang="ru-RU" baseline="30000" dirty="0"/>
              <a:t>13</a:t>
            </a:r>
            <a:r>
              <a:rPr lang="ru-RU" dirty="0"/>
              <a:t> бит</a:t>
            </a:r>
          </a:p>
          <a:p>
            <a:pPr marL="0" indent="0">
              <a:buNone/>
            </a:pPr>
            <a:r>
              <a:rPr lang="en-US" dirty="0"/>
              <a:t>t=?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/>
              <a:t>t=I/v=625∙2</a:t>
            </a:r>
            <a:r>
              <a:rPr lang="en-US" baseline="30000" dirty="0"/>
              <a:t>13</a:t>
            </a:r>
            <a:r>
              <a:rPr lang="en-US" dirty="0"/>
              <a:t>/(2</a:t>
            </a:r>
            <a:r>
              <a:rPr lang="en-US" baseline="30000" dirty="0"/>
              <a:t>7</a:t>
            </a:r>
            <a:r>
              <a:rPr lang="en-US" dirty="0"/>
              <a:t>∙1000)=0,625∙2</a:t>
            </a:r>
            <a:r>
              <a:rPr lang="en-US" baseline="30000" dirty="0"/>
              <a:t>6</a:t>
            </a:r>
            <a:r>
              <a:rPr lang="en-US" dirty="0"/>
              <a:t>=0,625∙64=40c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Ответ: 40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38063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Задание - 03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В10 - 03</a:t>
            </a:r>
            <a:r>
              <a:rPr lang="ru-RU" dirty="0"/>
              <a:t> Каково время (в минутах) передачи полного объема данных по каналу связи, если известно, что передано 150 Мбайт данных, причем первую половину времени передача шла со скоростью 2 Мбит в секунду, а остальное время – со скоростью 6 Мбит в секунду?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0150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39"/>
            <a:ext cx="2808312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Решение - 03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208912" cy="60932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ru-RU" dirty="0"/>
              <a:t>=150 Мбайт = 150∙2</a:t>
            </a:r>
            <a:r>
              <a:rPr lang="ru-RU" baseline="30000" dirty="0"/>
              <a:t>23</a:t>
            </a:r>
            <a:r>
              <a:rPr lang="ru-RU" dirty="0"/>
              <a:t> бит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ru-RU" dirty="0"/>
              <a:t>1=2 Мбит/с = 2∙2</a:t>
            </a:r>
            <a:r>
              <a:rPr lang="ru-RU" baseline="30000" dirty="0"/>
              <a:t>20</a:t>
            </a:r>
            <a:r>
              <a:rPr lang="ru-RU" dirty="0"/>
              <a:t> бит/с = 2</a:t>
            </a:r>
            <a:r>
              <a:rPr lang="ru-RU" baseline="30000" dirty="0"/>
              <a:t>21</a:t>
            </a:r>
            <a:r>
              <a:rPr lang="ru-RU" dirty="0"/>
              <a:t> бит/с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ru-RU" dirty="0"/>
              <a:t>2=6 Мбит/с = 6∙2</a:t>
            </a:r>
            <a:r>
              <a:rPr lang="ru-RU" baseline="30000" dirty="0"/>
              <a:t>20</a:t>
            </a:r>
            <a:r>
              <a:rPr lang="ru-RU" dirty="0"/>
              <a:t> бит/с = 3∙2</a:t>
            </a:r>
            <a:r>
              <a:rPr lang="ru-RU" baseline="30000" dirty="0"/>
              <a:t>21</a:t>
            </a:r>
            <a:r>
              <a:rPr lang="ru-RU" dirty="0"/>
              <a:t> бит/с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ru-RU" dirty="0"/>
              <a:t>=</a:t>
            </a:r>
            <a:r>
              <a:rPr lang="en-US" dirty="0"/>
              <a:t>t</a:t>
            </a:r>
            <a:r>
              <a:rPr lang="ru-RU" baseline="-25000" dirty="0"/>
              <a:t>1</a:t>
            </a:r>
            <a:r>
              <a:rPr lang="ru-RU" dirty="0"/>
              <a:t>+</a:t>
            </a:r>
            <a:r>
              <a:rPr lang="en-US" dirty="0"/>
              <a:t>t</a:t>
            </a:r>
            <a:r>
              <a:rPr lang="ru-RU" baseline="-25000" dirty="0"/>
              <a:t>2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ru-RU" baseline="-25000" dirty="0"/>
              <a:t>1</a:t>
            </a:r>
            <a:r>
              <a:rPr lang="ru-RU" dirty="0"/>
              <a:t>=</a:t>
            </a:r>
            <a:r>
              <a:rPr lang="en-US" dirty="0"/>
              <a:t>t</a:t>
            </a:r>
            <a:r>
              <a:rPr lang="ru-RU" baseline="-25000" dirty="0"/>
              <a:t>2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ru-RU" dirty="0"/>
              <a:t>=2∙</a:t>
            </a:r>
            <a:r>
              <a:rPr lang="en-US" dirty="0"/>
              <a:t>t</a:t>
            </a:r>
            <a:r>
              <a:rPr lang="ru-RU" baseline="-25000" dirty="0"/>
              <a:t>1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Пусть </a:t>
            </a:r>
            <a:r>
              <a:rPr lang="en-US" dirty="0"/>
              <a:t>x</a:t>
            </a:r>
            <a:r>
              <a:rPr lang="ru-RU" dirty="0"/>
              <a:t> – кол-во бит, полученных за </a:t>
            </a:r>
            <a:r>
              <a:rPr lang="en-US" dirty="0"/>
              <a:t>t</a:t>
            </a:r>
            <a:r>
              <a:rPr lang="ru-RU" baseline="-25000" dirty="0"/>
              <a:t>1</a:t>
            </a:r>
            <a:r>
              <a:rPr lang="ru-RU" dirty="0"/>
              <a:t>, тогда</a:t>
            </a:r>
          </a:p>
          <a:p>
            <a:pPr marL="0" indent="0">
              <a:buNone/>
            </a:pPr>
            <a:r>
              <a:rPr lang="en-US" dirty="0"/>
              <a:t>x</a:t>
            </a:r>
            <a:r>
              <a:rPr lang="ru-RU" dirty="0"/>
              <a:t>/</a:t>
            </a:r>
            <a:r>
              <a:rPr lang="en-US" dirty="0"/>
              <a:t>v</a:t>
            </a:r>
            <a:r>
              <a:rPr lang="ru-RU" baseline="-25000" dirty="0"/>
              <a:t>1</a:t>
            </a:r>
            <a:r>
              <a:rPr lang="ru-RU" dirty="0"/>
              <a:t>=(</a:t>
            </a:r>
            <a:r>
              <a:rPr lang="en-US" dirty="0"/>
              <a:t>I</a:t>
            </a:r>
            <a:r>
              <a:rPr lang="ru-RU" dirty="0"/>
              <a:t>-</a:t>
            </a:r>
            <a:r>
              <a:rPr lang="en-US" dirty="0"/>
              <a:t>x</a:t>
            </a:r>
            <a:r>
              <a:rPr lang="ru-RU" dirty="0"/>
              <a:t>)/</a:t>
            </a:r>
            <a:r>
              <a:rPr lang="en-US" dirty="0"/>
              <a:t>v</a:t>
            </a:r>
            <a:r>
              <a:rPr lang="ru-RU" baseline="-25000" dirty="0"/>
              <a:t>2</a:t>
            </a:r>
            <a:r>
              <a:rPr lang="ru-RU" dirty="0"/>
              <a:t> (так как </a:t>
            </a:r>
            <a:r>
              <a:rPr lang="en-US" dirty="0"/>
              <a:t>t</a:t>
            </a:r>
            <a:r>
              <a:rPr lang="ru-RU" baseline="-25000" dirty="0"/>
              <a:t>1</a:t>
            </a:r>
            <a:r>
              <a:rPr lang="ru-RU" dirty="0"/>
              <a:t>=</a:t>
            </a:r>
            <a:r>
              <a:rPr lang="en-US" dirty="0"/>
              <a:t>t</a:t>
            </a:r>
            <a:r>
              <a:rPr lang="ru-RU" baseline="-25000" dirty="0"/>
              <a:t>2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Отсюда</a:t>
            </a:r>
          </a:p>
          <a:p>
            <a:pPr marL="0" indent="0">
              <a:buNone/>
            </a:pPr>
            <a:r>
              <a:rPr lang="en-US" dirty="0"/>
              <a:t>x=(I-x)∙v</a:t>
            </a:r>
            <a:r>
              <a:rPr lang="en-US" baseline="-25000" dirty="0"/>
              <a:t>1</a:t>
            </a:r>
            <a:r>
              <a:rPr lang="en-US" dirty="0"/>
              <a:t>/v</a:t>
            </a:r>
            <a:r>
              <a:rPr lang="en-US" baseline="-25000" dirty="0"/>
              <a:t>2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/v</a:t>
            </a:r>
            <a:r>
              <a:rPr lang="en-US" baseline="-25000" dirty="0"/>
              <a:t>2</a:t>
            </a:r>
            <a:r>
              <a:rPr lang="en-US" dirty="0"/>
              <a:t>=1/3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x=(I-x)/3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3x=I-x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4x=I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x=I/4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x=150∙2</a:t>
            </a:r>
            <a:r>
              <a:rPr lang="en-US" baseline="30000" dirty="0"/>
              <a:t>23</a:t>
            </a:r>
            <a:r>
              <a:rPr lang="en-US" dirty="0"/>
              <a:t>/2</a:t>
            </a:r>
            <a:r>
              <a:rPr lang="en-US" baseline="30000" dirty="0"/>
              <a:t>2</a:t>
            </a:r>
            <a:r>
              <a:rPr lang="en-US" dirty="0"/>
              <a:t>=150∙2</a:t>
            </a:r>
            <a:r>
              <a:rPr lang="en-US" baseline="30000" dirty="0"/>
              <a:t>21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t1=150∙2</a:t>
            </a:r>
            <a:r>
              <a:rPr lang="en-US" baseline="30000" dirty="0"/>
              <a:t>21</a:t>
            </a:r>
            <a:r>
              <a:rPr lang="en-US" dirty="0"/>
              <a:t>/2</a:t>
            </a:r>
            <a:r>
              <a:rPr lang="en-US" baseline="30000" dirty="0"/>
              <a:t>21</a:t>
            </a:r>
            <a:r>
              <a:rPr lang="en-US" dirty="0"/>
              <a:t>=150c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t=150∙2=300c=5</a:t>
            </a:r>
            <a:r>
              <a:rPr lang="ru-RU" dirty="0"/>
              <a:t>мин</a:t>
            </a:r>
          </a:p>
          <a:p>
            <a:pPr marL="0" indent="0">
              <a:buNone/>
            </a:pPr>
            <a:r>
              <a:rPr lang="ru-RU" dirty="0"/>
              <a:t>Ответ: </a:t>
            </a:r>
            <a:r>
              <a:rPr lang="ru-RU" dirty="0" smtClean="0"/>
              <a:t>5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50667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Задание - 04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В10 - 04</a:t>
            </a:r>
            <a:r>
              <a:rPr lang="ru-RU" dirty="0"/>
              <a:t> Сколько секунд потребуется модему, передающему сообщения со скоростью 32000 бит/с, чтобы передать 16-цветное растровое изображение размером 800 ´ 600 пикселей, при условии, что в каждом байте закодировано максимально возможное число пикселей? </a:t>
            </a:r>
          </a:p>
        </p:txBody>
      </p:sp>
    </p:spTree>
    <p:extLst>
      <p:ext uri="{BB962C8B-B14F-4D97-AF65-F5344CB8AC3E}">
        <p14:creationId xmlns:p14="http://schemas.microsoft.com/office/powerpoint/2010/main" val="31357206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Решение - 04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</a:t>
            </a:r>
            <a:r>
              <a:rPr lang="ru-RU" dirty="0"/>
              <a:t>=32000 бит/с</a:t>
            </a:r>
          </a:p>
          <a:p>
            <a:pPr marL="0" indent="0">
              <a:buNone/>
            </a:pPr>
            <a:r>
              <a:rPr lang="en-US" dirty="0"/>
              <a:t>N</a:t>
            </a:r>
            <a:r>
              <a:rPr lang="ru-RU" dirty="0"/>
              <a:t>=16</a:t>
            </a:r>
          </a:p>
          <a:p>
            <a:pPr marL="0" indent="0">
              <a:buNone/>
            </a:pPr>
            <a:r>
              <a:rPr lang="en-US" dirty="0"/>
              <a:t>i=4 </a:t>
            </a:r>
            <a:r>
              <a:rPr lang="ru-RU" dirty="0"/>
              <a:t>бита</a:t>
            </a:r>
          </a:p>
          <a:p>
            <a:pPr marL="0" indent="0">
              <a:buNone/>
            </a:pPr>
            <a:r>
              <a:rPr lang="en-US" dirty="0"/>
              <a:t>I=4∙800∙600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t=(4·800·600)/32000=(4·8·60)/32=60 (</a:t>
            </a:r>
            <a:r>
              <a:rPr lang="ru-RU" dirty="0"/>
              <a:t>с</a:t>
            </a:r>
            <a:r>
              <a:rPr lang="en-US" dirty="0"/>
              <a:t>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Ответ: 60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7103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Задание - 05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В10 - 05 </a:t>
            </a:r>
            <a:r>
              <a:rPr lang="ru-RU" dirty="0"/>
              <a:t>По каналу связи непрерывно в течение 4 минут передаются данные. Скорость передачи данных в первой половине всего времени работы канала связи составляет 117 Кбит в секунду, а во второй половине – в три раза меньше. Сколько Кбайт данные было передано за время работы канала?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6634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Решение - 05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ru-RU" dirty="0"/>
              <a:t>=4мин = 240</a:t>
            </a:r>
            <a:r>
              <a:rPr lang="en-US" dirty="0"/>
              <a:t>c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v</a:t>
            </a:r>
            <a:r>
              <a:rPr lang="ru-RU" baseline="-25000" dirty="0"/>
              <a:t>1</a:t>
            </a:r>
            <a:r>
              <a:rPr lang="ru-RU" dirty="0"/>
              <a:t>=117 Кбит/с = 117∙2</a:t>
            </a:r>
            <a:r>
              <a:rPr lang="ru-RU" baseline="30000" dirty="0"/>
              <a:t>10</a:t>
            </a:r>
            <a:r>
              <a:rPr lang="ru-RU" dirty="0"/>
              <a:t> бит/с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ru-RU" baseline="-25000" dirty="0"/>
              <a:t>2</a:t>
            </a:r>
            <a:r>
              <a:rPr lang="ru-RU" dirty="0"/>
              <a:t>=</a:t>
            </a:r>
            <a:r>
              <a:rPr lang="en-US" dirty="0"/>
              <a:t>v</a:t>
            </a:r>
            <a:r>
              <a:rPr lang="ru-RU" baseline="-25000" dirty="0"/>
              <a:t>1</a:t>
            </a:r>
            <a:r>
              <a:rPr lang="ru-RU" dirty="0"/>
              <a:t>/3=39∙2</a:t>
            </a:r>
            <a:r>
              <a:rPr lang="ru-RU" baseline="30000" dirty="0"/>
              <a:t>10</a:t>
            </a:r>
            <a:r>
              <a:rPr lang="ru-RU" dirty="0"/>
              <a:t> бит/с</a:t>
            </a:r>
          </a:p>
          <a:p>
            <a:pPr marL="0" indent="0">
              <a:buNone/>
            </a:pPr>
            <a:r>
              <a:rPr lang="en-US" dirty="0"/>
              <a:t>I-?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baseline="-25000" dirty="0"/>
              <a:t>1</a:t>
            </a:r>
            <a:r>
              <a:rPr lang="en-US" dirty="0"/>
              <a:t>=t</a:t>
            </a:r>
            <a:r>
              <a:rPr lang="en-US" baseline="-25000" dirty="0"/>
              <a:t>2</a:t>
            </a:r>
            <a:r>
              <a:rPr lang="en-US" dirty="0"/>
              <a:t>=120c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baseline="-25000" dirty="0"/>
              <a:t>1</a:t>
            </a:r>
            <a:r>
              <a:rPr lang="en-US" dirty="0"/>
              <a:t>=120∙117∙2</a:t>
            </a:r>
            <a:r>
              <a:rPr lang="en-US" baseline="30000" dirty="0"/>
              <a:t>10</a:t>
            </a:r>
            <a:r>
              <a:rPr lang="en-US" dirty="0"/>
              <a:t>=30∙117∙2</a:t>
            </a:r>
            <a:r>
              <a:rPr lang="en-US" baseline="30000" dirty="0"/>
              <a:t>12</a:t>
            </a:r>
            <a:r>
              <a:rPr lang="en-US" dirty="0"/>
              <a:t>=3510∙2</a:t>
            </a:r>
            <a:r>
              <a:rPr lang="en-US" baseline="30000" dirty="0"/>
              <a:t>12</a:t>
            </a:r>
            <a:r>
              <a:rPr lang="en-US" dirty="0"/>
              <a:t> </a:t>
            </a:r>
            <a:r>
              <a:rPr lang="ru-RU" dirty="0"/>
              <a:t>бит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baseline="-25000" dirty="0"/>
              <a:t>2</a:t>
            </a:r>
            <a:r>
              <a:rPr lang="en-US" dirty="0"/>
              <a:t>=120∙39∙2</a:t>
            </a:r>
            <a:r>
              <a:rPr lang="en-US" baseline="30000" dirty="0"/>
              <a:t>10</a:t>
            </a:r>
            <a:r>
              <a:rPr lang="en-US" dirty="0"/>
              <a:t>=30∙39∙2</a:t>
            </a:r>
            <a:r>
              <a:rPr lang="en-US" baseline="30000" dirty="0"/>
              <a:t>12</a:t>
            </a:r>
            <a:r>
              <a:rPr lang="en-US" dirty="0"/>
              <a:t>=1170∙2</a:t>
            </a:r>
            <a:r>
              <a:rPr lang="en-US" baseline="30000" dirty="0"/>
              <a:t>12</a:t>
            </a:r>
            <a:r>
              <a:rPr lang="en-US" dirty="0"/>
              <a:t> </a:t>
            </a:r>
            <a:r>
              <a:rPr lang="ru-RU" dirty="0"/>
              <a:t>бит</a:t>
            </a:r>
          </a:p>
          <a:p>
            <a:pPr marL="0" indent="0">
              <a:buNone/>
            </a:pPr>
            <a:r>
              <a:rPr lang="en-US" dirty="0"/>
              <a:t>I=(3510+1170)∙2</a:t>
            </a:r>
            <a:r>
              <a:rPr lang="en-US" baseline="30000" dirty="0"/>
              <a:t>12</a:t>
            </a:r>
            <a:r>
              <a:rPr lang="en-US" dirty="0"/>
              <a:t>=4680∙2</a:t>
            </a:r>
            <a:r>
              <a:rPr lang="en-US" baseline="30000" dirty="0"/>
              <a:t>12</a:t>
            </a:r>
            <a:r>
              <a:rPr lang="en-US" dirty="0"/>
              <a:t> </a:t>
            </a:r>
            <a:r>
              <a:rPr lang="ru-RU" dirty="0"/>
              <a:t>бит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ru-RU" dirty="0"/>
              <a:t>=4680∙2</a:t>
            </a:r>
            <a:r>
              <a:rPr lang="ru-RU" baseline="30000" dirty="0"/>
              <a:t>12</a:t>
            </a:r>
            <a:r>
              <a:rPr lang="ru-RU" dirty="0"/>
              <a:t>/2</a:t>
            </a:r>
            <a:r>
              <a:rPr lang="ru-RU" baseline="30000" dirty="0"/>
              <a:t>13</a:t>
            </a:r>
            <a:r>
              <a:rPr lang="ru-RU" dirty="0"/>
              <a:t>=4680/2=2340 Кбайт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Ответ: 2340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75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Решите задание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Автоматическое </a:t>
            </a:r>
            <a:r>
              <a:rPr lang="ru-RU" dirty="0"/>
              <a:t>устройство осуществило перекодировку информационного сообщения на русском языке длиной в 30 символов, первоначально записанного в 8-битной кодировке КОИ-8 в 2-байтную кодировку </a:t>
            </a:r>
            <a:r>
              <a:rPr lang="ru-RU" dirty="0" err="1"/>
              <a:t>Unicode</a:t>
            </a:r>
            <a:r>
              <a:rPr lang="ru-RU" dirty="0"/>
              <a:t>. На сколько байт увеличилась длина сообщения? </a:t>
            </a:r>
            <a:r>
              <a:rPr lang="ru-RU" i="1" dirty="0"/>
              <a:t>В ответе запишите только число.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791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Ваш ответ</a:t>
            </a:r>
            <a:r>
              <a:rPr lang="ru-RU" dirty="0" smtClean="0"/>
              <a:t> : 30</a:t>
            </a:r>
          </a:p>
          <a:p>
            <a:r>
              <a:rPr lang="ru-RU" dirty="0" smtClean="0"/>
              <a:t>Молодец!</a:t>
            </a:r>
            <a:br>
              <a:rPr lang="ru-RU" dirty="0" smtClean="0"/>
            </a:br>
            <a:r>
              <a:rPr lang="ru-RU" dirty="0" smtClean="0"/>
              <a:t>Решение.</a:t>
            </a:r>
            <a:br>
              <a:rPr lang="ru-RU" dirty="0" smtClean="0"/>
            </a:br>
            <a:r>
              <a:rPr lang="ru-RU" dirty="0" smtClean="0"/>
              <a:t>K = 30, i1 = 16 бит, i2 = 8 бит</a:t>
            </a:r>
            <a:br>
              <a:rPr lang="ru-RU" dirty="0" smtClean="0"/>
            </a:br>
            <a:r>
              <a:rPr lang="ru-RU" dirty="0" smtClean="0"/>
              <a:t>I = K · (i2 - i1) = 30 · 8 бит = 30 байт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Задание. </a:t>
            </a:r>
            <a:r>
              <a:rPr lang="ru-RU" b="1" dirty="0" err="1">
                <a:solidFill>
                  <a:srgbClr val="FF0000"/>
                </a:solidFill>
              </a:rPr>
              <a:t>КИМы</a:t>
            </a:r>
            <a:r>
              <a:rPr lang="ru-RU" b="1" dirty="0">
                <a:solidFill>
                  <a:srgbClr val="FF0000"/>
                </a:solidFill>
              </a:rPr>
              <a:t> по ЕГЭ-2009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692896"/>
          </a:xfrm>
        </p:spPr>
        <p:txBody>
          <a:bodyPr>
            <a:normAutofit/>
          </a:bodyPr>
          <a:lstStyle/>
          <a:p>
            <a:r>
              <a:rPr lang="ru-RU" dirty="0" smtClean="0"/>
              <a:t>Информационный </a:t>
            </a:r>
            <a:r>
              <a:rPr lang="ru-RU" dirty="0" smtClean="0"/>
              <a:t>объем сообщения равен 40960 бит. Чему равен объем этого сообщения в Кбайтах?</a:t>
            </a:r>
          </a:p>
          <a:p>
            <a:pPr marL="0" indent="0">
              <a:buNone/>
            </a:pPr>
            <a:r>
              <a:rPr lang="ru-RU" b="1" i="1" dirty="0" smtClean="0"/>
              <a:t>Решение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40960 бит = 4096 · 10 бит = 2</a:t>
            </a:r>
            <a:r>
              <a:rPr lang="ru-RU" baseline="30000" dirty="0" smtClean="0"/>
              <a:t>12</a:t>
            </a:r>
            <a:r>
              <a:rPr lang="ru-RU" dirty="0" smtClean="0"/>
              <a:t>· 10 бит = 2</a:t>
            </a:r>
            <a:r>
              <a:rPr lang="ru-RU" baseline="30000" dirty="0" smtClean="0"/>
              <a:t>9</a:t>
            </a:r>
            <a:r>
              <a:rPr lang="ru-RU" dirty="0" smtClean="0"/>
              <a:t>· 10 байт = 2</a:t>
            </a:r>
            <a:r>
              <a:rPr lang="ru-RU" baseline="30000" dirty="0" smtClean="0"/>
              <a:t>10</a:t>
            </a:r>
            <a:r>
              <a:rPr lang="ru-RU" dirty="0" smtClean="0"/>
              <a:t>· 5 байт = 5 Мбайт.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771</TotalTime>
  <Words>2821</Words>
  <Application>Microsoft Office PowerPoint</Application>
  <PresentationFormat>Экран (4:3)</PresentationFormat>
  <Paragraphs>383</Paragraphs>
  <Slides>68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68</vt:i4>
      </vt:variant>
    </vt:vector>
  </HeadingPairs>
  <TitlesOfParts>
    <vt:vector size="69" baseType="lpstr">
      <vt:lpstr>Эркер</vt:lpstr>
      <vt:lpstr>Занятие 02</vt:lpstr>
      <vt:lpstr>Базовый уровень</vt:lpstr>
      <vt:lpstr>Презентация PowerPoint</vt:lpstr>
      <vt:lpstr>Алгоритм решения задач на кодирование текстовой информации:</vt:lpstr>
      <vt:lpstr>Задание. КИМы по ЕГЭ-2012. </vt:lpstr>
      <vt:lpstr>Презентация PowerPoint</vt:lpstr>
      <vt:lpstr>Решите задание:</vt:lpstr>
      <vt:lpstr>Презентация PowerPoint</vt:lpstr>
      <vt:lpstr>Задание. КИМы по ЕГЭ-2009.</vt:lpstr>
      <vt:lpstr>Задание. КИМы по ЕГЭ-2010.</vt:lpstr>
      <vt:lpstr>Решение:</vt:lpstr>
      <vt:lpstr>Презентация PowerPoint</vt:lpstr>
      <vt:lpstr>Презентация PowerPoint</vt:lpstr>
      <vt:lpstr>B4</vt:lpstr>
      <vt:lpstr>Задание. КИМы по ЕГЭ-2012.</vt:lpstr>
      <vt:lpstr>Презентация PowerPoint</vt:lpstr>
      <vt:lpstr>Презентация PowerPoint</vt:lpstr>
      <vt:lpstr>Решение.</vt:lpstr>
      <vt:lpstr>Выполни задание.</vt:lpstr>
      <vt:lpstr>Презентация PowerPoint</vt:lpstr>
      <vt:lpstr>Разбор заданий В4. Стр.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</vt:lpstr>
      <vt:lpstr>Презентация PowerPoint</vt:lpstr>
      <vt:lpstr>Решите задание.</vt:lpstr>
      <vt:lpstr>Презентация PowerPoint</vt:lpstr>
      <vt:lpstr>Презентация PowerPoint</vt:lpstr>
      <vt:lpstr>1.</vt:lpstr>
      <vt:lpstr>2.</vt:lpstr>
      <vt:lpstr>3.</vt:lpstr>
      <vt:lpstr>4.</vt:lpstr>
      <vt:lpstr>5.</vt:lpstr>
      <vt:lpstr>Презентация PowerPoint</vt:lpstr>
      <vt:lpstr>1.</vt:lpstr>
      <vt:lpstr>2.</vt:lpstr>
      <vt:lpstr>3.</vt:lpstr>
      <vt:lpstr>4.</vt:lpstr>
      <vt:lpstr>5.</vt:lpstr>
      <vt:lpstr>Презентация PowerPoint</vt:lpstr>
      <vt:lpstr>1.</vt:lpstr>
      <vt:lpstr>2.</vt:lpstr>
      <vt:lpstr>3.</vt:lpstr>
      <vt:lpstr>4.</vt:lpstr>
      <vt:lpstr>Презентация PowerPoint</vt:lpstr>
      <vt:lpstr>Презентация PowerPoint</vt:lpstr>
      <vt:lpstr>Ответ № 1.</vt:lpstr>
      <vt:lpstr>Ответ № 2. </vt:lpstr>
      <vt:lpstr>Ответ № 3.</vt:lpstr>
      <vt:lpstr>Ответ № 4.</vt:lpstr>
      <vt:lpstr>Ответ № 5.</vt:lpstr>
      <vt:lpstr>Задания В10 ЕГЭ по информатике. Повышенный уровень.</vt:lpstr>
      <vt:lpstr>Решение - 01</vt:lpstr>
      <vt:lpstr>Задание - 02</vt:lpstr>
      <vt:lpstr>Решение - 02</vt:lpstr>
      <vt:lpstr>Задание - 03</vt:lpstr>
      <vt:lpstr>Решение - 03</vt:lpstr>
      <vt:lpstr>Задание - 04</vt:lpstr>
      <vt:lpstr>Решение - 04</vt:lpstr>
      <vt:lpstr>Задание - 05</vt:lpstr>
      <vt:lpstr>Решение - 05</vt:lpstr>
    </vt:vector>
  </TitlesOfParts>
  <Company>Darima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02</dc:title>
  <dc:creator>Darima</dc:creator>
  <cp:lastModifiedBy>Darima</cp:lastModifiedBy>
  <cp:revision>37</cp:revision>
  <dcterms:created xsi:type="dcterms:W3CDTF">2011-12-22T12:14:26Z</dcterms:created>
  <dcterms:modified xsi:type="dcterms:W3CDTF">2012-01-10T01:47:03Z</dcterms:modified>
</cp:coreProperties>
</file>