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30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06" r:id="rId15"/>
    <p:sldId id="268" r:id="rId16"/>
    <p:sldId id="269" r:id="rId17"/>
    <p:sldId id="270" r:id="rId18"/>
    <p:sldId id="271" r:id="rId19"/>
    <p:sldId id="272" r:id="rId20"/>
    <p:sldId id="304" r:id="rId21"/>
    <p:sldId id="273" r:id="rId22"/>
    <p:sldId id="307" r:id="rId23"/>
    <p:sldId id="274" r:id="rId24"/>
    <p:sldId id="275" r:id="rId25"/>
    <p:sldId id="276" r:id="rId26"/>
    <p:sldId id="277" r:id="rId27"/>
    <p:sldId id="279" r:id="rId28"/>
    <p:sldId id="278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305" r:id="rId41"/>
    <p:sldId id="308" r:id="rId42"/>
    <p:sldId id="309" r:id="rId43"/>
    <p:sldId id="291" r:id="rId44"/>
    <p:sldId id="310" r:id="rId45"/>
    <p:sldId id="302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7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71DF3F-A721-492C-BA62-58273798980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9FAE44-DD0F-4B64-B037-9B57610DDD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DF3F-A721-492C-BA62-58273798980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AE44-DD0F-4B64-B037-9B57610DDD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DF3F-A721-492C-BA62-58273798980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AE44-DD0F-4B64-B037-9B57610DDD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DF3F-A721-492C-BA62-58273798980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AE44-DD0F-4B64-B037-9B57610DD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DF3F-A721-492C-BA62-58273798980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AE44-DD0F-4B64-B037-9B57610DD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DF3F-A721-492C-BA62-58273798980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AE44-DD0F-4B64-B037-9B57610DDD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DF3F-A721-492C-BA62-58273798980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AE44-DD0F-4B64-B037-9B57610DDD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DF3F-A721-492C-BA62-58273798980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AE44-DD0F-4B64-B037-9B57610DDD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DF3F-A721-492C-BA62-58273798980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AE44-DD0F-4B64-B037-9B57610DD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DF3F-A721-492C-BA62-58273798980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AE44-DD0F-4B64-B037-9B57610DD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DF3F-A721-492C-BA62-58273798980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FAE44-DD0F-4B64-B037-9B57610DD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171DF3F-A721-492C-BA62-582737989800}" type="datetimeFigureOut">
              <a:rPr lang="ru-RU" smtClean="0"/>
              <a:pPr/>
              <a:t>11.01.2012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19FAE44-DD0F-4B64-B037-9B57610DDD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webmath.ru/poleznoe/svoistva_stepeni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.ug.ru/mod/glossary/view.php?id=1428&amp;mode=letter&amp;hook=%D0%A3&amp;sortkey=&amp;sortorder=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.ug.ru/mod/glossary/view.php?id=1428&amp;mode=letter&amp;hook=%D0%A2&amp;sortkey=&amp;sortorder=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72819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Подготовка к ЕГЭ по информатике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36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0"/>
            <a:ext cx="7745505" cy="6858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/>
              <a:t>2-ой способ (необыкновенно простой ):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ru-RU" dirty="0" smtClean="0"/>
              <a:t>Во втором способе решения мы только складываем и вычитаем значения степеней 2. Вспомните основные </a:t>
            </a:r>
            <a:r>
              <a:rPr lang="ru-RU" dirty="0" smtClean="0">
                <a:hlinkClick r:id="rId2" tooltip="Формулы и свойства степеней"/>
              </a:rPr>
              <a:t>формулы работы со степенями</a:t>
            </a:r>
            <a:r>
              <a:rPr lang="ru-RU" dirty="0" smtClean="0"/>
              <a:t>, которые будут полезны при решении многих заданий ЕГЭ. </a:t>
            </a:r>
          </a:p>
          <a:p>
            <a:pPr marL="0" indent="0">
              <a:buNone/>
            </a:pPr>
            <a:r>
              <a:rPr lang="ru-RU" dirty="0" smtClean="0"/>
              <a:t>Выполни задачу для перехода на следующую страницу лекции. </a:t>
            </a:r>
          </a:p>
          <a:p>
            <a:pPr marL="0" indent="0">
              <a:buNone/>
            </a:pPr>
            <a:r>
              <a:rPr lang="ru-RU" dirty="0" smtClean="0"/>
              <a:t>Сколько байт содержится в </a:t>
            </a:r>
            <a:r>
              <a:rPr lang="en-US" dirty="0" smtClean="0"/>
              <a:t>          </a:t>
            </a:r>
            <a:r>
              <a:rPr lang="ru-RU" dirty="0" smtClean="0"/>
              <a:t>Мбайта ? В ответе укажи степень числа 2.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216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5715016"/>
            <a:ext cx="390529" cy="58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963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95" y="3286124"/>
            <a:ext cx="5190435" cy="113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7158" y="2435223"/>
            <a:ext cx="75724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Ваш ответ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:  11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3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Молодец! Переходи к следующей странице лекции.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AutoShape 3" descr="Решение"/>
          <p:cNvSpPr>
            <a:spLocks noChangeAspect="1" noChangeArrowheads="1"/>
          </p:cNvSpPr>
          <p:nvPr/>
        </p:nvSpPr>
        <p:spPr bwMode="auto">
          <a:xfrm>
            <a:off x="155575" y="92075"/>
            <a:ext cx="2695575" cy="590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Какое целое количество Кбайт содержится в 1536 байтах? В ответе укажи число.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ru-RU" sz="3200" b="1" dirty="0" smtClean="0"/>
              <a:t>Бит. Перевод единиц измерения. Закрепление.</a:t>
            </a:r>
            <a:endParaRPr lang="ru-RU" sz="6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Ваш ответ</a:t>
            </a:r>
            <a:r>
              <a:rPr lang="ru-RU" dirty="0" smtClean="0"/>
              <a:t> : 1</a:t>
            </a:r>
          </a:p>
          <a:p>
            <a:r>
              <a:rPr lang="ru-RU" b="1" dirty="0" smtClean="0"/>
              <a:t>Молодец!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Решение: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1536 байт = 3·512 байт = 3·2</a:t>
            </a:r>
            <a:r>
              <a:rPr lang="ru-RU" baseline="30000" dirty="0" smtClean="0"/>
              <a:t>9</a:t>
            </a:r>
            <a:r>
              <a:rPr lang="ru-RU" dirty="0" smtClean="0"/>
              <a:t>/2</a:t>
            </a:r>
            <a:r>
              <a:rPr lang="ru-RU" baseline="30000" dirty="0" smtClean="0"/>
              <a:t>10</a:t>
            </a:r>
            <a:r>
              <a:rPr lang="ru-RU" dirty="0" smtClean="0"/>
              <a:t>Кбайт = 1,5 Кбайт</a:t>
            </a:r>
            <a:br>
              <a:rPr lang="ru-RU" dirty="0" smtClean="0"/>
            </a:br>
            <a:r>
              <a:rPr lang="ru-RU" dirty="0" smtClean="0"/>
              <a:t>Целое число Кбайт равно 1.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Ответ: 1.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71800" y="2996952"/>
            <a:ext cx="3384375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А1</a:t>
            </a:r>
            <a:endParaRPr lang="ru-RU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Тест 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22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 </a:t>
            </a:r>
            <a:r>
              <a:rPr lang="ru-RU" sz="4000" dirty="0" smtClean="0"/>
              <a:t>Какой объем информации содержит сообщение, уменьшающее неопределенность знаний в 4 раза?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 </a:t>
            </a:r>
            <a:r>
              <a:rPr lang="ru-RU" sz="3600" dirty="0" smtClean="0"/>
              <a:t>Была получена телеграмма: «Встречайте, вагон 7». Известно, что в составе поезда 16 вагонов. Какое количество информа­ции было получено?</a:t>
            </a:r>
          </a:p>
          <a:p>
            <a:pPr algn="ctr">
              <a:buNone/>
            </a:pP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При угадывании целого числа в диапазоне от 1 до N было по­лучено 7 бит информации. Чему равно N?</a:t>
            </a:r>
          </a:p>
          <a:p>
            <a:pPr algn="ctr"/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Шахматная доска состоит из 64 полей: 8 столбцов на 8 строк. Какое минимальное количество бит потребуется для кодирования координат одного шахматного поля? В ответе укажите число.</a:t>
            </a:r>
          </a:p>
          <a:p>
            <a:pPr algn="ctr"/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Сколько существует различных последовательностей из символов «плюс» и «минус», длиной ровно в пять символов?</a:t>
            </a:r>
          </a:p>
          <a:p>
            <a:pPr algn="ctr"/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5.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75856" y="2708920"/>
            <a:ext cx="2576609" cy="396044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ru-RU" sz="6600" b="1" dirty="0" smtClean="0">
                <a:solidFill>
                  <a:srgbClr val="FF0000"/>
                </a:solidFill>
              </a:rPr>
              <a:t>А1</a:t>
            </a:r>
          </a:p>
          <a:p>
            <a:pPr algn="ctr">
              <a:buFont typeface="Wingdings" pitchFamily="2" charset="2"/>
              <a:buChar char="§"/>
            </a:pPr>
            <a:r>
              <a:rPr lang="ru-RU" sz="6600" b="1" dirty="0" smtClean="0">
                <a:solidFill>
                  <a:srgbClr val="FF0000"/>
                </a:solidFill>
              </a:rPr>
              <a:t>А9</a:t>
            </a:r>
          </a:p>
          <a:p>
            <a:pPr algn="ctr">
              <a:buFont typeface="Wingdings" pitchFamily="2" charset="2"/>
              <a:buChar char="§"/>
            </a:pPr>
            <a:r>
              <a:rPr lang="ru-RU" sz="6600" b="1" dirty="0" smtClean="0">
                <a:solidFill>
                  <a:srgbClr val="FF0000"/>
                </a:solidFill>
              </a:rPr>
              <a:t>А11 </a:t>
            </a:r>
          </a:p>
          <a:p>
            <a:pPr algn="ctr">
              <a:buFont typeface="Wingdings" pitchFamily="2" charset="2"/>
              <a:buChar char="§"/>
            </a:pP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Занятие 01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676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770989"/>
              </p:ext>
            </p:extLst>
          </p:nvPr>
        </p:nvGraphicFramePr>
        <p:xfrm>
          <a:off x="323528" y="2060848"/>
          <a:ext cx="8820473" cy="4145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76144"/>
                <a:gridCol w="1202461"/>
                <a:gridCol w="65418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Решение:</a:t>
                      </a:r>
                    </a:p>
                    <a:p>
                      <a:r>
                        <a:rPr lang="ru-RU" sz="1800" b="0" dirty="0" smtClean="0"/>
                        <a:t>4=2i</a:t>
                      </a:r>
                    </a:p>
                    <a:p>
                      <a:r>
                        <a:rPr lang="ru-RU" sz="1800" b="0" dirty="0" smtClean="0"/>
                        <a:t>i=2 бита</a:t>
                      </a:r>
                      <a:endParaRPr lang="ru-RU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Решение:</a:t>
                      </a:r>
                    </a:p>
                    <a:p>
                      <a:r>
                        <a:rPr lang="ru-RU" sz="1800" dirty="0" smtClean="0"/>
                        <a:t>16=2i</a:t>
                      </a:r>
                    </a:p>
                    <a:p>
                      <a:r>
                        <a:rPr lang="ru-RU" sz="1800" dirty="0" smtClean="0"/>
                        <a:t>i=4 бита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128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times new roman"/>
                        </a:rPr>
                        <a:t>N=2</a:t>
                      </a:r>
                      <a:r>
                        <a:rPr lang="en-US" sz="1800" baseline="30000" dirty="0" smtClean="0">
                          <a:effectLst/>
                          <a:latin typeface="times new roman"/>
                        </a:rPr>
                        <a:t>7</a:t>
                      </a:r>
                      <a:br>
                        <a:rPr lang="en-US" sz="1800" baseline="30000" dirty="0" smtClean="0">
                          <a:effectLst/>
                          <a:latin typeface="times new roman"/>
                        </a:rPr>
                      </a:br>
                      <a:r>
                        <a:rPr lang="en-US" sz="1800" dirty="0" smtClean="0">
                          <a:effectLst/>
                          <a:latin typeface="times new roman"/>
                        </a:rPr>
                        <a:t>N=128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6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Решение:</a:t>
                      </a:r>
                    </a:p>
                    <a:p>
                      <a:r>
                        <a:rPr lang="ru-RU" sz="1800" dirty="0" smtClean="0"/>
                        <a:t>64=2i</a:t>
                      </a:r>
                    </a:p>
                    <a:p>
                      <a:r>
                        <a:rPr lang="ru-RU" sz="1800" dirty="0" smtClean="0"/>
                        <a:t>i = 6 бит.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32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Решение:</a:t>
                      </a:r>
                    </a:p>
                    <a:p>
                      <a:r>
                        <a:rPr lang="en-US" sz="1800" dirty="0" smtClean="0"/>
                        <a:t>N=25=32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960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7" y="2276873"/>
            <a:ext cx="7632849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Базовый уровень.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Максимальный балл— 1.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Рекомендованное время на выполнение — 2 минуты.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Что проверяет задание: </a:t>
            </a:r>
          </a:p>
          <a:p>
            <a:pPr marL="0" indent="0">
              <a:buNone/>
            </a:pPr>
            <a:r>
              <a:rPr lang="ru-RU" dirty="0" smtClean="0"/>
              <a:t>Процесс передачи информации, источник и приемник информации.</a:t>
            </a:r>
          </a:p>
          <a:p>
            <a:pPr marL="0" indent="0">
              <a:buNone/>
            </a:pPr>
            <a:r>
              <a:rPr lang="ru-RU" dirty="0" smtClean="0"/>
              <a:t>Сигнал, кодирование и декодирование. </a:t>
            </a:r>
          </a:p>
          <a:p>
            <a:pPr marL="0" indent="0">
              <a:buNone/>
            </a:pPr>
            <a:r>
              <a:rPr lang="ru-RU" dirty="0" smtClean="0"/>
              <a:t>Искажение информации.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1571604" cy="1054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A9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329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кодирования некоторой последовательности, состоящей из букв А, Б, В, Г и Д ,</a:t>
            </a:r>
            <a:r>
              <a:rPr lang="en-US" dirty="0"/>
              <a:t> </a:t>
            </a:r>
            <a:r>
              <a:rPr lang="ru-RU" dirty="0"/>
              <a:t>решили использовать неравномерный двоичный код, позволяющий однозначно декодировать двоичную последовательность, появляющуюся на приёмной стороне канала связи. Использовали код: А–1, Б–000, В–001, Г–011. Укажите, каким кодовым словом должна быть закодирована буква Д. Длина этого кодового слова должна быть наименьшей из всех возможных. Код должен удовлетворять свойству однозначного декодирования. </a:t>
            </a:r>
          </a:p>
          <a:p>
            <a:pPr marL="0" indent="0">
              <a:buNone/>
            </a:pPr>
            <a:r>
              <a:rPr lang="ru-RU" dirty="0"/>
              <a:t>1) 00 </a:t>
            </a:r>
          </a:p>
          <a:p>
            <a:pPr marL="0" indent="0">
              <a:buNone/>
            </a:pPr>
            <a:r>
              <a:rPr lang="ru-RU" dirty="0"/>
              <a:t>2) 01 </a:t>
            </a:r>
          </a:p>
          <a:p>
            <a:pPr marL="0" indent="0">
              <a:buNone/>
            </a:pPr>
            <a:r>
              <a:rPr lang="ru-RU" dirty="0"/>
              <a:t>3) 11</a:t>
            </a:r>
          </a:p>
          <a:p>
            <a:pPr marL="0" indent="0">
              <a:buNone/>
            </a:pPr>
            <a:r>
              <a:rPr lang="ru-RU" dirty="0"/>
              <a:t>4) 010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solidFill>
                  <a:srgbClr val="C00000"/>
                </a:solidFill>
              </a:rPr>
              <a:t>Задание</a:t>
            </a:r>
            <a:r>
              <a:rPr lang="ru-RU" sz="4000" b="1" dirty="0">
                <a:solidFill>
                  <a:srgbClr val="C00000"/>
                </a:solidFill>
              </a:rPr>
              <a:t>. </a:t>
            </a:r>
            <a:r>
              <a:rPr lang="ru-RU" sz="4000" b="1" dirty="0" err="1">
                <a:solidFill>
                  <a:srgbClr val="C00000"/>
                </a:solidFill>
              </a:rPr>
              <a:t>КИМы</a:t>
            </a:r>
            <a:r>
              <a:rPr lang="ru-RU" sz="4000" b="1" dirty="0">
                <a:solidFill>
                  <a:srgbClr val="C00000"/>
                </a:solidFill>
              </a:rPr>
              <a:t> по ЕГЭ-2012</a:t>
            </a:r>
            <a:r>
              <a:rPr lang="ru-RU" sz="4000" b="1" dirty="0" smtClean="0">
                <a:solidFill>
                  <a:srgbClr val="C00000"/>
                </a:solidFill>
              </a:rPr>
              <a:t>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46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7" y="1124745"/>
            <a:ext cx="8424936" cy="54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Код символов неравномерный. Но декодирование сообщения должно быть однозначным. </a:t>
            </a:r>
          </a:p>
          <a:p>
            <a:r>
              <a:rPr lang="ru-RU" dirty="0" smtClean="0"/>
              <a:t>2. Перебором проверим, какой из предлагаемых вариантов кодов для символа Д будет однозначно декодирован. </a:t>
            </a:r>
          </a:p>
          <a:p>
            <a:r>
              <a:rPr lang="ru-RU" dirty="0" smtClean="0"/>
              <a:t>Д — 00. Тогда, например, сообщение ДА (код 00 1) может быть декодировано как символ В (код 001). НЕВЕРНО. </a:t>
            </a:r>
          </a:p>
          <a:p>
            <a:r>
              <a:rPr lang="ru-RU" dirty="0" smtClean="0"/>
              <a:t>Д — 01. Тогда, например, сообщение ДА (код 01 1) может быть декодировано как символ Г (код 011). НЕВЕРНО. </a:t>
            </a:r>
          </a:p>
          <a:p>
            <a:r>
              <a:rPr lang="ru-RU" dirty="0" smtClean="0"/>
              <a:t>Д — 11. Тогда, например, сообщение ДА (код 11 1) может быть декодировано как ААА (код 1) или АД (код 1 и 11). НЕВЕРНО. </a:t>
            </a:r>
          </a:p>
          <a:p>
            <a:r>
              <a:rPr lang="ru-RU" b="1" dirty="0" smtClean="0"/>
              <a:t>Д — 010. </a:t>
            </a:r>
            <a:r>
              <a:rPr lang="ru-RU" dirty="0" smtClean="0"/>
              <a:t>Единственно верный вариант. Любая последовательность символов приписанная перед или после символа Д будет однозначна декодирована. 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NB! </a:t>
            </a:r>
            <a:r>
              <a:rPr lang="ru-RU" dirty="0" smtClean="0"/>
              <a:t>При декодировании неравномерного кода обязательно рассматривайте все возможные варианты.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7756263" cy="1054250"/>
          </a:xfrm>
        </p:spPr>
        <p:txBody>
          <a:bodyPr/>
          <a:lstStyle/>
          <a:p>
            <a:pPr algn="l"/>
            <a:r>
              <a:rPr lang="ru-RU" sz="4800" b="1" i="1" dirty="0" smtClean="0"/>
              <a:t>Решение </a:t>
            </a:r>
            <a:r>
              <a:rPr lang="ru-RU" sz="4800" b="1" dirty="0" smtClean="0"/>
              <a:t>. </a:t>
            </a:r>
            <a:endParaRPr lang="ru-RU" sz="4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Задание </a:t>
            </a:r>
            <a:r>
              <a:rPr lang="ru-RU" b="1" dirty="0" smtClean="0"/>
              <a:t>. Источник КИМы по ЕГЭ-2011. </a:t>
            </a:r>
          </a:p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передачи по каналу связи сообщения, состоящего только из символов A , B , C и D, используется неравномерный (по длине) код: А-01, В-1, С-001. Каким кодовым словом нужно закодировать символ D ,чтобы длина его была минимальной, а код при этом допускал однозначное разбиение кодированного сообщения на символы. </a:t>
            </a:r>
          </a:p>
          <a:p>
            <a:pPr marL="0" indent="0">
              <a:buNone/>
            </a:pPr>
            <a:r>
              <a:rPr lang="ru-RU" dirty="0" smtClean="0"/>
              <a:t>1) 0001 </a:t>
            </a:r>
          </a:p>
          <a:p>
            <a:pPr marL="0" indent="0">
              <a:buNone/>
            </a:pPr>
            <a:r>
              <a:rPr lang="ru-RU" dirty="0" smtClean="0"/>
              <a:t>2) 000</a:t>
            </a:r>
          </a:p>
          <a:p>
            <a:pPr marL="0" indent="0">
              <a:buNone/>
            </a:pPr>
            <a:r>
              <a:rPr lang="ru-RU" dirty="0" smtClean="0"/>
              <a:t>3) 101 </a:t>
            </a:r>
          </a:p>
          <a:p>
            <a:pPr marL="0" indent="0">
              <a:buNone/>
            </a:pPr>
            <a:r>
              <a:rPr lang="ru-RU" dirty="0" smtClean="0"/>
              <a:t>4) 11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7364" y="403170"/>
            <a:ext cx="6048672" cy="1147734"/>
          </a:xfrm>
        </p:spPr>
        <p:txBody>
          <a:bodyPr/>
          <a:lstStyle/>
          <a:p>
            <a:r>
              <a:rPr lang="ru-RU" sz="3600" b="1" dirty="0" smtClean="0"/>
              <a:t>Разбор заданий </a:t>
            </a:r>
            <a:r>
              <a:rPr lang="ru-RU" sz="3600" b="1" dirty="0" smtClean="0">
                <a:solidFill>
                  <a:srgbClr val="FF0000"/>
                </a:solidFill>
              </a:rPr>
              <a:t>А9.</a:t>
            </a:r>
            <a:r>
              <a:rPr lang="ru-RU" sz="3600" b="1" dirty="0" smtClean="0"/>
              <a:t>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51357" y="1227739"/>
            <a:ext cx="1692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600" b="1" dirty="0">
                <a:solidFill>
                  <a:srgbClr val="895D1D"/>
                </a:solidFill>
                <a:ea typeface="+mj-ea"/>
                <a:cs typeface="+mj-cs"/>
              </a:rPr>
              <a:t>Стр. 2</a:t>
            </a:r>
            <a:r>
              <a:rPr lang="en-US" sz="3600" b="1" dirty="0">
                <a:solidFill>
                  <a:srgbClr val="895D1D"/>
                </a:solidFill>
                <a:ea typeface="+mj-ea"/>
                <a:cs typeface="+mj-cs"/>
              </a:rPr>
              <a:t>.</a:t>
            </a:r>
            <a:r>
              <a:rPr lang="ru-RU" sz="3600" b="1" dirty="0">
                <a:solidFill>
                  <a:srgbClr val="895D1D"/>
                </a:solidFill>
                <a:ea typeface="+mj-ea"/>
                <a:cs typeface="+mj-cs"/>
              </a:rPr>
              <a:t> </a:t>
            </a:r>
            <a:endParaRPr lang="ru-RU" sz="4400" dirty="0">
              <a:solidFill>
                <a:srgbClr val="895D1D"/>
              </a:solidFill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" y="836712"/>
            <a:ext cx="9144000" cy="602128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40" dirty="0" smtClean="0"/>
              <a:t>1. Код символов неравномерный. Но декодирование сообщения должно быть однозначным. В отличие от предыдущей задачи здесь стоит условие — длина кода должна быть </a:t>
            </a:r>
            <a:r>
              <a:rPr lang="ru-RU" sz="1740" i="1" dirty="0" smtClean="0"/>
              <a:t>минимальной</a:t>
            </a:r>
            <a:r>
              <a:rPr lang="ru-RU" sz="1740" dirty="0" smtClean="0"/>
              <a:t>. Поэтому при переборе вариантов не останавливаться на первом коде, приводящем к однозначному декодированию. Другой код может выполнять это же условие и быть меньшим по длине. </a:t>
            </a:r>
          </a:p>
          <a:p>
            <a:pPr marL="0" indent="0">
              <a:buNone/>
            </a:pPr>
            <a:r>
              <a:rPr lang="ru-RU" sz="1740" dirty="0" smtClean="0"/>
              <a:t>2. Проанализируем варианты кодов для символа D и выберем тот, при котором сообщение будет однозначно декодирован, а длина кода будет </a:t>
            </a:r>
            <a:r>
              <a:rPr lang="ru-RU" sz="1740" i="1" dirty="0" smtClean="0"/>
              <a:t>минимальной</a:t>
            </a:r>
            <a:r>
              <a:rPr lang="ru-RU" sz="1740" dirty="0" smtClean="0"/>
              <a:t>. </a:t>
            </a:r>
          </a:p>
          <a:p>
            <a:pPr marL="0" indent="0">
              <a:buNone/>
            </a:pPr>
            <a:r>
              <a:rPr lang="ru-RU" sz="1740" dirty="0" smtClean="0"/>
              <a:t>Очевидно, что код символа должен начинаться с 0, в противном случае будет сообщение будет неоднозначно декодировано. Например, пусть D -101.Тогда сообщение из одного символа D (101) может быть декодировано как сообщение ВА (1 01). Или пусть D -11. Тогда сообщение из одного символа D (11) может быть декодировано как сообщение ВВ (1 1). </a:t>
            </a:r>
          </a:p>
          <a:p>
            <a:pPr marL="0" indent="0">
              <a:buNone/>
            </a:pPr>
            <a:r>
              <a:rPr lang="ru-RU" sz="1740" dirty="0" smtClean="0"/>
              <a:t>Код символа должен начинаться с 0 для однозначного декодирования любого сообщения. Из двух вариантов выбираем код меньшей длины. </a:t>
            </a:r>
          </a:p>
          <a:p>
            <a:pPr marL="0" indent="0">
              <a:buNone/>
            </a:pPr>
            <a:r>
              <a:rPr lang="ru-RU" sz="1740" b="1" dirty="0" smtClean="0"/>
              <a:t>D — 000. </a:t>
            </a:r>
            <a:endParaRPr lang="ru-RU" sz="1740" dirty="0" smtClean="0"/>
          </a:p>
          <a:p>
            <a:pPr marL="0" indent="0">
              <a:buNone/>
            </a:pPr>
            <a:r>
              <a:rPr lang="ru-RU" sz="1740" dirty="0" smtClean="0"/>
              <a:t>3. Мы использовали </a:t>
            </a:r>
            <a:r>
              <a:rPr lang="ru-RU" sz="1740" i="1" dirty="0" smtClean="0">
                <a:hlinkClick r:id="rId2"/>
              </a:rPr>
              <a:t>условие Фано</a:t>
            </a:r>
            <a:r>
              <a:rPr lang="ru-RU" sz="1740" dirty="0" smtClean="0"/>
              <a:t>. Его формулировка: для того, чтобы сообщение,записанное с помощью неравномерного по длине кода, однозначно декодировалось,требуется, чтобы никакой код не был началом другого (более длинного) кода. </a:t>
            </a:r>
          </a:p>
          <a:p>
            <a:pPr marL="0" indent="0">
              <a:buNone/>
            </a:pPr>
            <a:r>
              <a:rPr lang="ru-RU" sz="1740" b="1" dirty="0" smtClean="0"/>
              <a:t>NB! </a:t>
            </a:r>
            <a:r>
              <a:rPr lang="ru-RU" sz="1740" dirty="0" smtClean="0"/>
              <a:t>При решении задач обращайте внимание на все условия задания. В этом задании есть риск того, что анализ может быть проведен неверно, поэтому рекомендовано перебрать все варианты, как способ перепроверки выбранного решения. </a:t>
            </a:r>
          </a:p>
          <a:p>
            <a:pPr marL="0" indent="0">
              <a:buNone/>
            </a:pPr>
            <a:endParaRPr lang="ru-RU" sz="174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7756263" cy="692696"/>
          </a:xfrm>
        </p:spPr>
        <p:txBody>
          <a:bodyPr/>
          <a:lstStyle/>
          <a:p>
            <a:r>
              <a:rPr lang="ru-RU" b="1" i="1" dirty="0" smtClean="0"/>
              <a:t>Решение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Для передачи по каналу связи сообщения, состоящего только из символов А, Б, В и Г, используется неравномерный (по длине) код: А-00, Б-11, В-010, Г-011. Через канал связи передается сообщение: ГБВАВГ. Закодируйте сообщение данным кодом. Полученную двоичную последовательность переведите в шестнадцатеричную систему счисления. Какой вид будет иметь это сообщение? </a:t>
            </a:r>
          </a:p>
          <a:p>
            <a:pPr marL="0" indent="0">
              <a:buNone/>
            </a:pPr>
            <a:r>
              <a:rPr lang="ru-RU" dirty="0" smtClean="0"/>
              <a:t>1) 71013 </a:t>
            </a:r>
          </a:p>
          <a:p>
            <a:pPr marL="0" indent="0">
              <a:buNone/>
            </a:pPr>
            <a:r>
              <a:rPr lang="ru-RU" dirty="0" smtClean="0"/>
              <a:t>2) DBCACD </a:t>
            </a:r>
          </a:p>
          <a:p>
            <a:pPr marL="0" indent="0">
              <a:buNone/>
            </a:pPr>
            <a:r>
              <a:rPr lang="ru-RU" dirty="0" smtClean="0"/>
              <a:t>3) 7A13 </a:t>
            </a:r>
          </a:p>
          <a:p>
            <a:pPr marL="0" indent="0">
              <a:buNone/>
            </a:pPr>
            <a:r>
              <a:rPr lang="ru-RU" dirty="0" smtClean="0"/>
              <a:t>4) 31A7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872208"/>
          </a:xfrm>
        </p:spPr>
        <p:txBody>
          <a:bodyPr/>
          <a:lstStyle/>
          <a:p>
            <a:r>
              <a:rPr lang="ru-RU" sz="3200" b="1" i="1" dirty="0" smtClean="0"/>
              <a:t>Задание </a:t>
            </a:r>
            <a:r>
              <a:rPr lang="ru-RU" sz="3200" b="1" dirty="0" smtClean="0"/>
              <a:t>. </a:t>
            </a:r>
            <a:br>
              <a:rPr lang="ru-RU" sz="3200" b="1" dirty="0" smtClean="0"/>
            </a:br>
            <a:r>
              <a:rPr lang="ru-RU" sz="3200" b="1" dirty="0" smtClean="0"/>
              <a:t>Источник </a:t>
            </a:r>
            <a:r>
              <a:rPr lang="ru-RU" sz="3200" b="1" dirty="0" err="1" smtClean="0"/>
              <a:t>КИМы</a:t>
            </a:r>
            <a:r>
              <a:rPr lang="ru-RU" sz="3200" b="1" dirty="0" smtClean="0"/>
              <a:t> </a:t>
            </a:r>
            <a:br>
              <a:rPr lang="ru-RU" sz="3200" b="1" dirty="0" smtClean="0"/>
            </a:br>
            <a:r>
              <a:rPr lang="ru-RU" sz="3200" b="1" dirty="0" smtClean="0"/>
              <a:t>по ЕГЭ-2011. </a:t>
            </a:r>
            <a:endParaRPr lang="ru-RU" sz="6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620688"/>
            <a:ext cx="9252520" cy="6023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I. В отличие от предыдущих двух заданий здесь необходимо применить знаний по переводу чисел из двоичной системы счисления в шестнадцатеричную (в общем случае в систему счисления с основанием, кратным степени 2 (то есть в систему счисления с основанием q =2 </a:t>
            </a:r>
            <a:r>
              <a:rPr lang="ru-RU" sz="1600" baseline="30000" dirty="0" smtClean="0"/>
              <a:t>n </a:t>
            </a:r>
            <a:r>
              <a:rPr lang="ru-RU" sz="1600" dirty="0" smtClean="0"/>
              <a:t>, где n — натуральное число)). </a:t>
            </a:r>
          </a:p>
          <a:p>
            <a:pPr marL="0" indent="0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II. Вместо символов сообщения записываем их коды. Получаем двоичный код сообщения: </a:t>
            </a:r>
          </a:p>
          <a:p>
            <a:pPr marL="0" indent="0">
              <a:buNone/>
            </a:pPr>
            <a:r>
              <a:rPr lang="ru-RU" sz="1600" dirty="0" smtClean="0"/>
              <a:t>ГБВАВГ: 0111101000010011. Представим двоичный код в алфавите 16-ой сс. </a:t>
            </a:r>
          </a:p>
          <a:p>
            <a:pPr marL="0" indent="0">
              <a:buNone/>
            </a:pPr>
            <a:r>
              <a:rPr lang="ru-RU" sz="1600" i="1" dirty="0" smtClean="0"/>
              <a:t>1-ый способ перевода из 2сс в систему счисления с основанием 2n (громоздкий и рискованный) </a:t>
            </a:r>
            <a:r>
              <a:rPr lang="ru-RU" sz="1600" dirty="0" smtClean="0"/>
              <a:t>: </a:t>
            </a:r>
          </a:p>
          <a:p>
            <a:pPr marL="0" indent="0">
              <a:buNone/>
            </a:pPr>
            <a:r>
              <a:rPr lang="ru-RU" sz="1600" dirty="0" smtClean="0"/>
              <a:t>1 этап. Перевод двоичного кода в 10 сс (используя </a:t>
            </a:r>
            <a:r>
              <a:rPr lang="ru-RU" sz="1600" b="1" dirty="0" smtClean="0"/>
              <a:t>развернутую формулу записи числа</a:t>
            </a:r>
            <a:r>
              <a:rPr lang="ru-RU" sz="1600" dirty="0" smtClean="0"/>
              <a:t>): 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Аq — число в q-ичной сс;</a:t>
            </a:r>
            <a:br>
              <a:rPr lang="ru-RU" sz="1600" dirty="0" smtClean="0"/>
            </a:br>
            <a:r>
              <a:rPr lang="ru-RU" sz="1600" dirty="0" smtClean="0"/>
              <a:t>q — основание сс;</a:t>
            </a:r>
            <a:br>
              <a:rPr lang="ru-RU" sz="1600" dirty="0" smtClean="0"/>
            </a:br>
            <a:r>
              <a:rPr lang="ru-RU" sz="1600" dirty="0" smtClean="0"/>
              <a:t>аi — цифры, принадлежащие алфавиту данной СС;</a:t>
            </a:r>
            <a:br>
              <a:rPr lang="ru-RU" sz="1600" dirty="0" smtClean="0"/>
            </a:br>
            <a:r>
              <a:rPr lang="ru-RU" sz="1600" dirty="0" smtClean="0"/>
              <a:t>n — число целых разрядов числа;</a:t>
            </a:r>
            <a:br>
              <a:rPr lang="ru-RU" sz="1600" dirty="0" smtClean="0"/>
            </a:br>
            <a:r>
              <a:rPr lang="ru-RU" sz="1600" dirty="0" smtClean="0"/>
              <a:t>m — число дробных разрядов числа. Для целого числа m = 0.</a:t>
            </a:r>
            <a:br>
              <a:rPr lang="ru-RU" sz="1600" dirty="0" smtClean="0"/>
            </a:b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2 этап. Перевод получившегося числа из 10 сс в требуемую систему счисления по алгоритму:</a:t>
            </a:r>
            <a:br>
              <a:rPr lang="ru-RU" sz="1600" dirty="0" smtClean="0"/>
            </a:br>
            <a:r>
              <a:rPr lang="ru-RU" sz="1600" dirty="0" smtClean="0"/>
              <a:t>1. Последовательно выполнять деление данного числа и получаемых целых частных на основание новой системы счисления до тех пор, пока не получится частное, меньше делителя. </a:t>
            </a:r>
            <a:br>
              <a:rPr lang="ru-RU" sz="1600" dirty="0" smtClean="0"/>
            </a:br>
            <a:r>
              <a:rPr lang="ru-RU" sz="1600" dirty="0" smtClean="0"/>
              <a:t>2. Полученные остатки, являющиеся цифрами числа в новой системе счисления, привести в соответствие с алфавитом новой системы счисления. </a:t>
            </a:r>
            <a:br>
              <a:rPr lang="ru-RU" sz="1600" dirty="0" smtClean="0"/>
            </a:br>
            <a:r>
              <a:rPr lang="ru-RU" sz="1600" dirty="0" smtClean="0"/>
              <a:t>3. Составить число в новой системе счисления, записывая его, начиная с последнего остатка. 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0"/>
            <a:ext cx="7756263" cy="785794"/>
          </a:xfrm>
        </p:spPr>
        <p:txBody>
          <a:bodyPr/>
          <a:lstStyle/>
          <a:p>
            <a:r>
              <a:rPr lang="ru-RU" b="1" i="1" dirty="0" smtClean="0"/>
              <a:t>Решение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678036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3999" cy="6857999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2-ой способ перевода из 2сс в систему счисления с основанием 2</a:t>
            </a:r>
            <a:r>
              <a:rPr lang="ru-RU" b="1" i="1" baseline="30000" dirty="0" smtClean="0"/>
              <a:t>n</a:t>
            </a:r>
            <a:r>
              <a:rPr lang="ru-RU" b="1" i="1" dirty="0" smtClean="0"/>
              <a:t>(несравнимо удобный):</a:t>
            </a:r>
            <a:endParaRPr lang="ru-RU" dirty="0" smtClean="0"/>
          </a:p>
          <a:p>
            <a:r>
              <a:rPr lang="ru-RU" dirty="0" smtClean="0"/>
              <a:t>Алфавиту системы счисления с основанием 2</a:t>
            </a:r>
            <a:r>
              <a:rPr lang="ru-RU" baseline="30000" dirty="0" smtClean="0"/>
              <a:t>n</a:t>
            </a:r>
            <a:r>
              <a:rPr lang="ru-RU" dirty="0" smtClean="0"/>
              <a:t> (это символы от 0 до 2</a:t>
            </a:r>
            <a:r>
              <a:rPr lang="ru-RU" baseline="30000" dirty="0" smtClean="0"/>
              <a:t>n</a:t>
            </a:r>
            <a:r>
              <a:rPr lang="ru-RU" dirty="0" smtClean="0"/>
              <a:t>-1) ставится в соответствие уникальный двоичный код длиной в n символов.</a:t>
            </a:r>
          </a:p>
          <a:p>
            <a:r>
              <a:rPr lang="ru-RU" dirty="0" smtClean="0"/>
              <a:t>Смотреть в глоссарии </a:t>
            </a:r>
            <a:r>
              <a:rPr lang="ru-RU" dirty="0" smtClean="0">
                <a:hlinkClick r:id="rId2"/>
              </a:rPr>
              <a:t>таблицу соответствия</a:t>
            </a:r>
            <a:r>
              <a:rPr lang="ru-RU" dirty="0" smtClean="0"/>
              <a:t> алфавита сс с основанием q= 2</a:t>
            </a:r>
            <a:r>
              <a:rPr lang="ru-RU" baseline="30000" dirty="0" smtClean="0"/>
              <a:t>n</a:t>
            </a:r>
            <a:r>
              <a:rPr lang="ru-RU" dirty="0" smtClean="0"/>
              <a:t> и 2-ной сс.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NB!</a:t>
            </a:r>
            <a:r>
              <a:rPr lang="ru-RU" dirty="0" smtClean="0"/>
              <a:t> Считаю важным обратить внимание на то, что в данном задании целесообразнее перевести сообщение из двоичного кода в шестнадцатеричный первым способом. Но это не означает, что это единственный удобный и приемлемый способ решения. В любом случае, владея альтернативным способом решения задачи, вы всегда можете перепроверить решение! </a:t>
            </a:r>
          </a:p>
          <a:p>
            <a:r>
              <a:rPr lang="ru-RU" dirty="0" smtClean="0"/>
              <a:t>III. Преобразуем двоичный код сообщения ГБВАВГ: 0111101000010011 в шестнадцатеричный. От начала сообщения (справа налево) начинаем выделять группы по 4 цифры, заменяя их на соответствующую букву шестнадцатеричного алфавита. Если в последней группе, состоящей из старших разрядов, не хватает символов до требуемого количества, то вперед дописываем незначащие 0.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IV. Верный ответ 3.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4929198"/>
          <a:ext cx="807249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23"/>
                <a:gridCol w="2018123"/>
                <a:gridCol w="2018123"/>
                <a:gridCol w="2018123"/>
              </a:tblGrid>
              <a:tr h="5715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0111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1010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0011</a:t>
                      </a:r>
                      <a:endParaRPr lang="ru-RU" sz="3200" dirty="0"/>
                    </a:p>
                  </a:txBody>
                  <a:tcPr/>
                </a:tc>
              </a:tr>
              <a:tr h="44945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кодирования букв А, Б, В, Г, Д, Е решили использовать следующий код: А — 101, Б — 1, В — 10, Г — 110, Д — 001, Е — 0. Если таким образом закодировать последовательность символов АЕЕВГДБЕ и записать результат в восьмеричной системе счисления, то получится: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1624406"/>
          </a:xfrm>
        </p:spPr>
        <p:txBody>
          <a:bodyPr/>
          <a:lstStyle/>
          <a:p>
            <a:r>
              <a:rPr lang="ru-RU" dirty="0" smtClean="0"/>
              <a:t>Тест </a:t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2360" y="0"/>
            <a:ext cx="133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А 9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124" y="260648"/>
            <a:ext cx="7040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ea typeface="+mj-ea"/>
                <a:cs typeface="+mj-cs"/>
              </a:rPr>
              <a:t>1</a:t>
            </a:r>
            <a:r>
              <a:rPr lang="ru-RU" sz="5400" dirty="0">
                <a:solidFill>
                  <a:srgbClr val="FF0000"/>
                </a:solidFill>
                <a:ea typeface="+mj-ea"/>
                <a:cs typeface="+mj-cs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486916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1. 60315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2. 52160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3. 5278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4. 51306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988841"/>
            <a:ext cx="9144000" cy="48691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600" b="1" dirty="0"/>
              <a:t>Бит. Перевод единиц измерения.</a:t>
            </a:r>
          </a:p>
          <a:p>
            <a:endParaRPr lang="ru-RU" dirty="0"/>
          </a:p>
          <a:p>
            <a:r>
              <a:rPr lang="ru-RU" b="1" dirty="0"/>
              <a:t>Информация</a:t>
            </a:r>
            <a:r>
              <a:rPr lang="ru-RU" dirty="0"/>
              <a:t> — это сведения об объектах и явлениях окружающей среды, их свойствах, уменьшающие неопределенность и/или неполноту знаний.</a:t>
            </a:r>
          </a:p>
          <a:p>
            <a:endParaRPr lang="ru-RU" dirty="0"/>
          </a:p>
          <a:p>
            <a:r>
              <a:rPr lang="ru-RU" b="1" dirty="0"/>
              <a:t>Кодирование информации </a:t>
            </a:r>
            <a:r>
              <a:rPr lang="ru-RU" dirty="0"/>
              <a:t>— это процесс однозначного преобразования информации с одного языка на другой. Однозначный процесс, значит имеющий правило/систему правил для обратного преобразования информации в первоначальный вид. Неоднозначный процесс, значит не позволяющий вернуться к первоначальному виду информации, искажающий ее.</a:t>
            </a:r>
          </a:p>
          <a:p>
            <a:endParaRPr lang="ru-RU" dirty="0"/>
          </a:p>
          <a:p>
            <a:r>
              <a:rPr lang="ru-RU" dirty="0"/>
              <a:t>Кодирование должно быть однозначным.</a:t>
            </a:r>
          </a:p>
          <a:p>
            <a:endParaRPr lang="ru-RU" dirty="0"/>
          </a:p>
          <a:p>
            <a:r>
              <a:rPr lang="ru-RU" b="1" dirty="0"/>
              <a:t>Декодирование информации </a:t>
            </a:r>
            <a:r>
              <a:rPr lang="ru-RU" dirty="0"/>
              <a:t>— это процесс преобразования информации обратный кодированию.</a:t>
            </a:r>
          </a:p>
          <a:p>
            <a:endParaRPr lang="ru-RU" dirty="0"/>
          </a:p>
          <a:p>
            <a:r>
              <a:rPr lang="ru-RU" b="1" dirty="0"/>
              <a:t>Равномерное кодирование </a:t>
            </a:r>
            <a:r>
              <a:rPr lang="ru-RU" dirty="0"/>
              <a:t>— это кодирование, при котором все символы кодируются кодами равной длины.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accent1"/>
                </a:solidFill>
              </a:rPr>
              <a:t>Информация и ее </a:t>
            </a:r>
            <a:r>
              <a:rPr lang="ru-RU" sz="4000" b="1" dirty="0" smtClean="0">
                <a:solidFill>
                  <a:schemeClr val="accent1"/>
                </a:solidFill>
              </a:rPr>
              <a:t>кодирование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500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1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549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1. 60315 </a:t>
            </a:r>
          </a:p>
          <a:p>
            <a:r>
              <a:rPr lang="ru-RU" dirty="0" smtClean="0"/>
              <a:t>2. 52160 </a:t>
            </a:r>
          </a:p>
          <a:p>
            <a:r>
              <a:rPr lang="ru-RU" dirty="0" smtClean="0"/>
              <a:t>3. 5278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4. 51306</a:t>
            </a:r>
          </a:p>
          <a:p>
            <a:pPr algn="ctr"/>
            <a:r>
              <a:rPr lang="ru-RU" b="1" dirty="0" smtClean="0"/>
              <a:t>Решение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dirty="0" smtClean="0"/>
              <a:t>Ответ -4 </a:t>
            </a:r>
            <a:endParaRPr lang="ru-RU" sz="4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44727" t="58664" r="20117" b="26094"/>
          <a:stretch>
            <a:fillRect/>
          </a:stretch>
        </p:blipFill>
        <p:spPr bwMode="auto">
          <a:xfrm>
            <a:off x="928662" y="4643446"/>
            <a:ext cx="7381847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передачи по каналу связи сообщения, состоящего только из букв А, Б, В, Г, решили использовать неравномерный по длине код: A=0, Б=10, В=110. Как нужно закодировать букву Г, чтобы длина кода была минимальной и допускалось однозначное разбиение кодированного сообщения на буквы?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2.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1890" y="469044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1. 1 </a:t>
            </a:r>
          </a:p>
          <a:p>
            <a:r>
              <a:rPr lang="ru-RU" sz="2800" dirty="0">
                <a:solidFill>
                  <a:srgbClr val="FF0000"/>
                </a:solidFill>
              </a:rPr>
              <a:t>2. 111 </a:t>
            </a:r>
          </a:p>
          <a:p>
            <a:r>
              <a:rPr lang="ru-RU" sz="2800" dirty="0">
                <a:solidFill>
                  <a:srgbClr val="FF0000"/>
                </a:solidFill>
              </a:rPr>
              <a:t>3. 11 </a:t>
            </a:r>
          </a:p>
          <a:p>
            <a:r>
              <a:rPr lang="ru-RU" sz="2800" dirty="0">
                <a:solidFill>
                  <a:srgbClr val="FF0000"/>
                </a:solidFill>
              </a:rPr>
              <a:t>4. 1110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2071679"/>
            <a:ext cx="7745505" cy="185738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1. 1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2. 111 </a:t>
            </a:r>
          </a:p>
          <a:p>
            <a:pPr marL="0" indent="0">
              <a:buNone/>
            </a:pPr>
            <a:r>
              <a:rPr lang="ru-RU" dirty="0" smtClean="0"/>
              <a:t>3. 11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4. 1110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400" dirty="0" smtClean="0"/>
              <a:t>Ответ -2 </a:t>
            </a:r>
            <a:endParaRPr lang="ru-RU" sz="4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30306" t="42969" r="8691" b="23281"/>
          <a:stretch>
            <a:fillRect/>
          </a:stretch>
        </p:blipFill>
        <p:spPr bwMode="auto">
          <a:xfrm>
            <a:off x="179512" y="3967834"/>
            <a:ext cx="8784976" cy="270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4005064"/>
            <a:ext cx="7745505" cy="2121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1. 110000011011110</a:t>
            </a:r>
          </a:p>
          <a:p>
            <a:pPr marL="0" indent="0">
              <a:buNone/>
            </a:pPr>
            <a:r>
              <a:rPr lang="ru-RU" sz="2800" dirty="0" smtClean="0"/>
              <a:t>2. 110000001011110  </a:t>
            </a:r>
          </a:p>
          <a:p>
            <a:pPr marL="0" indent="0">
              <a:buNone/>
            </a:pPr>
            <a:r>
              <a:rPr lang="ru-RU" sz="2800" dirty="0" smtClean="0"/>
              <a:t>3. 110001001001110 </a:t>
            </a:r>
          </a:p>
          <a:p>
            <a:pPr marL="0" indent="0">
              <a:buNone/>
            </a:pPr>
            <a:r>
              <a:rPr lang="ru-RU" sz="2800" dirty="0" smtClean="0"/>
              <a:t>4. 110000010011110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691" t="26593" r="17938" b="55625"/>
          <a:stretch/>
        </p:blipFill>
        <p:spPr bwMode="auto">
          <a:xfrm>
            <a:off x="-2" y="1484784"/>
            <a:ext cx="9144001" cy="198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000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3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110000010011110 = В 0000010011110 = ВА 0010011110 = ВАD 0011110 = ВАDD 1110 = ВАDDВ 10 = ВАDDВЕ. </a:t>
            </a:r>
            <a:r>
              <a:rPr lang="ru-RU" b="1" i="1" dirty="0" smtClean="0"/>
              <a:t>Сообщение декодировано.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dirty="0" smtClean="0"/>
              <a:t>Ответ - 4</a:t>
            </a:r>
            <a:endParaRPr lang="ru-RU" sz="4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2132856"/>
            <a:ext cx="7745505" cy="39933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Черно-белое растровое изображение кодируется построчно, начиная с левого верхнего угла и заканчивая в правом нижнем углу. При кодировании 1 обозначает черный цвет, а 0 – белый.</a:t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компактности результат записали в восьмеричной системе счисления. Выберите правильную запись кода.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4.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14932" t="57067" r="71533" b="35585"/>
          <a:stretch>
            <a:fillRect/>
          </a:stretch>
        </p:blipFill>
        <p:spPr bwMode="auto">
          <a:xfrm>
            <a:off x="971600" y="3573016"/>
            <a:ext cx="4000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58000" y="3220625"/>
            <a:ext cx="228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1. 53012 </a:t>
            </a:r>
          </a:p>
          <a:p>
            <a:r>
              <a:rPr lang="ru-RU" sz="2800" dirty="0">
                <a:solidFill>
                  <a:srgbClr val="FF0000"/>
                </a:solidFill>
              </a:rPr>
              <a:t>2. 53412 </a:t>
            </a:r>
          </a:p>
          <a:p>
            <a:r>
              <a:rPr lang="ru-RU" sz="2800" dirty="0">
                <a:solidFill>
                  <a:srgbClr val="FF0000"/>
                </a:solidFill>
              </a:rPr>
              <a:t>3. 57414</a:t>
            </a:r>
          </a:p>
          <a:p>
            <a:r>
              <a:rPr lang="ru-RU" sz="2800" dirty="0">
                <a:solidFill>
                  <a:srgbClr val="FF0000"/>
                </a:solidFill>
              </a:rPr>
              <a:t>4. 53414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204474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1. 53012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2. 53412 </a:t>
            </a:r>
          </a:p>
          <a:p>
            <a:pPr marL="0" indent="0">
              <a:buNone/>
            </a:pPr>
            <a:r>
              <a:rPr lang="ru-RU" dirty="0" smtClean="0"/>
              <a:t>3. 57414</a:t>
            </a:r>
          </a:p>
          <a:p>
            <a:pPr marL="0" indent="0">
              <a:buNone/>
            </a:pPr>
            <a:r>
              <a:rPr lang="ru-RU" dirty="0" smtClean="0"/>
              <a:t>4. 53414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dirty="0" smtClean="0"/>
              <a:t>Ответ - 2</a:t>
            </a:r>
            <a:endParaRPr lang="ru-RU" sz="4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30341" t="23281" r="9570" b="50000"/>
          <a:stretch>
            <a:fillRect/>
          </a:stretch>
        </p:blipFill>
        <p:spPr bwMode="auto">
          <a:xfrm>
            <a:off x="13891" y="4077072"/>
            <a:ext cx="8996843" cy="235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2060848"/>
            <a:ext cx="7745505" cy="3877815"/>
          </a:xfrm>
        </p:spPr>
        <p:txBody>
          <a:bodyPr/>
          <a:lstStyle/>
          <a:p>
            <a:r>
              <a:rPr lang="ru-RU" dirty="0" smtClean="0"/>
              <a:t>Для передачи по каналу связи сообщения, состоящего только из символов А, Б, В и Г используется неравномерный (по длине) код: А-00, Б-11, В-010, Г-011. Через канал связи передается сообщение: ВАГБВГ. Закодируйте сообщение данным кодом. Полученную двоичную последовательность переведите в шестнадцатеричный вид.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94116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1. 43D3</a:t>
            </a:r>
          </a:p>
          <a:p>
            <a:r>
              <a:rPr lang="en-US" sz="2800" dirty="0">
                <a:solidFill>
                  <a:srgbClr val="FF0000"/>
                </a:solidFill>
              </a:rPr>
              <a:t>2. CADBCD</a:t>
            </a:r>
          </a:p>
          <a:p>
            <a:r>
              <a:rPr lang="en-US" sz="2800" dirty="0">
                <a:solidFill>
                  <a:srgbClr val="FF0000"/>
                </a:solidFill>
              </a:rPr>
              <a:t>3. 3D34</a:t>
            </a:r>
          </a:p>
          <a:p>
            <a:r>
              <a:rPr lang="en-US" sz="2800" dirty="0">
                <a:solidFill>
                  <a:srgbClr val="FF0000"/>
                </a:solidFill>
              </a:rPr>
              <a:t>3. 3D34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90073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 43D3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2. CADBCD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3. 3D34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3. 3D34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400" dirty="0" smtClean="0"/>
              <a:t>Ответ - 1</a:t>
            </a:r>
            <a:endParaRPr lang="ru-RU" sz="4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45363" t="42969" r="7812" b="40301"/>
          <a:stretch>
            <a:fillRect/>
          </a:stretch>
        </p:blipFill>
        <p:spPr bwMode="auto">
          <a:xfrm>
            <a:off x="428596" y="4286256"/>
            <a:ext cx="84296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9" y="2420888"/>
            <a:ext cx="7560840" cy="3240361"/>
          </a:xfrm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Повышенный уровень.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Максимальный балл — 1.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Рекомендованное время на выполнение — 3 минуты.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Что проверяет задание: </a:t>
            </a:r>
            <a:r>
              <a:rPr lang="ru-RU" dirty="0" smtClean="0"/>
              <a:t>Дискретное (цифровое) представление текстовой, графической, звуковой информации и видеоинформации. Единицы измерения количества информации.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Разбор заданий </a:t>
            </a:r>
            <a:r>
              <a:rPr lang="ru-RU" b="1" dirty="0">
                <a:solidFill>
                  <a:srgbClr val="FF0000"/>
                </a:solidFill>
              </a:rPr>
              <a:t>А11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988841"/>
            <a:ext cx="9036496" cy="486916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Неравномерное кодирование </a:t>
            </a:r>
            <a:r>
              <a:rPr lang="ru-RU" dirty="0"/>
              <a:t>— это кодирование, при котором разные символы могут кодироваться кодами разной длины.</a:t>
            </a:r>
          </a:p>
          <a:p>
            <a:endParaRPr lang="ru-RU" dirty="0"/>
          </a:p>
          <a:p>
            <a:r>
              <a:rPr lang="ru-RU" b="1" dirty="0"/>
              <a:t>Алфавит </a:t>
            </a:r>
            <a:r>
              <a:rPr lang="ru-RU" dirty="0"/>
              <a:t>— это совокупность всех различных символов, которая используется для записи сообщения.</a:t>
            </a:r>
          </a:p>
          <a:p>
            <a:endParaRPr lang="ru-RU" dirty="0"/>
          </a:p>
          <a:p>
            <a:r>
              <a:rPr lang="ru-RU" b="1" dirty="0"/>
              <a:t>Глубина кодирования цвета </a:t>
            </a:r>
            <a:r>
              <a:rPr lang="ru-RU" dirty="0"/>
              <a:t>— это количество бит, необходимых для хранения и представления цвета при кодировании одного пикселя растровой графики.</a:t>
            </a:r>
          </a:p>
          <a:p>
            <a:r>
              <a:rPr lang="ru-RU" b="1" dirty="0"/>
              <a:t>Существует два подхода </a:t>
            </a:r>
            <a:r>
              <a:rPr lang="ru-RU" dirty="0"/>
              <a:t>к измерению количества информации: вероятностный (учитывается вероятность совершения события, при это события могут быть как равновероятны (выпадение орла или решки), так и не равновероятны ( появление определенной буквы в слове )) и алфавитный (совершение определенного события из всех возможных считается равновероятным: событие произошло или нет). </a:t>
            </a:r>
          </a:p>
        </p:txBody>
      </p:sp>
    </p:spTree>
    <p:extLst>
      <p:ext uri="{BB962C8B-B14F-4D97-AF65-F5344CB8AC3E}">
        <p14:creationId xmlns:p14="http://schemas.microsoft.com/office/powerpoint/2010/main" val="1155042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060849"/>
            <a:ext cx="8496943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Для </a:t>
            </a:r>
            <a:r>
              <a:rPr lang="ru-RU" sz="2000" dirty="0"/>
              <a:t>регистрации на сайте некоторой страны пользователю требуется придумать пароль. Длина пароля — ровно 11 символов. В качестве символов используются десятичные цифры и 12 различных букв местного алфавита, причём все буквы используются в двух начертаниях: как строчные, так и заглавные (регистр буквы имеет значение!).</a:t>
            </a:r>
          </a:p>
          <a:p>
            <a:pPr marL="0" indent="0">
              <a:buNone/>
            </a:pPr>
            <a:r>
              <a:rPr lang="ru-RU" sz="2000" dirty="0"/>
              <a:t>Под хранение каждого такого пароля на компьютере отводится минимально возможное и одинаковое целое количество байтов, при этом используется посимвольное кодирование и все символы кодируются одинаковым и минимально возможным количеством битов.</a:t>
            </a:r>
          </a:p>
          <a:p>
            <a:pPr marL="0" indent="0">
              <a:buNone/>
            </a:pPr>
            <a:r>
              <a:rPr lang="ru-RU" sz="2000" dirty="0"/>
              <a:t>Определите объём памяти, который занимает хранение 60 паролей.</a:t>
            </a:r>
          </a:p>
          <a:p>
            <a:pPr marL="0" indent="0">
              <a:buNone/>
            </a:pPr>
            <a:r>
              <a:rPr lang="ru-RU" sz="2000" dirty="0"/>
              <a:t>1)540 байт</a:t>
            </a:r>
          </a:p>
          <a:p>
            <a:pPr marL="0" indent="0">
              <a:buNone/>
            </a:pPr>
            <a:r>
              <a:rPr lang="ru-RU" sz="2000" dirty="0"/>
              <a:t>2)600 байт</a:t>
            </a:r>
          </a:p>
          <a:p>
            <a:pPr marL="0" indent="0">
              <a:buNone/>
            </a:pPr>
            <a:r>
              <a:rPr lang="ru-RU" sz="2000" dirty="0"/>
              <a:t>3)660 байт</a:t>
            </a:r>
          </a:p>
          <a:p>
            <a:pPr marL="0" indent="0">
              <a:buNone/>
            </a:pPr>
            <a:r>
              <a:rPr lang="ru-RU" sz="2000" dirty="0"/>
              <a:t>4)720 байт</a:t>
            </a:r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/>
              <a:t>Задание</a:t>
            </a:r>
            <a:r>
              <a:rPr lang="ru-RU" sz="4400" b="1" dirty="0"/>
              <a:t>. </a:t>
            </a:r>
            <a:r>
              <a:rPr lang="ru-RU" sz="4400" b="1" dirty="0" err="1"/>
              <a:t>КИМы</a:t>
            </a:r>
            <a:r>
              <a:rPr lang="ru-RU" sz="4400" b="1" dirty="0"/>
              <a:t> по ЕГЭ-2012</a:t>
            </a:r>
            <a:r>
              <a:rPr lang="ru-RU" sz="4400" b="1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197007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59" y="692696"/>
            <a:ext cx="8064897" cy="568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/>
              <a:t>Решение</a:t>
            </a:r>
            <a:r>
              <a:rPr lang="ru-RU" sz="2800" b="1" dirty="0"/>
              <a:t>.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Разворачиваем решение задачи с конца.</a:t>
            </a:r>
          </a:p>
          <a:p>
            <a:pPr marL="0" indent="0">
              <a:buNone/>
            </a:pPr>
            <a:r>
              <a:rPr lang="ru-RU" sz="2800" dirty="0" err="1"/>
              <a:t>I</a:t>
            </a:r>
            <a:r>
              <a:rPr lang="ru-RU" sz="2800" baseline="-25000" dirty="0" err="1"/>
              <a:t>ф</a:t>
            </a:r>
            <a:r>
              <a:rPr lang="ru-RU" sz="2800" dirty="0"/>
              <a:t> — это информационный объем искомого файла.</a:t>
            </a:r>
          </a:p>
          <a:p>
            <a:pPr marL="0" indent="0">
              <a:buNone/>
            </a:pPr>
            <a:r>
              <a:rPr lang="ru-RU" sz="2800" b="1" dirty="0" err="1"/>
              <a:t>I</a:t>
            </a:r>
            <a:r>
              <a:rPr lang="ru-RU" sz="2800" b="1" baseline="-25000" dirty="0" err="1"/>
              <a:t>ф</a:t>
            </a:r>
            <a:r>
              <a:rPr lang="ru-RU" sz="2800" b="1" dirty="0"/>
              <a:t> = I</a:t>
            </a:r>
            <a:r>
              <a:rPr lang="ru-RU" sz="2800" b="1" baseline="-25000" dirty="0"/>
              <a:t>1 </a:t>
            </a:r>
            <a:r>
              <a:rPr lang="ru-RU" sz="2800" b="1" baseline="-25000" dirty="0" err="1"/>
              <a:t>пароля</a:t>
            </a:r>
            <a:r>
              <a:rPr lang="ru-RU" sz="2800" b="1" dirty="0" err="1"/>
              <a:t>×K</a:t>
            </a:r>
            <a:r>
              <a:rPr lang="ru-RU" sz="2800" dirty="0"/>
              <a:t>, где I</a:t>
            </a:r>
            <a:r>
              <a:rPr lang="ru-RU" sz="2800" baseline="-25000" dirty="0"/>
              <a:t>1 пароля</a:t>
            </a:r>
            <a:r>
              <a:rPr lang="ru-RU" sz="2800" dirty="0"/>
              <a:t> — информационный объем, требуемый для хранения 1 пароля, К — количество паролей (60).</a:t>
            </a:r>
          </a:p>
          <a:p>
            <a:pPr marL="0" indent="0">
              <a:buNone/>
            </a:pPr>
            <a:r>
              <a:rPr lang="ru-RU" sz="2800" b="1" dirty="0"/>
              <a:t>I</a:t>
            </a:r>
            <a:r>
              <a:rPr lang="ru-RU" sz="2800" b="1" baseline="-25000" dirty="0"/>
              <a:t>1 пароля</a:t>
            </a:r>
            <a:r>
              <a:rPr lang="ru-RU" sz="2800" b="1" dirty="0"/>
              <a:t> = </a:t>
            </a:r>
            <a:r>
              <a:rPr lang="ru-RU" sz="2800" b="1" dirty="0" err="1"/>
              <a:t>i×L</a:t>
            </a:r>
            <a:r>
              <a:rPr lang="ru-RU" sz="2800" dirty="0"/>
              <a:t>, i — количество бит для кодирования одного символа пароля, L — длина пароля (11).</a:t>
            </a:r>
          </a:p>
          <a:p>
            <a:pPr marL="0" indent="0">
              <a:buNone/>
            </a:pPr>
            <a:r>
              <a:rPr lang="ru-RU" sz="2800" b="1" dirty="0"/>
              <a:t>i = log</a:t>
            </a:r>
            <a:r>
              <a:rPr lang="ru-RU" sz="2800" b="1" baseline="-25000" dirty="0"/>
              <a:t>2</a:t>
            </a:r>
            <a:r>
              <a:rPr lang="ru-RU" sz="2800" b="1" dirty="0"/>
              <a:t>N</a:t>
            </a:r>
            <a:r>
              <a:rPr lang="ru-RU" sz="2800" dirty="0"/>
              <a:t>, где N — количество различных символов, допустимых для использования в пароле (то есть алфавит). </a:t>
            </a:r>
          </a:p>
        </p:txBody>
      </p:sp>
    </p:spTree>
    <p:extLst>
      <p:ext uri="{BB962C8B-B14F-4D97-AF65-F5344CB8AC3E}">
        <p14:creationId xmlns:p14="http://schemas.microsoft.com/office/powerpoint/2010/main" val="1884830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20688"/>
            <a:ext cx="8424935" cy="5904656"/>
          </a:xfrm>
        </p:spPr>
        <p:txBody>
          <a:bodyPr>
            <a:normAutofit/>
          </a:bodyPr>
          <a:lstStyle/>
          <a:p>
            <a:pPr marL="0" lvl="0" indent="0">
              <a:buClr>
                <a:srgbClr val="873624"/>
              </a:buClr>
              <a:buNone/>
            </a:pP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Выполним все операции снизу вверх с учетом условий задания:</a:t>
            </a:r>
          </a:p>
          <a:p>
            <a:pPr marL="0" lvl="0" indent="0">
              <a:buClr>
                <a:srgbClr val="873624"/>
              </a:buClr>
              <a:buNone/>
            </a:pP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1.N = 10 + 12 + 12 = 34 символа (10 цифр, 12 строчных и 12 прописных букв)</a:t>
            </a:r>
          </a:p>
          <a:p>
            <a:pPr marL="0" lvl="0" indent="0">
              <a:buClr>
                <a:srgbClr val="873624"/>
              </a:buClr>
              <a:buNone/>
            </a:pP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2.i = log</a:t>
            </a:r>
            <a:r>
              <a:rPr lang="ru-RU" sz="1900" baseline="-25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2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N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или N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= 2</a:t>
            </a:r>
            <a:r>
              <a:rPr lang="ru-RU" sz="1900" baseline="30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 = log</a:t>
            </a:r>
            <a:r>
              <a:rPr lang="ru-RU" sz="1900" baseline="-25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2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34 или34 = 2</a:t>
            </a:r>
            <a:r>
              <a:rPr lang="ru-RU" sz="1900" baseline="30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5 бит &lt;i &lt; 6 бит</a:t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 = 6 бит.</a:t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Мы выполняем условие задачи: используется посимвольное кодирование и все символы кодируются одинаковым и минимально возможным количеством битов.</a:t>
            </a:r>
          </a:p>
          <a:p>
            <a:pPr marL="0" lvl="0" indent="0">
              <a:buClr>
                <a:srgbClr val="873624"/>
              </a:buClr>
              <a:buNone/>
            </a:pP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3.I</a:t>
            </a:r>
            <a:r>
              <a:rPr lang="ru-RU" sz="1900" baseline="-25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1 пароля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= 6 бит × 11 = 66 бит.</a:t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Обратимся к условию задачи: под хранение каждого такого пароля на компьютере отводится минимально возможное и одинаковое целое количество байтов. Округляем 66 бит до целого числа байт.</a:t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Тогда I</a:t>
            </a:r>
            <a:r>
              <a:rPr lang="ru-RU" sz="1900" baseline="-25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1 пароля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= 72 бит = 9 байт.</a:t>
            </a:r>
          </a:p>
          <a:p>
            <a:pPr marL="0" lvl="0" indent="0">
              <a:buClr>
                <a:srgbClr val="873624"/>
              </a:buClr>
              <a:buNone/>
            </a:pP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4.I</a:t>
            </a:r>
            <a:r>
              <a:rPr lang="ru-RU" sz="1900" baseline="-25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ф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=9байт × 60 = 540 байт.</a:t>
            </a:r>
          </a:p>
          <a:p>
            <a:pPr marL="0" lvl="0" indent="0">
              <a:buClr>
                <a:srgbClr val="873624"/>
              </a:buClr>
              <a:buNone/>
            </a:pP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Ответ: 1.</a:t>
            </a:r>
          </a:p>
          <a:p>
            <a:pPr marL="0" lvl="0" indent="0">
              <a:buClr>
                <a:srgbClr val="873624"/>
              </a:buClr>
              <a:buNone/>
            </a:pP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NB!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В данной задаче количество символов в алфавите некратно степени 2, и мы прибегали к округлению в сторону увеличения до целого числа бит.</a:t>
            </a:r>
          </a:p>
          <a:p>
            <a:pPr lvl="0">
              <a:buClr>
                <a:srgbClr val="873624"/>
              </a:buClr>
            </a:pPr>
            <a:endParaRPr lang="ru-RU" sz="19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95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340768"/>
            <a:ext cx="8444752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Задание</a:t>
            </a:r>
            <a:r>
              <a:rPr lang="ru-RU" b="1" dirty="0" smtClean="0"/>
              <a:t>. </a:t>
            </a:r>
          </a:p>
          <a:p>
            <a:pPr marL="0" indent="0">
              <a:buNone/>
            </a:pPr>
            <a:r>
              <a:rPr lang="ru-RU" b="1" dirty="0" smtClean="0"/>
              <a:t>Диагностическая работа по информатике от МИОО. </a:t>
            </a:r>
          </a:p>
          <a:p>
            <a:pPr marL="0" indent="0">
              <a:buNone/>
            </a:pPr>
            <a:r>
              <a:rPr lang="ru-RU" b="1" dirty="0" smtClean="0"/>
              <a:t>29 ноября 2010 года.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Программа генерирует N-символьные пароли следующим образом: в качестве символов используются цифры, а также строчные и прописные латинские буквы в любом порядке (в латинском алфавите 26 знаков). Все символы кодируются одним и тем же минимально возможным количеством бит и записываются на диск. Программа сгенерировала 128 паролей и записала их в файл подряд, без дополнительных символов. Размер полученного файла составил 1,5 Кбайта.</a:t>
            </a:r>
          </a:p>
          <a:p>
            <a:pPr marL="0" indent="0">
              <a:buNone/>
            </a:pPr>
            <a:r>
              <a:rPr lang="ru-RU" dirty="0" smtClean="0"/>
              <a:t>Какова длина пароля (N)?</a:t>
            </a:r>
          </a:p>
          <a:p>
            <a:pPr marL="0" indent="0">
              <a:buNone/>
            </a:pPr>
            <a:r>
              <a:rPr lang="ru-RU" dirty="0" smtClean="0"/>
              <a:t>1)2</a:t>
            </a:r>
          </a:p>
          <a:p>
            <a:pPr marL="0" indent="0">
              <a:buNone/>
            </a:pPr>
            <a:r>
              <a:rPr lang="ru-RU" dirty="0" smtClean="0"/>
              <a:t>2)8</a:t>
            </a:r>
          </a:p>
          <a:p>
            <a:pPr marL="0" indent="0">
              <a:buNone/>
            </a:pPr>
            <a:r>
              <a:rPr lang="ru-RU" dirty="0" smtClean="0"/>
              <a:t>3)12</a:t>
            </a:r>
          </a:p>
          <a:p>
            <a:pPr marL="0" indent="0">
              <a:buNone/>
            </a:pPr>
            <a:r>
              <a:rPr lang="ru-RU" dirty="0" smtClean="0"/>
              <a:t>4)16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05307"/>
            <a:ext cx="7756263" cy="747429"/>
          </a:xfrm>
        </p:spPr>
        <p:txBody>
          <a:bodyPr/>
          <a:lstStyle/>
          <a:p>
            <a:r>
              <a:rPr lang="ru-RU" b="1" dirty="0"/>
              <a:t>Разбор заданий </a:t>
            </a:r>
            <a:r>
              <a:rPr lang="ru-RU" b="1" dirty="0">
                <a:solidFill>
                  <a:srgbClr val="FF0000"/>
                </a:solidFill>
              </a:rPr>
              <a:t>А11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28384" y="-2469"/>
            <a:ext cx="11156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95D1D"/>
                </a:solidFill>
                <a:ea typeface="+mj-ea"/>
                <a:cs typeface="+mj-cs"/>
              </a:rPr>
              <a:t>Стр. 2</a:t>
            </a:r>
            <a:br>
              <a:rPr lang="ru-RU" sz="2400" b="1" dirty="0">
                <a:solidFill>
                  <a:srgbClr val="895D1D"/>
                </a:solidFill>
                <a:ea typeface="+mj-ea"/>
                <a:cs typeface="+mj-cs"/>
              </a:rPr>
            </a:br>
            <a:endParaRPr lang="ru-RU" sz="9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48347"/>
            <a:ext cx="8352927" cy="41329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NB</a:t>
            </a:r>
            <a:r>
              <a:rPr lang="ru-RU" b="1" dirty="0"/>
              <a:t>! </a:t>
            </a:r>
            <a:r>
              <a:rPr lang="ru-RU" dirty="0"/>
              <a:t>Это и предыдущее задание отличаются тем, что искомое предыдущего задания есть данное текущего и наоборот. </a:t>
            </a:r>
          </a:p>
          <a:p>
            <a:pPr marL="0" indent="0">
              <a:buNone/>
            </a:pPr>
            <a:r>
              <a:rPr lang="ru-RU" dirty="0"/>
              <a:t>1.M — это количество символов, которое можно использовать для составления пароля.</a:t>
            </a:r>
            <a:br>
              <a:rPr lang="ru-RU" dirty="0"/>
            </a:br>
            <a:r>
              <a:rPr lang="ru-RU" dirty="0"/>
              <a:t>M = 10 + 26 + 26 = 62 символа (10 цифр, 26 строчных и прописных букв).</a:t>
            </a:r>
            <a:br>
              <a:rPr lang="ru-RU" dirty="0"/>
            </a:br>
            <a:r>
              <a:rPr lang="ru-RU" dirty="0"/>
              <a:t>Обратимся к условию задачи: Все символы кодируются одним и тем же минимально возможным количеством бит и записываются на диск.</a:t>
            </a:r>
            <a:br>
              <a:rPr lang="ru-RU" dirty="0"/>
            </a:br>
            <a:r>
              <a:rPr lang="ru-RU" dirty="0"/>
              <a:t>i = log</a:t>
            </a:r>
            <a:r>
              <a:rPr lang="ru-RU" baseline="-25000" dirty="0"/>
              <a:t>2</a:t>
            </a:r>
            <a:r>
              <a:rPr lang="ru-RU" dirty="0"/>
              <a:t>М или М = 2</a:t>
            </a:r>
            <a:r>
              <a:rPr lang="ru-RU" baseline="30000" dirty="0"/>
              <a:t>i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i = log</a:t>
            </a:r>
            <a:r>
              <a:rPr lang="ru-RU" baseline="-25000" dirty="0"/>
              <a:t>2</a:t>
            </a:r>
            <a:r>
              <a:rPr lang="ru-RU" dirty="0"/>
              <a:t>62 или 62 = 2</a:t>
            </a:r>
            <a:r>
              <a:rPr lang="ru-RU" baseline="30000" dirty="0"/>
              <a:t>i</a:t>
            </a:r>
            <a:r>
              <a:rPr lang="ru-RU" dirty="0"/>
              <a:t>, 5 бит &lt; i &lt; 6 бит</a:t>
            </a:r>
            <a:br>
              <a:rPr lang="ru-RU" dirty="0"/>
            </a:br>
            <a:r>
              <a:rPr lang="ru-RU" dirty="0"/>
              <a:t>Так как «Все символы кодируются одним и тем же минимально возможным количеством бит», то i = 6 бит.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2803390" cy="1054250"/>
          </a:xfrm>
        </p:spPr>
        <p:txBody>
          <a:bodyPr/>
          <a:lstStyle/>
          <a:p>
            <a:pPr algn="l"/>
            <a:r>
              <a:rPr lang="ru-RU" sz="4400" b="1" i="1" dirty="0">
                <a:solidFill>
                  <a:srgbClr val="FF0000"/>
                </a:solidFill>
              </a:rPr>
              <a:t>Решение</a:t>
            </a:r>
            <a:r>
              <a:rPr lang="ru-RU" sz="4400" b="1" dirty="0" smtClean="0">
                <a:solidFill>
                  <a:srgbClr val="FF0000"/>
                </a:solidFill>
              </a:rPr>
              <a:t>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45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1" y="332656"/>
            <a:ext cx="8712968" cy="65253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2.I</a:t>
            </a:r>
            <a:r>
              <a:rPr lang="ru-RU" baseline="-25000" dirty="0" smtClean="0"/>
              <a:t>ф</a:t>
            </a:r>
            <a:r>
              <a:rPr lang="ru-RU" dirty="0" smtClean="0"/>
              <a:t> = I</a:t>
            </a:r>
            <a:r>
              <a:rPr lang="ru-RU" baseline="-25000" dirty="0" smtClean="0"/>
              <a:t>1 пароля</a:t>
            </a:r>
            <a:r>
              <a:rPr lang="ru-RU" dirty="0" smtClean="0"/>
              <a:t>×K, где I</a:t>
            </a:r>
            <a:r>
              <a:rPr lang="ru-RU" baseline="-25000" dirty="0" smtClean="0"/>
              <a:t>ф</a:t>
            </a:r>
            <a:r>
              <a:rPr lang="ru-RU" dirty="0" smtClean="0"/>
              <a:t> — это информационный объем искомого файла (1,5 Кбайта), I</a:t>
            </a:r>
            <a:r>
              <a:rPr lang="ru-RU" baseline="-25000" dirty="0" smtClean="0"/>
              <a:t>1 пароля</a:t>
            </a:r>
            <a:r>
              <a:rPr lang="ru-RU" dirty="0" smtClean="0"/>
              <a:t> — информационный объем, требуемый для хранения 1 пароля, К — количество паролей (128).</a:t>
            </a:r>
            <a:br>
              <a:rPr lang="ru-RU" dirty="0" smtClean="0"/>
            </a:br>
            <a:r>
              <a:rPr lang="ru-RU" dirty="0" smtClean="0"/>
              <a:t>I</a:t>
            </a:r>
            <a:r>
              <a:rPr lang="ru-RU" baseline="-25000" dirty="0" smtClean="0"/>
              <a:t>1 пароля</a:t>
            </a:r>
            <a:r>
              <a:rPr lang="ru-RU" dirty="0" smtClean="0"/>
              <a:t> = i×N, i — количество бит для кодирования одного символа пароля, N — длина пароля (неизвестное).</a:t>
            </a:r>
            <a:br>
              <a:rPr lang="ru-RU" dirty="0" smtClean="0"/>
            </a:br>
            <a:r>
              <a:rPr lang="ru-RU" dirty="0" smtClean="0"/>
              <a:t>I</a:t>
            </a:r>
            <a:r>
              <a:rPr lang="ru-RU" baseline="-25000" dirty="0" smtClean="0"/>
              <a:t>ф</a:t>
            </a:r>
            <a:r>
              <a:rPr lang="ru-RU" dirty="0" smtClean="0"/>
              <a:t> =i×N ×K</a:t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Ответ: 16.</a:t>
            </a:r>
          </a:p>
          <a:p>
            <a:pPr marL="0" indent="0">
              <a:buNone/>
            </a:pPr>
            <a:r>
              <a:rPr lang="ru-RU" b="1" dirty="0" smtClean="0"/>
              <a:t>NB! </a:t>
            </a:r>
            <a:r>
              <a:rPr lang="ru-RU" dirty="0" smtClean="0"/>
              <a:t>Обратите внимание на удобство расчетов в степенях 2. Этот навык отрабатывайте непрестанно. В начале лекции у вас было 2 задания на эту тему.</a:t>
            </a:r>
            <a:br>
              <a:rPr lang="ru-RU" dirty="0" smtClean="0"/>
            </a:br>
            <a:r>
              <a:rPr lang="ru-RU" dirty="0" smtClean="0"/>
              <a:t>Уверена, что вы заметили на важную формулировку в задании: «Программа сгенерировала 128 паролей и записала их в файл подряд, без дополнительных символов». Если было бы указано количество дополнительных символов между паролями, используемых при записи, то это необходимо было бы учитывать. Важно внимательно читать условие задания.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215" y="2276872"/>
            <a:ext cx="709771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 велокроссе участвуют 987 спортсменов. Специальное устройство регистрирует прохождение каждым из участников промежуточного финиша, записывая его номер с использованием минимально возможного количества бит, одинакового для каждого спортсмена. Каков информационный объем сообщения, записанного устройством, после того как промежуточный финиш прошли 60 велосипедистов?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1) 60 бит 2) 60 байт 3) 987 бит 4) 75 байт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rgbClr val="FF0000"/>
                </a:solidFill>
              </a:rPr>
              <a:t>А11 - 01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Решение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N</a:t>
            </a:r>
            <a:r>
              <a:rPr lang="ru-RU" dirty="0" smtClean="0"/>
              <a:t>=987, </a:t>
            </a:r>
            <a:r>
              <a:rPr lang="en-US" dirty="0" smtClean="0"/>
              <a:t>i</a:t>
            </a:r>
            <a:r>
              <a:rPr lang="ru-RU" dirty="0" smtClean="0"/>
              <a:t>=10 бит, этого достаточно для кодирования номера каждого спортсмена, кодирование равномерное (2</a:t>
            </a:r>
            <a:r>
              <a:rPr lang="ru-RU" baseline="30000" dirty="0" smtClean="0"/>
              <a:t>10</a:t>
            </a:r>
            <a:r>
              <a:rPr lang="ru-RU" dirty="0" smtClean="0"/>
              <a:t>=1024 &gt; 987)</a:t>
            </a:r>
          </a:p>
          <a:p>
            <a:pPr marL="0" indent="0">
              <a:buNone/>
            </a:pPr>
            <a:r>
              <a:rPr lang="en-US" dirty="0" smtClean="0"/>
              <a:t>I=K ∙ I = 60 ∙ 10 </a:t>
            </a:r>
            <a:r>
              <a:rPr lang="ru-RU" dirty="0" smtClean="0"/>
              <a:t>бит</a:t>
            </a:r>
            <a:r>
              <a:rPr lang="en-US" dirty="0" smtClean="0"/>
              <a:t> = 75 </a:t>
            </a:r>
            <a:r>
              <a:rPr lang="ru-RU" dirty="0" smtClean="0"/>
              <a:t>байт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 некоторой стране автомобильный номер длиной 7 символов составляют из заглавных букв (используются только 22 различные буквы) и десятичных цифр в любом порядке. Каждый такой номер в компьютерной программе записывается минимально возможным и одинаковым целым количеством байт (при этом используют посимвольное кодирование и все символы кодируются одинаковым и минимально возможным количеством бит). Определите объем памяти, отводимый этой программой для записи 50 номеров.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1) 350 байт 2) 300 байт 3) 250 байт 4) 200 байт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rgbClr val="FF0000"/>
                </a:solidFill>
              </a:rPr>
              <a:t>А11 - 02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/>
              <a:t>Решение</a:t>
            </a:r>
            <a:r>
              <a:rPr lang="ru-RU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N</a:t>
            </a:r>
            <a:r>
              <a:rPr lang="ru-RU" sz="2800" dirty="0" smtClean="0"/>
              <a:t> = 22 + 10 = 32 символа в алфавите, </a:t>
            </a:r>
            <a:r>
              <a:rPr lang="en-US" sz="2800" dirty="0" smtClean="0"/>
              <a:t>i</a:t>
            </a:r>
            <a:r>
              <a:rPr lang="ru-RU" sz="2800" dirty="0" smtClean="0"/>
              <a:t> = 5 бит</a:t>
            </a:r>
          </a:p>
          <a:p>
            <a:pPr marL="0" indent="0">
              <a:buNone/>
            </a:pPr>
            <a:r>
              <a:rPr lang="en-US" sz="2800" dirty="0" smtClean="0"/>
              <a:t>I</a:t>
            </a:r>
            <a:r>
              <a:rPr lang="ru-RU" sz="2800" baseline="-25000" dirty="0" smtClean="0"/>
              <a:t>1 номера</a:t>
            </a:r>
            <a:r>
              <a:rPr lang="ru-RU" sz="2800" dirty="0" smtClean="0"/>
              <a:t> = 5 ∙ 7 = 35 бит, в задаче сказано, что номер записывается минимально возможным и одинаковым целым количеством байт. Тогда </a:t>
            </a:r>
            <a:r>
              <a:rPr lang="en-US" sz="2800" dirty="0" smtClean="0"/>
              <a:t>I</a:t>
            </a:r>
            <a:r>
              <a:rPr lang="ru-RU" sz="2800" baseline="-25000" dirty="0" smtClean="0"/>
              <a:t>1 номера</a:t>
            </a:r>
            <a:r>
              <a:rPr lang="ru-RU" sz="2800" dirty="0" smtClean="0"/>
              <a:t> = 5 байт</a:t>
            </a:r>
          </a:p>
          <a:p>
            <a:pPr marL="0" indent="0">
              <a:buNone/>
            </a:pPr>
            <a:r>
              <a:rPr lang="en-US" sz="2800" dirty="0" smtClean="0"/>
              <a:t>I</a:t>
            </a:r>
            <a:r>
              <a:rPr lang="ru-RU" sz="2800" baseline="-25000" dirty="0" smtClean="0"/>
              <a:t>50 номеров</a:t>
            </a:r>
            <a:r>
              <a:rPr lang="ru-RU" sz="2800" dirty="0" smtClean="0"/>
              <a:t> = 5 ∙ 50 = 250 байт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48347"/>
            <a:ext cx="9143999" cy="449302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Создатели компьютеров отдают предпочтение именно двоичной системе счисления потому, что в техническом устройстве наиболее просто реализовать два противоположных физических состояния: некоторый физический элемент, имеющий два различных состояния: намагниченность в двух противоположных направлениях; прибор, пропускающий или нет электрический ток; конденсатор, заряженный или незаряженный и т.п. В компьютере бит является наименьшей возможной единицей информации.</a:t>
            </a:r>
          </a:p>
          <a:p>
            <a:endParaRPr lang="ru-RU" dirty="0"/>
          </a:p>
          <a:p>
            <a:r>
              <a:rPr lang="ru-RU" b="1" dirty="0"/>
              <a:t>Бит</a:t>
            </a:r>
            <a:r>
              <a:rPr lang="ru-RU" dirty="0"/>
              <a:t> - это единица измерения количества информации.</a:t>
            </a:r>
          </a:p>
          <a:p>
            <a:r>
              <a:rPr lang="ru-RU" dirty="0"/>
              <a:t>За единицу количества информации принимается такое количество информации, которое со держит смс, уменьшающее неопределенность в два раза. </a:t>
            </a:r>
          </a:p>
        </p:txBody>
      </p:sp>
    </p:spTree>
    <p:extLst>
      <p:ext uri="{BB962C8B-B14F-4D97-AF65-F5344CB8AC3E}">
        <p14:creationId xmlns:p14="http://schemas.microsoft.com/office/powerpoint/2010/main" val="1285850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Каждая клетка поля 8×8 кодируется минимально возможным и одинаковым количеством бит. Решение задачи о прохождении «конем» поля записывается последовательностью кодов посещенных клеток. Каков объем информации после 11 сделанных ходов? (Запись решения начинается с начальной позиции коня).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1) 64 бит 2) 9 байт 3) 12 байт 4) 96 байт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rgbClr val="FF0000"/>
                </a:solidFill>
              </a:rPr>
              <a:t>А11 - 03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Решение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N</a:t>
            </a:r>
            <a:r>
              <a:rPr lang="ru-RU" dirty="0" smtClean="0"/>
              <a:t> = 64, </a:t>
            </a:r>
            <a:r>
              <a:rPr lang="en-US" dirty="0" smtClean="0"/>
              <a:t>i</a:t>
            </a:r>
            <a:r>
              <a:rPr lang="ru-RU" dirty="0" smtClean="0"/>
              <a:t> = 6 бит, </a:t>
            </a:r>
            <a:r>
              <a:rPr lang="en-US" dirty="0" smtClean="0"/>
              <a:t>K</a:t>
            </a:r>
            <a:r>
              <a:rPr lang="ru-RU" dirty="0" smtClean="0"/>
              <a:t> = 11 + 1 = 12 (11 сделанных ходов и начальная позиция). </a:t>
            </a:r>
          </a:p>
          <a:p>
            <a:pPr marL="0" indent="0">
              <a:buNone/>
            </a:pPr>
            <a:r>
              <a:rPr lang="en-US" dirty="0" smtClean="0"/>
              <a:t>I = 12 </a:t>
            </a:r>
            <a:r>
              <a:rPr lang="ru-RU" dirty="0" smtClean="0"/>
              <a:t>∙ 6 бит = 9 байт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Метеорологическая станция ведет наблюдение за влажностью воздуха. Результатом одного измерения является целое число от 0 до 100 процентов, которое записывается при помощи минимально возможного количества бит. Станция сделала 80 измерений. Определите информационный объем результатов наблюдений.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1) 80 бит 2) 70 байт 3) 80 байт 4) 560 байт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rgbClr val="FF0000"/>
                </a:solidFill>
              </a:rPr>
              <a:t>А11 - 04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Решение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N</a:t>
            </a:r>
            <a:r>
              <a:rPr lang="ru-RU" dirty="0" smtClean="0"/>
              <a:t> = 101 (количество возможных различных значений влажности воздуха), </a:t>
            </a:r>
            <a:r>
              <a:rPr lang="en-US" dirty="0" smtClean="0"/>
              <a:t>i</a:t>
            </a:r>
            <a:r>
              <a:rPr lang="ru-RU" dirty="0" smtClean="0"/>
              <a:t> = 7 бит (2</a:t>
            </a:r>
            <a:r>
              <a:rPr lang="ru-RU" baseline="30000" dirty="0" smtClean="0"/>
              <a:t>7</a:t>
            </a:r>
            <a:r>
              <a:rPr lang="ru-RU" dirty="0" smtClean="0"/>
              <a:t> = 128 &gt; 101)</a:t>
            </a:r>
          </a:p>
          <a:p>
            <a:pPr marL="0" indent="0">
              <a:buNone/>
            </a:pPr>
            <a:r>
              <a:rPr lang="en-US" dirty="0" smtClean="0"/>
              <a:t>I = 80 </a:t>
            </a:r>
            <a:r>
              <a:rPr lang="ru-RU" dirty="0" smtClean="0"/>
              <a:t>∙</a:t>
            </a:r>
            <a:r>
              <a:rPr lang="en-US" dirty="0" smtClean="0"/>
              <a:t> 7 </a:t>
            </a:r>
            <a:r>
              <a:rPr lang="ru-RU" dirty="0" smtClean="0"/>
              <a:t>бит = 70 байт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Для регистрации на сайте некоторой страны пользователю необходимо придумать пароль длиной ровно 11 символов. В пароле можно использовать десятичные цифры и 12 различных символов местного алфавита, причем все буквы используются в двух начертаниях – строчные и прописные. Каждый символ кодируется одинаковым и минимально возможным количеством бит, а каждый пароль – одинаковым и минимально возможным количеством байт. Определите объем памяти, необходимый для хранения 60 паролей.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1) 720 байт 2) 660 байт 3) 540 байт 4) 600 байт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rgbClr val="FF0000"/>
                </a:solidFill>
              </a:rPr>
              <a:t>А11 - 05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Решение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N</a:t>
            </a:r>
            <a:r>
              <a:rPr lang="ru-RU" dirty="0" smtClean="0"/>
              <a:t> = 12 + 12 + 10 = 34 (строчные и прописные буквы и цифры), </a:t>
            </a:r>
            <a:r>
              <a:rPr lang="en-US" dirty="0" smtClean="0"/>
              <a:t>i</a:t>
            </a:r>
            <a:r>
              <a:rPr lang="ru-RU" dirty="0" smtClean="0"/>
              <a:t> = 6 бит (2</a:t>
            </a:r>
            <a:r>
              <a:rPr lang="ru-RU" baseline="30000" dirty="0" smtClean="0"/>
              <a:t>6</a:t>
            </a:r>
            <a:r>
              <a:rPr lang="ru-RU" dirty="0" smtClean="0"/>
              <a:t> = 64 &gt; 34)</a:t>
            </a:r>
          </a:p>
          <a:p>
            <a:pPr marL="0" indent="0">
              <a:buNone/>
            </a:pPr>
            <a:r>
              <a:rPr lang="en-US" dirty="0" smtClean="0"/>
              <a:t>I</a:t>
            </a:r>
            <a:r>
              <a:rPr lang="ru-RU" baseline="-25000" dirty="0" smtClean="0"/>
              <a:t>1 пароля</a:t>
            </a:r>
            <a:r>
              <a:rPr lang="ru-RU" dirty="0" smtClean="0"/>
              <a:t> = 11 ∙ 6 = 66 бит, в задаче сказано, что каждый пароль кодируется одинаковым и минимально возможным количеством байт. Тогда </a:t>
            </a:r>
            <a:r>
              <a:rPr lang="en-US" dirty="0" smtClean="0"/>
              <a:t>I</a:t>
            </a:r>
            <a:r>
              <a:rPr lang="ru-RU" baseline="-25000" dirty="0" smtClean="0"/>
              <a:t>1 пароля</a:t>
            </a:r>
            <a:r>
              <a:rPr lang="ru-RU" dirty="0" smtClean="0"/>
              <a:t> = 9 байт.</a:t>
            </a:r>
          </a:p>
          <a:p>
            <a:pPr marL="0" indent="0">
              <a:buNone/>
            </a:pPr>
            <a:r>
              <a:rPr lang="en-US" dirty="0" smtClean="0"/>
              <a:t>I</a:t>
            </a:r>
            <a:r>
              <a:rPr lang="ru-RU" baseline="-25000" dirty="0" smtClean="0"/>
              <a:t>60 паролей</a:t>
            </a:r>
            <a:r>
              <a:rPr lang="ru-RU" dirty="0" smtClean="0"/>
              <a:t> = 60 ∙ 9 байт = 540 байт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988841"/>
            <a:ext cx="9144000" cy="48691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Информационный объем</a:t>
            </a:r>
          </a:p>
          <a:p>
            <a:r>
              <a:rPr lang="ru-RU" dirty="0" smtClean="0"/>
              <a:t>I=K *i</a:t>
            </a:r>
            <a:endParaRPr lang="ru-RU" dirty="0"/>
          </a:p>
          <a:p>
            <a:r>
              <a:rPr lang="ru-RU" dirty="0" smtClean="0"/>
              <a:t>I </a:t>
            </a:r>
            <a:r>
              <a:rPr lang="ru-RU" dirty="0"/>
              <a:t>— информационный объем сообщения в битах (байтах, </a:t>
            </a:r>
            <a:r>
              <a:rPr lang="ru-RU" dirty="0" err="1"/>
              <a:t>Кбайтах</a:t>
            </a:r>
            <a:r>
              <a:rPr lang="ru-RU" dirty="0"/>
              <a:t>…)</a:t>
            </a:r>
          </a:p>
          <a:p>
            <a:pPr marL="0" indent="0" algn="ctr">
              <a:buNone/>
            </a:pPr>
            <a:r>
              <a:rPr lang="ru-RU" b="1" dirty="0" smtClean="0"/>
              <a:t>Для </a:t>
            </a:r>
            <a:r>
              <a:rPr lang="ru-RU" b="1" dirty="0"/>
              <a:t>текстового сообщения:</a:t>
            </a:r>
          </a:p>
          <a:p>
            <a:r>
              <a:rPr lang="ru-RU" dirty="0"/>
              <a:t>K — количество символов в сообщении</a:t>
            </a:r>
          </a:p>
          <a:p>
            <a:r>
              <a:rPr lang="ru-RU" dirty="0"/>
              <a:t>i — количество бит на кодирование одного символа</a:t>
            </a:r>
          </a:p>
          <a:p>
            <a:pPr marL="0" indent="0" algn="ctr">
              <a:buNone/>
            </a:pPr>
            <a:r>
              <a:rPr lang="ru-RU" b="1" dirty="0" smtClean="0"/>
              <a:t>Для </a:t>
            </a:r>
            <a:r>
              <a:rPr lang="ru-RU" b="1" dirty="0"/>
              <a:t>растрового графического изображения:</a:t>
            </a:r>
          </a:p>
          <a:p>
            <a:r>
              <a:rPr lang="ru-RU" dirty="0"/>
              <a:t>K — количество пикселей в изображении (произведение количества пикселей по высоте и ширине)</a:t>
            </a:r>
          </a:p>
          <a:p>
            <a:r>
              <a:rPr lang="ru-RU" dirty="0"/>
              <a:t>i — количество бит для кодирования цвета (иначе, глубина кодирования цвета)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Формула, которая связывает между собой количество возможных событий N и количество информации i:</a:t>
            </a:r>
            <a:br>
              <a:rPr lang="ru-RU" sz="2400" b="1" dirty="0"/>
            </a:br>
            <a:r>
              <a:rPr lang="ru-RU" sz="2400" b="1" dirty="0"/>
              <a:t>N = </a:t>
            </a:r>
            <a:r>
              <a:rPr lang="ru-RU" sz="2400" b="1" dirty="0" smtClean="0"/>
              <a:t>2</a:t>
            </a:r>
            <a:r>
              <a:rPr lang="ru-RU" sz="2800" b="1" baseline="30000" dirty="0" smtClean="0"/>
              <a:t>I</a:t>
            </a:r>
            <a:endParaRPr lang="ru-RU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114342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t="22864" r="3637" b="33499"/>
          <a:stretch/>
        </p:blipFill>
        <p:spPr bwMode="auto">
          <a:xfrm>
            <a:off x="2699792" y="0"/>
            <a:ext cx="3988505" cy="681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69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 </a:t>
            </a:r>
            <a:r>
              <a:rPr lang="ru-RU" sz="3200" dirty="0"/>
              <a:t>байт = 2</a:t>
            </a:r>
            <a:r>
              <a:rPr lang="ru-RU" sz="3200" baseline="30000" dirty="0"/>
              <a:t>3 </a:t>
            </a:r>
            <a:r>
              <a:rPr lang="ru-RU" sz="3200" dirty="0"/>
              <a:t>бит </a:t>
            </a:r>
          </a:p>
          <a:p>
            <a:r>
              <a:rPr lang="ru-RU" sz="3200" dirty="0"/>
              <a:t>1 Кбайт = 2</a:t>
            </a:r>
            <a:r>
              <a:rPr lang="ru-RU" sz="3200" baseline="30000" dirty="0"/>
              <a:t>10</a:t>
            </a:r>
            <a:r>
              <a:rPr lang="ru-RU" sz="3200" dirty="0"/>
              <a:t>байт = 2</a:t>
            </a:r>
            <a:r>
              <a:rPr lang="ru-RU" sz="3200" baseline="30000" dirty="0"/>
              <a:t>13</a:t>
            </a:r>
            <a:r>
              <a:rPr lang="ru-RU" sz="3200" dirty="0"/>
              <a:t>бит </a:t>
            </a:r>
          </a:p>
          <a:p>
            <a:r>
              <a:rPr lang="ru-RU" sz="3200" dirty="0"/>
              <a:t>1Мбайт = 2</a:t>
            </a:r>
            <a:r>
              <a:rPr lang="ru-RU" sz="3200" baseline="30000" dirty="0"/>
              <a:t>10</a:t>
            </a:r>
            <a:r>
              <a:rPr lang="ru-RU" sz="3200" dirty="0"/>
              <a:t>Кбайт = 2</a:t>
            </a:r>
            <a:r>
              <a:rPr lang="ru-RU" sz="3200" baseline="30000" dirty="0"/>
              <a:t>20</a:t>
            </a:r>
            <a:r>
              <a:rPr lang="ru-RU" sz="3200" dirty="0"/>
              <a:t>байт = 2</a:t>
            </a:r>
            <a:r>
              <a:rPr lang="ru-RU" sz="3200" baseline="30000" dirty="0"/>
              <a:t>23</a:t>
            </a:r>
            <a:r>
              <a:rPr lang="ru-RU" sz="3200" dirty="0"/>
              <a:t>бит </a:t>
            </a:r>
          </a:p>
          <a:p>
            <a:r>
              <a:rPr lang="ru-RU" sz="3200" dirty="0"/>
              <a:t>1Гбайт = 2</a:t>
            </a:r>
            <a:r>
              <a:rPr lang="ru-RU" sz="3200" baseline="30000" dirty="0"/>
              <a:t>10</a:t>
            </a:r>
            <a:r>
              <a:rPr lang="ru-RU" sz="3200" dirty="0"/>
              <a:t>Мбайт = 2</a:t>
            </a:r>
            <a:r>
              <a:rPr lang="ru-RU" sz="3200" baseline="30000" dirty="0"/>
              <a:t>20</a:t>
            </a:r>
            <a:r>
              <a:rPr lang="ru-RU" sz="3200" dirty="0"/>
              <a:t>Кбайт = 2</a:t>
            </a:r>
            <a:r>
              <a:rPr lang="ru-RU" sz="3200" baseline="30000" dirty="0"/>
              <a:t>30</a:t>
            </a:r>
            <a:r>
              <a:rPr lang="ru-RU" sz="3200" dirty="0"/>
              <a:t>байт = 2</a:t>
            </a:r>
            <a:r>
              <a:rPr lang="ru-RU" sz="3200" baseline="30000" dirty="0"/>
              <a:t>33</a:t>
            </a:r>
            <a:r>
              <a:rPr lang="ru-RU" sz="3200" dirty="0"/>
              <a:t>бит </a:t>
            </a:r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440160"/>
          </a:xfrm>
        </p:spPr>
        <p:txBody>
          <a:bodyPr/>
          <a:lstStyle/>
          <a:p>
            <a:r>
              <a:rPr lang="en-US" sz="4400" b="1" dirty="0"/>
              <a:t>NB !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en-US" sz="4000" dirty="0" smtClean="0"/>
              <a:t>( </a:t>
            </a:r>
            <a:r>
              <a:rPr lang="en-US" sz="4000" dirty="0"/>
              <a:t>Nota </a:t>
            </a:r>
            <a:r>
              <a:rPr lang="en-US" sz="4000" dirty="0" err="1"/>
              <a:t>Bene</a:t>
            </a:r>
            <a:r>
              <a:rPr lang="en-US" sz="4000" dirty="0"/>
              <a:t> , </a:t>
            </a:r>
            <a:r>
              <a:rPr lang="ru-RU" sz="4000" dirty="0"/>
              <a:t>от лат. «обрати внимание»)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7523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500174"/>
            <a:ext cx="9144000" cy="53578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1) 65536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16384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32768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) 4096</a:t>
            </a:r>
          </a:p>
          <a:p>
            <a:pPr marL="0" indent="0" algn="ctr">
              <a:buNone/>
            </a:pPr>
            <a:r>
              <a:rPr lang="ru-RU" sz="3600" dirty="0" smtClean="0"/>
              <a:t>Решение</a:t>
            </a:r>
            <a:r>
              <a:rPr lang="ru-RU" sz="3600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1-ый способ (сложный категорически):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ru-RU" dirty="0" smtClean="0"/>
              <a:t>Мбайт =</a:t>
            </a:r>
            <a:r>
              <a:rPr lang="en-US" dirty="0" smtClean="0"/>
              <a:t>     </a:t>
            </a:r>
            <a:r>
              <a:rPr lang="ru-RU" dirty="0" smtClean="0"/>
              <a:t> · </a:t>
            </a:r>
            <a:r>
              <a:rPr lang="ru-RU" dirty="0"/>
              <a:t>1024 К байт = 4 Кбайт а = 4 · 1024 Кбайта = 4096 байт = 4096 · 8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бит </a:t>
            </a:r>
            <a:r>
              <a:rPr lang="ru-RU" dirty="0"/>
              <a:t>= 32768 бит.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Любую арифметическую операцию умножения или деления всегда надо проверять. На экзамене по информатике не разрешено пользоваться калькулятором, а значит, все вычисления надо проверять письменно. В этом примере работаем с большими числами, следовательно, высока вероятность вычислительной ошибки.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74668"/>
          </a:xfrm>
        </p:spPr>
        <p:txBody>
          <a:bodyPr/>
          <a:lstStyle/>
          <a:p>
            <a:r>
              <a:rPr lang="ru-RU" sz="4400" dirty="0"/>
              <a:t>Задача 1. Вычислим, сколько бит содержится в Мбайт .</a:t>
            </a:r>
            <a:br>
              <a:rPr lang="ru-RU" sz="4400" dirty="0"/>
            </a:b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05064"/>
            <a:ext cx="357190" cy="535785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117351"/>
            <a:ext cx="357190" cy="535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3317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369</TotalTime>
  <Words>2931</Words>
  <Application>Microsoft Office PowerPoint</Application>
  <PresentationFormat>Экран (4:3)</PresentationFormat>
  <Paragraphs>341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Твердый переплет</vt:lpstr>
      <vt:lpstr>Подготовка к ЕГЭ по информатике</vt:lpstr>
      <vt:lpstr>Занятие 01</vt:lpstr>
      <vt:lpstr>Информация и ее кодирование</vt:lpstr>
      <vt:lpstr>Презентация PowerPoint</vt:lpstr>
      <vt:lpstr>Презентация PowerPoint</vt:lpstr>
      <vt:lpstr>Формула, которая связывает между собой количество возможных событий N и количество информации i: N = 2I</vt:lpstr>
      <vt:lpstr>Презентация PowerPoint</vt:lpstr>
      <vt:lpstr>NB !  ( Nota Bene , от лат. «обрати внимание») </vt:lpstr>
      <vt:lpstr>Задача 1. Вычислим, сколько бит содержится в Мбайт . </vt:lpstr>
      <vt:lpstr>Презентация PowerPoint</vt:lpstr>
      <vt:lpstr>Презентация PowerPoint</vt:lpstr>
      <vt:lpstr>Бит. Перевод единиц измерения. Закрепление.</vt:lpstr>
      <vt:lpstr>Презентация PowerPoint</vt:lpstr>
      <vt:lpstr>Тест </vt:lpstr>
      <vt:lpstr>1.</vt:lpstr>
      <vt:lpstr>2.</vt:lpstr>
      <vt:lpstr>3.</vt:lpstr>
      <vt:lpstr>4.</vt:lpstr>
      <vt:lpstr>5.</vt:lpstr>
      <vt:lpstr>Ответы </vt:lpstr>
      <vt:lpstr>A9</vt:lpstr>
      <vt:lpstr>Задание. КИМы по ЕГЭ-2012.</vt:lpstr>
      <vt:lpstr>Решение . </vt:lpstr>
      <vt:lpstr>Разбор заданий А9. </vt:lpstr>
      <vt:lpstr>Решение </vt:lpstr>
      <vt:lpstr>Задание .  Источник КИМы  по ЕГЭ-2011. </vt:lpstr>
      <vt:lpstr>Решение </vt:lpstr>
      <vt:lpstr>Презентация PowerPoint</vt:lpstr>
      <vt:lpstr>Тест  </vt:lpstr>
      <vt:lpstr>Ответ -4 </vt:lpstr>
      <vt:lpstr>2.</vt:lpstr>
      <vt:lpstr>Ответ -2 </vt:lpstr>
      <vt:lpstr>Презентация PowerPoint</vt:lpstr>
      <vt:lpstr>Ответ - 4</vt:lpstr>
      <vt:lpstr>4.</vt:lpstr>
      <vt:lpstr>Ответ - 2</vt:lpstr>
      <vt:lpstr>5.</vt:lpstr>
      <vt:lpstr>Ответ - 1</vt:lpstr>
      <vt:lpstr>Разбор заданий А11.</vt:lpstr>
      <vt:lpstr>Задание. КИМы по ЕГЭ-2012.</vt:lpstr>
      <vt:lpstr>Презентация PowerPoint</vt:lpstr>
      <vt:lpstr>Презентация PowerPoint</vt:lpstr>
      <vt:lpstr>Разбор заданий А11.</vt:lpstr>
      <vt:lpstr>Решение.</vt:lpstr>
      <vt:lpstr>Презентация PowerPoint</vt:lpstr>
      <vt:lpstr>А11 - 01 </vt:lpstr>
      <vt:lpstr>Презентация PowerPoint</vt:lpstr>
      <vt:lpstr>А11 - 02 </vt:lpstr>
      <vt:lpstr>Презентация PowerPoint</vt:lpstr>
      <vt:lpstr>А11 - 03 </vt:lpstr>
      <vt:lpstr>Презентация PowerPoint</vt:lpstr>
      <vt:lpstr>А11 - 04 </vt:lpstr>
      <vt:lpstr>Презентация PowerPoint</vt:lpstr>
      <vt:lpstr>А11 - 05 </vt:lpstr>
      <vt:lpstr>Презентация PowerPoint</vt:lpstr>
    </vt:vector>
  </TitlesOfParts>
  <Company>Darima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Darima</dc:creator>
  <cp:lastModifiedBy>Darima</cp:lastModifiedBy>
  <cp:revision>33</cp:revision>
  <dcterms:created xsi:type="dcterms:W3CDTF">2011-12-20T10:54:56Z</dcterms:created>
  <dcterms:modified xsi:type="dcterms:W3CDTF">2012-01-10T18:33:45Z</dcterms:modified>
</cp:coreProperties>
</file>