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diagrams/layout2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38"/>
  </p:notesMasterIdLst>
  <p:sldIdLst>
    <p:sldId id="299" r:id="rId2"/>
    <p:sldId id="257" r:id="rId3"/>
    <p:sldId id="259" r:id="rId4"/>
    <p:sldId id="301" r:id="rId5"/>
    <p:sldId id="283" r:id="rId6"/>
    <p:sldId id="302" r:id="rId7"/>
    <p:sldId id="303" r:id="rId8"/>
    <p:sldId id="262" r:id="rId9"/>
    <p:sldId id="284" r:id="rId10"/>
    <p:sldId id="294" r:id="rId11"/>
    <p:sldId id="304" r:id="rId12"/>
    <p:sldId id="256" r:id="rId13"/>
    <p:sldId id="267" r:id="rId14"/>
    <p:sldId id="266" r:id="rId15"/>
    <p:sldId id="263" r:id="rId16"/>
    <p:sldId id="269" r:id="rId17"/>
    <p:sldId id="265" r:id="rId18"/>
    <p:sldId id="286" r:id="rId19"/>
    <p:sldId id="285" r:id="rId20"/>
    <p:sldId id="305" r:id="rId21"/>
    <p:sldId id="268" r:id="rId22"/>
    <p:sldId id="287" r:id="rId23"/>
    <p:sldId id="296" r:id="rId24"/>
    <p:sldId id="271" r:id="rId25"/>
    <p:sldId id="272" r:id="rId26"/>
    <p:sldId id="297" r:id="rId27"/>
    <p:sldId id="295" r:id="rId28"/>
    <p:sldId id="293" r:id="rId29"/>
    <p:sldId id="290" r:id="rId30"/>
    <p:sldId id="278" r:id="rId31"/>
    <p:sldId id="279" r:id="rId32"/>
    <p:sldId id="275" r:id="rId33"/>
    <p:sldId id="298" r:id="rId34"/>
    <p:sldId id="273" r:id="rId35"/>
    <p:sldId id="274" r:id="rId36"/>
    <p:sldId id="276" r:id="rId3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  <a:srgbClr val="9EBE4E"/>
    <a:srgbClr val="87A53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42FA7BF-9FE8-4193-B678-5B31C242DEDF}" type="doc">
      <dgm:prSet loTypeId="urn:microsoft.com/office/officeart/2005/8/layout/hierarchy1" loCatId="hierarchy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E89C81D6-7954-479C-943B-038EB06C3C80}">
      <dgm:prSet phldrT="[Текст]"/>
      <dgm:spPr/>
      <dgm:t>
        <a:bodyPr/>
        <a:lstStyle/>
        <a:p>
          <a:r>
            <a:rPr lang="ru-RU" dirty="0" smtClean="0"/>
            <a:t>Масса тела ЗАВИСИТ</a:t>
          </a:r>
          <a:endParaRPr lang="ru-RU" dirty="0"/>
        </a:p>
      </dgm:t>
    </dgm:pt>
    <dgm:pt modelId="{FE4CB7A6-38FF-4BA5-A553-E94E2D1A48EC}" type="parTrans" cxnId="{61A7ABE8-2C49-4ACE-917A-620C436068B1}">
      <dgm:prSet/>
      <dgm:spPr/>
      <dgm:t>
        <a:bodyPr/>
        <a:lstStyle/>
        <a:p>
          <a:endParaRPr lang="ru-RU"/>
        </a:p>
      </dgm:t>
    </dgm:pt>
    <dgm:pt modelId="{543DE0AC-5214-4161-8794-C313C940FF13}" type="sibTrans" cxnId="{61A7ABE8-2C49-4ACE-917A-620C436068B1}">
      <dgm:prSet/>
      <dgm:spPr/>
      <dgm:t>
        <a:bodyPr/>
        <a:lstStyle/>
        <a:p>
          <a:endParaRPr lang="ru-RU"/>
        </a:p>
      </dgm:t>
    </dgm:pt>
    <dgm:pt modelId="{4D8B52AA-39B9-4B69-BF82-7E93A427C888}">
      <dgm:prSet phldrT="[Текст]"/>
      <dgm:spPr/>
      <dgm:t>
        <a:bodyPr/>
        <a:lstStyle/>
        <a:p>
          <a:r>
            <a:rPr lang="ru-RU" dirty="0" smtClean="0"/>
            <a:t>От объёма тела</a:t>
          </a:r>
          <a:endParaRPr lang="ru-RU" dirty="0"/>
        </a:p>
      </dgm:t>
    </dgm:pt>
    <dgm:pt modelId="{3DB885AB-42EF-41DA-AB76-E3E4595E6F01}" type="parTrans" cxnId="{A4308495-A75A-4081-B427-B86FFDA6E0C5}">
      <dgm:prSet/>
      <dgm:spPr/>
      <dgm:t>
        <a:bodyPr/>
        <a:lstStyle/>
        <a:p>
          <a:endParaRPr lang="ru-RU"/>
        </a:p>
      </dgm:t>
    </dgm:pt>
    <dgm:pt modelId="{6CE3954E-F8E8-4EB6-972C-00C2F6916972}" type="sibTrans" cxnId="{A4308495-A75A-4081-B427-B86FFDA6E0C5}">
      <dgm:prSet/>
      <dgm:spPr/>
      <dgm:t>
        <a:bodyPr/>
        <a:lstStyle/>
        <a:p>
          <a:endParaRPr lang="ru-RU"/>
        </a:p>
      </dgm:t>
    </dgm:pt>
    <dgm:pt modelId="{6F30AEC8-312D-4D1B-B929-9FF100A13F08}">
      <dgm:prSet phldrT="[Текст]"/>
      <dgm:spPr/>
      <dgm:t>
        <a:bodyPr/>
        <a:lstStyle/>
        <a:p>
          <a:r>
            <a:rPr lang="ru-RU" dirty="0" smtClean="0"/>
            <a:t>От вещества </a:t>
          </a:r>
          <a:endParaRPr lang="ru-RU" dirty="0"/>
        </a:p>
      </dgm:t>
    </dgm:pt>
    <dgm:pt modelId="{9BB236DF-7DB8-44A9-A98A-7D4ACBC69BA7}" type="parTrans" cxnId="{5F23791C-806A-4859-B155-3F41B753FEDC}">
      <dgm:prSet/>
      <dgm:spPr/>
      <dgm:t>
        <a:bodyPr/>
        <a:lstStyle/>
        <a:p>
          <a:endParaRPr lang="ru-RU"/>
        </a:p>
      </dgm:t>
    </dgm:pt>
    <dgm:pt modelId="{1CB6807A-58A9-4106-823B-4E0CADF5D37A}" type="sibTrans" cxnId="{5F23791C-806A-4859-B155-3F41B753FEDC}">
      <dgm:prSet/>
      <dgm:spPr/>
      <dgm:t>
        <a:bodyPr/>
        <a:lstStyle/>
        <a:p>
          <a:endParaRPr lang="ru-RU"/>
        </a:p>
      </dgm:t>
    </dgm:pt>
    <dgm:pt modelId="{5DC22E74-E715-40B1-ACB6-7E9B8456B310}" type="pres">
      <dgm:prSet presAssocID="{E42FA7BF-9FE8-4193-B678-5B31C242DED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3B02EE05-1F92-4540-B51D-23BAABB0D893}" type="pres">
      <dgm:prSet presAssocID="{E89C81D6-7954-479C-943B-038EB06C3C80}" presName="hierRoot1" presStyleCnt="0"/>
      <dgm:spPr/>
    </dgm:pt>
    <dgm:pt modelId="{07B491E5-749A-4148-B7F9-221B1BC7070D}" type="pres">
      <dgm:prSet presAssocID="{E89C81D6-7954-479C-943B-038EB06C3C80}" presName="composite" presStyleCnt="0"/>
      <dgm:spPr/>
    </dgm:pt>
    <dgm:pt modelId="{4CBEBCB9-9ACF-4DB0-807B-1C97BF2C1944}" type="pres">
      <dgm:prSet presAssocID="{E89C81D6-7954-479C-943B-038EB06C3C80}" presName="background" presStyleLbl="node0" presStyleIdx="0" presStyleCnt="1"/>
      <dgm:spPr/>
    </dgm:pt>
    <dgm:pt modelId="{3BD653CC-1BD6-4284-BF3A-344DEFE40D46}" type="pres">
      <dgm:prSet presAssocID="{E89C81D6-7954-479C-943B-038EB06C3C80}" presName="text" presStyleLbl="fgAcc0" presStyleIdx="0" presStyleCnt="1" custScaleX="254747" custScaleY="13501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B49B122-223A-49D0-B070-E4CCEA703EF0}" type="pres">
      <dgm:prSet presAssocID="{E89C81D6-7954-479C-943B-038EB06C3C80}" presName="hierChild2" presStyleCnt="0"/>
      <dgm:spPr/>
    </dgm:pt>
    <dgm:pt modelId="{96CF766C-AB58-49A0-9AEA-5D6450B163B5}" type="pres">
      <dgm:prSet presAssocID="{3DB885AB-42EF-41DA-AB76-E3E4595E6F01}" presName="Name10" presStyleLbl="parChTrans1D2" presStyleIdx="0" presStyleCnt="2"/>
      <dgm:spPr/>
      <dgm:t>
        <a:bodyPr/>
        <a:lstStyle/>
        <a:p>
          <a:endParaRPr lang="ru-RU"/>
        </a:p>
      </dgm:t>
    </dgm:pt>
    <dgm:pt modelId="{9F57681B-FA41-431B-AD2D-885D635C6803}" type="pres">
      <dgm:prSet presAssocID="{4D8B52AA-39B9-4B69-BF82-7E93A427C888}" presName="hierRoot2" presStyleCnt="0"/>
      <dgm:spPr/>
    </dgm:pt>
    <dgm:pt modelId="{DD6E235E-77E1-499A-963C-0342D19420FF}" type="pres">
      <dgm:prSet presAssocID="{4D8B52AA-39B9-4B69-BF82-7E93A427C888}" presName="composite2" presStyleCnt="0"/>
      <dgm:spPr/>
    </dgm:pt>
    <dgm:pt modelId="{58DF2269-4DA2-42F8-90C8-0715A9E49AF9}" type="pres">
      <dgm:prSet presAssocID="{4D8B52AA-39B9-4B69-BF82-7E93A427C888}" presName="background2" presStyleLbl="node2" presStyleIdx="0" presStyleCnt="2"/>
      <dgm:spPr/>
    </dgm:pt>
    <dgm:pt modelId="{19362243-DE94-4E77-B252-39AC3E2DFB32}" type="pres">
      <dgm:prSet presAssocID="{4D8B52AA-39B9-4B69-BF82-7E93A427C888}" presName="text2" presStyleLbl="fgAcc2" presStyleIdx="0" presStyleCnt="2" custScaleX="205074" custLinFactNeighborX="-12602" custLinFactNeighborY="5304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AD1F34F-4E7A-4CA1-BE36-130DB2871C45}" type="pres">
      <dgm:prSet presAssocID="{4D8B52AA-39B9-4B69-BF82-7E93A427C888}" presName="hierChild3" presStyleCnt="0"/>
      <dgm:spPr/>
    </dgm:pt>
    <dgm:pt modelId="{694910E5-3BAA-4C4C-970E-02BA6DFBE008}" type="pres">
      <dgm:prSet presAssocID="{9BB236DF-7DB8-44A9-A98A-7D4ACBC69BA7}" presName="Name10" presStyleLbl="parChTrans1D2" presStyleIdx="1" presStyleCnt="2"/>
      <dgm:spPr/>
      <dgm:t>
        <a:bodyPr/>
        <a:lstStyle/>
        <a:p>
          <a:endParaRPr lang="ru-RU"/>
        </a:p>
      </dgm:t>
    </dgm:pt>
    <dgm:pt modelId="{D6846137-CACD-4521-9977-405840DFD433}" type="pres">
      <dgm:prSet presAssocID="{6F30AEC8-312D-4D1B-B929-9FF100A13F08}" presName="hierRoot2" presStyleCnt="0"/>
      <dgm:spPr/>
    </dgm:pt>
    <dgm:pt modelId="{A0136840-996E-4694-BCCB-182ED78840A1}" type="pres">
      <dgm:prSet presAssocID="{6F30AEC8-312D-4D1B-B929-9FF100A13F08}" presName="composite2" presStyleCnt="0"/>
      <dgm:spPr/>
    </dgm:pt>
    <dgm:pt modelId="{426C477E-0347-41B7-BE3D-2C21B9C99EFE}" type="pres">
      <dgm:prSet presAssocID="{6F30AEC8-312D-4D1B-B929-9FF100A13F08}" presName="background2" presStyleLbl="node2" presStyleIdx="1" presStyleCnt="2"/>
      <dgm:spPr/>
      <dgm:t>
        <a:bodyPr/>
        <a:lstStyle/>
        <a:p>
          <a:endParaRPr lang="ru-RU"/>
        </a:p>
      </dgm:t>
    </dgm:pt>
    <dgm:pt modelId="{703DC107-0E6C-4DFE-9F56-CEE25CB8A13E}" type="pres">
      <dgm:prSet presAssocID="{6F30AEC8-312D-4D1B-B929-9FF100A13F08}" presName="text2" presStyleLbl="fgAcc2" presStyleIdx="1" presStyleCnt="2" custScaleX="19547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D0DAFAF-9F1F-4D3B-9D30-C6A35EE07671}" type="pres">
      <dgm:prSet presAssocID="{6F30AEC8-312D-4D1B-B929-9FF100A13F08}" presName="hierChild3" presStyleCnt="0"/>
      <dgm:spPr/>
    </dgm:pt>
  </dgm:ptLst>
  <dgm:cxnLst>
    <dgm:cxn modelId="{A4308495-A75A-4081-B427-B86FFDA6E0C5}" srcId="{E89C81D6-7954-479C-943B-038EB06C3C80}" destId="{4D8B52AA-39B9-4B69-BF82-7E93A427C888}" srcOrd="0" destOrd="0" parTransId="{3DB885AB-42EF-41DA-AB76-E3E4595E6F01}" sibTransId="{6CE3954E-F8E8-4EB6-972C-00C2F6916972}"/>
    <dgm:cxn modelId="{5F23791C-806A-4859-B155-3F41B753FEDC}" srcId="{E89C81D6-7954-479C-943B-038EB06C3C80}" destId="{6F30AEC8-312D-4D1B-B929-9FF100A13F08}" srcOrd="1" destOrd="0" parTransId="{9BB236DF-7DB8-44A9-A98A-7D4ACBC69BA7}" sibTransId="{1CB6807A-58A9-4106-823B-4E0CADF5D37A}"/>
    <dgm:cxn modelId="{43F74E9F-23E1-430C-AAA9-D2A4B212DB4B}" type="presOf" srcId="{3DB885AB-42EF-41DA-AB76-E3E4595E6F01}" destId="{96CF766C-AB58-49A0-9AEA-5D6450B163B5}" srcOrd="0" destOrd="0" presId="urn:microsoft.com/office/officeart/2005/8/layout/hierarchy1"/>
    <dgm:cxn modelId="{BB623529-57E4-47DD-9DA3-E772D91CBFC0}" type="presOf" srcId="{4D8B52AA-39B9-4B69-BF82-7E93A427C888}" destId="{19362243-DE94-4E77-B252-39AC3E2DFB32}" srcOrd="0" destOrd="0" presId="urn:microsoft.com/office/officeart/2005/8/layout/hierarchy1"/>
    <dgm:cxn modelId="{29AA940F-F9DB-4DDF-A994-9302DD2BB92A}" type="presOf" srcId="{E89C81D6-7954-479C-943B-038EB06C3C80}" destId="{3BD653CC-1BD6-4284-BF3A-344DEFE40D46}" srcOrd="0" destOrd="0" presId="urn:microsoft.com/office/officeart/2005/8/layout/hierarchy1"/>
    <dgm:cxn modelId="{61A7ABE8-2C49-4ACE-917A-620C436068B1}" srcId="{E42FA7BF-9FE8-4193-B678-5B31C242DEDF}" destId="{E89C81D6-7954-479C-943B-038EB06C3C80}" srcOrd="0" destOrd="0" parTransId="{FE4CB7A6-38FF-4BA5-A553-E94E2D1A48EC}" sibTransId="{543DE0AC-5214-4161-8794-C313C940FF13}"/>
    <dgm:cxn modelId="{0E8C46C0-3377-44D1-9074-3A95EE9CA71E}" type="presOf" srcId="{E42FA7BF-9FE8-4193-B678-5B31C242DEDF}" destId="{5DC22E74-E715-40B1-ACB6-7E9B8456B310}" srcOrd="0" destOrd="0" presId="urn:microsoft.com/office/officeart/2005/8/layout/hierarchy1"/>
    <dgm:cxn modelId="{10BDC606-94EF-4F51-8651-812522174F3C}" type="presOf" srcId="{6F30AEC8-312D-4D1B-B929-9FF100A13F08}" destId="{703DC107-0E6C-4DFE-9F56-CEE25CB8A13E}" srcOrd="0" destOrd="0" presId="urn:microsoft.com/office/officeart/2005/8/layout/hierarchy1"/>
    <dgm:cxn modelId="{E006F178-503D-4B17-9EE6-887290798E07}" type="presOf" srcId="{9BB236DF-7DB8-44A9-A98A-7D4ACBC69BA7}" destId="{694910E5-3BAA-4C4C-970E-02BA6DFBE008}" srcOrd="0" destOrd="0" presId="urn:microsoft.com/office/officeart/2005/8/layout/hierarchy1"/>
    <dgm:cxn modelId="{4AD18958-68CF-424B-91C8-C58A104D7630}" type="presParOf" srcId="{5DC22E74-E715-40B1-ACB6-7E9B8456B310}" destId="{3B02EE05-1F92-4540-B51D-23BAABB0D893}" srcOrd="0" destOrd="0" presId="urn:microsoft.com/office/officeart/2005/8/layout/hierarchy1"/>
    <dgm:cxn modelId="{BC9F8F02-3412-49BB-BC15-F4CFBDA7A6B7}" type="presParOf" srcId="{3B02EE05-1F92-4540-B51D-23BAABB0D893}" destId="{07B491E5-749A-4148-B7F9-221B1BC7070D}" srcOrd="0" destOrd="0" presId="urn:microsoft.com/office/officeart/2005/8/layout/hierarchy1"/>
    <dgm:cxn modelId="{B7622476-E231-4611-8702-FACA990690FB}" type="presParOf" srcId="{07B491E5-749A-4148-B7F9-221B1BC7070D}" destId="{4CBEBCB9-9ACF-4DB0-807B-1C97BF2C1944}" srcOrd="0" destOrd="0" presId="urn:microsoft.com/office/officeart/2005/8/layout/hierarchy1"/>
    <dgm:cxn modelId="{B962D8D5-074D-42F6-9A58-733D90B25296}" type="presParOf" srcId="{07B491E5-749A-4148-B7F9-221B1BC7070D}" destId="{3BD653CC-1BD6-4284-BF3A-344DEFE40D46}" srcOrd="1" destOrd="0" presId="urn:microsoft.com/office/officeart/2005/8/layout/hierarchy1"/>
    <dgm:cxn modelId="{47356E7E-7262-4338-9223-91DECAE7F569}" type="presParOf" srcId="{3B02EE05-1F92-4540-B51D-23BAABB0D893}" destId="{CB49B122-223A-49D0-B070-E4CCEA703EF0}" srcOrd="1" destOrd="0" presId="urn:microsoft.com/office/officeart/2005/8/layout/hierarchy1"/>
    <dgm:cxn modelId="{FAE07798-8680-49F7-A002-402A81BB85E9}" type="presParOf" srcId="{CB49B122-223A-49D0-B070-E4CCEA703EF0}" destId="{96CF766C-AB58-49A0-9AEA-5D6450B163B5}" srcOrd="0" destOrd="0" presId="urn:microsoft.com/office/officeart/2005/8/layout/hierarchy1"/>
    <dgm:cxn modelId="{3ED14DA9-FCB2-4936-8D2F-6F68841E3499}" type="presParOf" srcId="{CB49B122-223A-49D0-B070-E4CCEA703EF0}" destId="{9F57681B-FA41-431B-AD2D-885D635C6803}" srcOrd="1" destOrd="0" presId="urn:microsoft.com/office/officeart/2005/8/layout/hierarchy1"/>
    <dgm:cxn modelId="{D198E5BC-2EA0-4464-A67D-68C3B36DC614}" type="presParOf" srcId="{9F57681B-FA41-431B-AD2D-885D635C6803}" destId="{DD6E235E-77E1-499A-963C-0342D19420FF}" srcOrd="0" destOrd="0" presId="urn:microsoft.com/office/officeart/2005/8/layout/hierarchy1"/>
    <dgm:cxn modelId="{7CC91A19-316D-4747-90EE-6D6B4899ADAA}" type="presParOf" srcId="{DD6E235E-77E1-499A-963C-0342D19420FF}" destId="{58DF2269-4DA2-42F8-90C8-0715A9E49AF9}" srcOrd="0" destOrd="0" presId="urn:microsoft.com/office/officeart/2005/8/layout/hierarchy1"/>
    <dgm:cxn modelId="{9E3A4E12-16BD-4D7C-A36A-52B645435601}" type="presParOf" srcId="{DD6E235E-77E1-499A-963C-0342D19420FF}" destId="{19362243-DE94-4E77-B252-39AC3E2DFB32}" srcOrd="1" destOrd="0" presId="urn:microsoft.com/office/officeart/2005/8/layout/hierarchy1"/>
    <dgm:cxn modelId="{4B065741-B3EC-458A-9BAF-691D038CD74F}" type="presParOf" srcId="{9F57681B-FA41-431B-AD2D-885D635C6803}" destId="{EAD1F34F-4E7A-4CA1-BE36-130DB2871C45}" srcOrd="1" destOrd="0" presId="urn:microsoft.com/office/officeart/2005/8/layout/hierarchy1"/>
    <dgm:cxn modelId="{8C6C5AFA-8428-477F-9685-9598F20CB0FC}" type="presParOf" srcId="{CB49B122-223A-49D0-B070-E4CCEA703EF0}" destId="{694910E5-3BAA-4C4C-970E-02BA6DFBE008}" srcOrd="2" destOrd="0" presId="urn:microsoft.com/office/officeart/2005/8/layout/hierarchy1"/>
    <dgm:cxn modelId="{BF827C9C-8997-4832-B394-B177B931BD2E}" type="presParOf" srcId="{CB49B122-223A-49D0-B070-E4CCEA703EF0}" destId="{D6846137-CACD-4521-9977-405840DFD433}" srcOrd="3" destOrd="0" presId="urn:microsoft.com/office/officeart/2005/8/layout/hierarchy1"/>
    <dgm:cxn modelId="{0F871209-20CD-45EF-BEE4-FA1423C51977}" type="presParOf" srcId="{D6846137-CACD-4521-9977-405840DFD433}" destId="{A0136840-996E-4694-BCCB-182ED78840A1}" srcOrd="0" destOrd="0" presId="urn:microsoft.com/office/officeart/2005/8/layout/hierarchy1"/>
    <dgm:cxn modelId="{874558A6-79AB-4689-AECD-F9D8BF555FD0}" type="presParOf" srcId="{A0136840-996E-4694-BCCB-182ED78840A1}" destId="{426C477E-0347-41B7-BE3D-2C21B9C99EFE}" srcOrd="0" destOrd="0" presId="urn:microsoft.com/office/officeart/2005/8/layout/hierarchy1"/>
    <dgm:cxn modelId="{BEF4D7AF-B6CC-4FF1-AE63-81B0E85873DD}" type="presParOf" srcId="{A0136840-996E-4694-BCCB-182ED78840A1}" destId="{703DC107-0E6C-4DFE-9F56-CEE25CB8A13E}" srcOrd="1" destOrd="0" presId="urn:microsoft.com/office/officeart/2005/8/layout/hierarchy1"/>
    <dgm:cxn modelId="{57E7CA8E-30C5-48BB-A13B-FC6E8F368112}" type="presParOf" srcId="{D6846137-CACD-4521-9977-405840DFD433}" destId="{8D0DAFAF-9F1F-4D3B-9D30-C6A35EE0767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6F6983D-21CF-4DEB-9B7B-ACFAE249665C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4E339B5-E238-42ED-A9A4-0BA514D37B94}">
      <dgm:prSet phldrT="[Текст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Плотность вещества ЗАВИСИТ ОТ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0FE4B83-B6FF-4A87-AA25-3A08055E3E65}" type="parTrans" cxnId="{0C2E69C2-264F-4AA8-9434-1CA50A767222}">
      <dgm:prSet/>
      <dgm:spPr/>
      <dgm:t>
        <a:bodyPr/>
        <a:lstStyle/>
        <a:p>
          <a:endParaRPr lang="ru-RU"/>
        </a:p>
      </dgm:t>
    </dgm:pt>
    <dgm:pt modelId="{F076D2C9-581A-4D09-8DCA-3FF0FBDB1E64}" type="sibTrans" cxnId="{0C2E69C2-264F-4AA8-9434-1CA50A767222}">
      <dgm:prSet/>
      <dgm:spPr/>
      <dgm:t>
        <a:bodyPr/>
        <a:lstStyle/>
        <a:p>
          <a:endParaRPr lang="ru-RU"/>
        </a:p>
      </dgm:t>
    </dgm:pt>
    <dgm:pt modelId="{3E634C36-E873-4F34-BC9D-BD340579FC81}">
      <dgm:prSet phldrT="[Текст]"/>
      <dgm:spPr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Плотности упаковки атомов и молекул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6DEB18E-5696-428F-99FC-C5B8D918520E}" type="parTrans" cxnId="{90314FD4-8918-4A34-9118-A15501EC4439}">
      <dgm:prSet/>
      <dgm:spPr/>
      <dgm:t>
        <a:bodyPr/>
        <a:lstStyle/>
        <a:p>
          <a:endParaRPr lang="ru-RU"/>
        </a:p>
      </dgm:t>
    </dgm:pt>
    <dgm:pt modelId="{65C6D078-3549-40B3-9875-31A414CB8D85}" type="sibTrans" cxnId="{90314FD4-8918-4A34-9118-A15501EC4439}">
      <dgm:prSet/>
      <dgm:spPr/>
      <dgm:t>
        <a:bodyPr/>
        <a:lstStyle/>
        <a:p>
          <a:endParaRPr lang="ru-RU"/>
        </a:p>
      </dgm:t>
    </dgm:pt>
    <dgm:pt modelId="{EF8D2CD8-BA0D-492A-91FF-773D0E7B91F4}">
      <dgm:prSet phldrT="[Текст]"/>
      <dgm:spPr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Массы атомов из которых состоит вещество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2FE1568-3138-419A-B619-CEFB1BF59FB6}" type="parTrans" cxnId="{75059421-FAD9-47E7-8C5D-175CB847D848}">
      <dgm:prSet/>
      <dgm:spPr/>
      <dgm:t>
        <a:bodyPr/>
        <a:lstStyle/>
        <a:p>
          <a:endParaRPr lang="ru-RU"/>
        </a:p>
      </dgm:t>
    </dgm:pt>
    <dgm:pt modelId="{86BFC088-9C6A-4454-81BB-4DF6929CD968}" type="sibTrans" cxnId="{75059421-FAD9-47E7-8C5D-175CB847D848}">
      <dgm:prSet/>
      <dgm:spPr/>
      <dgm:t>
        <a:bodyPr/>
        <a:lstStyle/>
        <a:p>
          <a:endParaRPr lang="ru-RU"/>
        </a:p>
      </dgm:t>
    </dgm:pt>
    <dgm:pt modelId="{F8443324-A6BD-42E4-9692-0437DC62A8B0}" type="pres">
      <dgm:prSet presAssocID="{D6F6983D-21CF-4DEB-9B7B-ACFAE249665C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1F3C424-C8C0-40C3-8870-66576AE7E26C}" type="pres">
      <dgm:prSet presAssocID="{A4E339B5-E238-42ED-A9A4-0BA514D37B94}" presName="root1" presStyleCnt="0"/>
      <dgm:spPr/>
    </dgm:pt>
    <dgm:pt modelId="{5376D688-EA82-4096-B79D-852D6AF40176}" type="pres">
      <dgm:prSet presAssocID="{A4E339B5-E238-42ED-A9A4-0BA514D37B94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B0F28CB-6983-479F-9904-DCD289376792}" type="pres">
      <dgm:prSet presAssocID="{A4E339B5-E238-42ED-A9A4-0BA514D37B94}" presName="level2hierChild" presStyleCnt="0"/>
      <dgm:spPr/>
    </dgm:pt>
    <dgm:pt modelId="{14A1A3C0-B21F-4025-BDAD-7F4AB8377FE6}" type="pres">
      <dgm:prSet presAssocID="{C6DEB18E-5696-428F-99FC-C5B8D918520E}" presName="conn2-1" presStyleLbl="parChTrans1D2" presStyleIdx="0" presStyleCnt="2"/>
      <dgm:spPr/>
      <dgm:t>
        <a:bodyPr/>
        <a:lstStyle/>
        <a:p>
          <a:endParaRPr lang="ru-RU"/>
        </a:p>
      </dgm:t>
    </dgm:pt>
    <dgm:pt modelId="{181C4E71-0674-4C54-8FAA-9E9E3B370C29}" type="pres">
      <dgm:prSet presAssocID="{C6DEB18E-5696-428F-99FC-C5B8D918520E}" presName="connTx" presStyleLbl="parChTrans1D2" presStyleIdx="0" presStyleCnt="2"/>
      <dgm:spPr/>
      <dgm:t>
        <a:bodyPr/>
        <a:lstStyle/>
        <a:p>
          <a:endParaRPr lang="ru-RU"/>
        </a:p>
      </dgm:t>
    </dgm:pt>
    <dgm:pt modelId="{ED2AFF86-E468-468F-B3F3-6E0FF4FF129C}" type="pres">
      <dgm:prSet presAssocID="{3E634C36-E873-4F34-BC9D-BD340579FC81}" presName="root2" presStyleCnt="0"/>
      <dgm:spPr/>
    </dgm:pt>
    <dgm:pt modelId="{0F3C7F15-1AE2-4506-94F8-1D96BB90C535}" type="pres">
      <dgm:prSet presAssocID="{3E634C36-E873-4F34-BC9D-BD340579FC81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549E659-D358-4516-8409-C9973E311D6F}" type="pres">
      <dgm:prSet presAssocID="{3E634C36-E873-4F34-BC9D-BD340579FC81}" presName="level3hierChild" presStyleCnt="0"/>
      <dgm:spPr/>
    </dgm:pt>
    <dgm:pt modelId="{404C9767-BEC9-4CD7-8881-53E05939BD4D}" type="pres">
      <dgm:prSet presAssocID="{E2FE1568-3138-419A-B619-CEFB1BF59FB6}" presName="conn2-1" presStyleLbl="parChTrans1D2" presStyleIdx="1" presStyleCnt="2"/>
      <dgm:spPr/>
      <dgm:t>
        <a:bodyPr/>
        <a:lstStyle/>
        <a:p>
          <a:endParaRPr lang="ru-RU"/>
        </a:p>
      </dgm:t>
    </dgm:pt>
    <dgm:pt modelId="{802A219E-FF7A-43CD-B593-1DCEEC3465CF}" type="pres">
      <dgm:prSet presAssocID="{E2FE1568-3138-419A-B619-CEFB1BF59FB6}" presName="connTx" presStyleLbl="parChTrans1D2" presStyleIdx="1" presStyleCnt="2"/>
      <dgm:spPr/>
      <dgm:t>
        <a:bodyPr/>
        <a:lstStyle/>
        <a:p>
          <a:endParaRPr lang="ru-RU"/>
        </a:p>
      </dgm:t>
    </dgm:pt>
    <dgm:pt modelId="{8E2CA7B3-16AC-4688-9E77-9160DF828EB5}" type="pres">
      <dgm:prSet presAssocID="{EF8D2CD8-BA0D-492A-91FF-773D0E7B91F4}" presName="root2" presStyleCnt="0"/>
      <dgm:spPr/>
    </dgm:pt>
    <dgm:pt modelId="{53AEDE3D-BC0B-4C65-9D14-AD561A1E80CF}" type="pres">
      <dgm:prSet presAssocID="{EF8D2CD8-BA0D-492A-91FF-773D0E7B91F4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48B0CFE-2ED6-49B3-90DA-18ADF6D7C42E}" type="pres">
      <dgm:prSet presAssocID="{EF8D2CD8-BA0D-492A-91FF-773D0E7B91F4}" presName="level3hierChild" presStyleCnt="0"/>
      <dgm:spPr/>
    </dgm:pt>
  </dgm:ptLst>
  <dgm:cxnLst>
    <dgm:cxn modelId="{75059421-FAD9-47E7-8C5D-175CB847D848}" srcId="{A4E339B5-E238-42ED-A9A4-0BA514D37B94}" destId="{EF8D2CD8-BA0D-492A-91FF-773D0E7B91F4}" srcOrd="1" destOrd="0" parTransId="{E2FE1568-3138-419A-B619-CEFB1BF59FB6}" sibTransId="{86BFC088-9C6A-4454-81BB-4DF6929CD968}"/>
    <dgm:cxn modelId="{0C2E69C2-264F-4AA8-9434-1CA50A767222}" srcId="{D6F6983D-21CF-4DEB-9B7B-ACFAE249665C}" destId="{A4E339B5-E238-42ED-A9A4-0BA514D37B94}" srcOrd="0" destOrd="0" parTransId="{70FE4B83-B6FF-4A87-AA25-3A08055E3E65}" sibTransId="{F076D2C9-581A-4D09-8DCA-3FF0FBDB1E64}"/>
    <dgm:cxn modelId="{E75C3F70-97AD-499E-AA71-1F28C838825B}" type="presOf" srcId="{E2FE1568-3138-419A-B619-CEFB1BF59FB6}" destId="{404C9767-BEC9-4CD7-8881-53E05939BD4D}" srcOrd="0" destOrd="0" presId="urn:microsoft.com/office/officeart/2005/8/layout/hierarchy2"/>
    <dgm:cxn modelId="{6C6F3407-1614-4849-A7CE-A6C4B1AD58E8}" type="presOf" srcId="{D6F6983D-21CF-4DEB-9B7B-ACFAE249665C}" destId="{F8443324-A6BD-42E4-9692-0437DC62A8B0}" srcOrd="0" destOrd="0" presId="urn:microsoft.com/office/officeart/2005/8/layout/hierarchy2"/>
    <dgm:cxn modelId="{F1B257DC-723F-47B8-8D51-D3EAA8D45CCF}" type="presOf" srcId="{E2FE1568-3138-419A-B619-CEFB1BF59FB6}" destId="{802A219E-FF7A-43CD-B593-1DCEEC3465CF}" srcOrd="1" destOrd="0" presId="urn:microsoft.com/office/officeart/2005/8/layout/hierarchy2"/>
    <dgm:cxn modelId="{0C9FA53E-8990-4000-838A-C8B2C674E49C}" type="presOf" srcId="{A4E339B5-E238-42ED-A9A4-0BA514D37B94}" destId="{5376D688-EA82-4096-B79D-852D6AF40176}" srcOrd="0" destOrd="0" presId="urn:microsoft.com/office/officeart/2005/8/layout/hierarchy2"/>
    <dgm:cxn modelId="{8F613655-49E3-4EB7-B70C-05D7784BE73D}" type="presOf" srcId="{C6DEB18E-5696-428F-99FC-C5B8D918520E}" destId="{14A1A3C0-B21F-4025-BDAD-7F4AB8377FE6}" srcOrd="0" destOrd="0" presId="urn:microsoft.com/office/officeart/2005/8/layout/hierarchy2"/>
    <dgm:cxn modelId="{90314FD4-8918-4A34-9118-A15501EC4439}" srcId="{A4E339B5-E238-42ED-A9A4-0BA514D37B94}" destId="{3E634C36-E873-4F34-BC9D-BD340579FC81}" srcOrd="0" destOrd="0" parTransId="{C6DEB18E-5696-428F-99FC-C5B8D918520E}" sibTransId="{65C6D078-3549-40B3-9875-31A414CB8D85}"/>
    <dgm:cxn modelId="{DB1F9BC1-9C83-400C-A670-46703BE02452}" type="presOf" srcId="{EF8D2CD8-BA0D-492A-91FF-773D0E7B91F4}" destId="{53AEDE3D-BC0B-4C65-9D14-AD561A1E80CF}" srcOrd="0" destOrd="0" presId="urn:microsoft.com/office/officeart/2005/8/layout/hierarchy2"/>
    <dgm:cxn modelId="{F10C93A3-6645-4E41-9B0D-08F981A266E7}" type="presOf" srcId="{C6DEB18E-5696-428F-99FC-C5B8D918520E}" destId="{181C4E71-0674-4C54-8FAA-9E9E3B370C29}" srcOrd="1" destOrd="0" presId="urn:microsoft.com/office/officeart/2005/8/layout/hierarchy2"/>
    <dgm:cxn modelId="{4079BABC-2BA8-44A3-BFCD-AF85F957BB55}" type="presOf" srcId="{3E634C36-E873-4F34-BC9D-BD340579FC81}" destId="{0F3C7F15-1AE2-4506-94F8-1D96BB90C535}" srcOrd="0" destOrd="0" presId="urn:microsoft.com/office/officeart/2005/8/layout/hierarchy2"/>
    <dgm:cxn modelId="{C8CC4B74-7415-4707-A27E-58AD9B38DC32}" type="presParOf" srcId="{F8443324-A6BD-42E4-9692-0437DC62A8B0}" destId="{51F3C424-C8C0-40C3-8870-66576AE7E26C}" srcOrd="0" destOrd="0" presId="urn:microsoft.com/office/officeart/2005/8/layout/hierarchy2"/>
    <dgm:cxn modelId="{8EA999CD-0E07-4627-8818-1FDDA9CD2AA1}" type="presParOf" srcId="{51F3C424-C8C0-40C3-8870-66576AE7E26C}" destId="{5376D688-EA82-4096-B79D-852D6AF40176}" srcOrd="0" destOrd="0" presId="urn:microsoft.com/office/officeart/2005/8/layout/hierarchy2"/>
    <dgm:cxn modelId="{181B6E08-0647-4130-AF46-BE47D7CE49AD}" type="presParOf" srcId="{51F3C424-C8C0-40C3-8870-66576AE7E26C}" destId="{7B0F28CB-6983-479F-9904-DCD289376792}" srcOrd="1" destOrd="0" presId="urn:microsoft.com/office/officeart/2005/8/layout/hierarchy2"/>
    <dgm:cxn modelId="{F3BA5C27-428B-42CC-A094-5CCCECBDF1B5}" type="presParOf" srcId="{7B0F28CB-6983-479F-9904-DCD289376792}" destId="{14A1A3C0-B21F-4025-BDAD-7F4AB8377FE6}" srcOrd="0" destOrd="0" presId="urn:microsoft.com/office/officeart/2005/8/layout/hierarchy2"/>
    <dgm:cxn modelId="{1D43C439-562B-4D53-A6CC-3E5644A60978}" type="presParOf" srcId="{14A1A3C0-B21F-4025-BDAD-7F4AB8377FE6}" destId="{181C4E71-0674-4C54-8FAA-9E9E3B370C29}" srcOrd="0" destOrd="0" presId="urn:microsoft.com/office/officeart/2005/8/layout/hierarchy2"/>
    <dgm:cxn modelId="{2CD26F6D-F998-48BF-B404-C4D0B6A343C5}" type="presParOf" srcId="{7B0F28CB-6983-479F-9904-DCD289376792}" destId="{ED2AFF86-E468-468F-B3F3-6E0FF4FF129C}" srcOrd="1" destOrd="0" presId="urn:microsoft.com/office/officeart/2005/8/layout/hierarchy2"/>
    <dgm:cxn modelId="{CE7FECD1-6F08-4C88-9275-2DB59CA87CF1}" type="presParOf" srcId="{ED2AFF86-E468-468F-B3F3-6E0FF4FF129C}" destId="{0F3C7F15-1AE2-4506-94F8-1D96BB90C535}" srcOrd="0" destOrd="0" presId="urn:microsoft.com/office/officeart/2005/8/layout/hierarchy2"/>
    <dgm:cxn modelId="{DE4C79C9-37FE-4BA0-B61E-82A13FB7BD02}" type="presParOf" srcId="{ED2AFF86-E468-468F-B3F3-6E0FF4FF129C}" destId="{3549E659-D358-4516-8409-C9973E311D6F}" srcOrd="1" destOrd="0" presId="urn:microsoft.com/office/officeart/2005/8/layout/hierarchy2"/>
    <dgm:cxn modelId="{3B80C9AB-44B5-460E-BABE-63DF0E40DBC1}" type="presParOf" srcId="{7B0F28CB-6983-479F-9904-DCD289376792}" destId="{404C9767-BEC9-4CD7-8881-53E05939BD4D}" srcOrd="2" destOrd="0" presId="urn:microsoft.com/office/officeart/2005/8/layout/hierarchy2"/>
    <dgm:cxn modelId="{06686B3E-ED3E-4B7B-BC3B-5346CFA78C76}" type="presParOf" srcId="{404C9767-BEC9-4CD7-8881-53E05939BD4D}" destId="{802A219E-FF7A-43CD-B593-1DCEEC3465CF}" srcOrd="0" destOrd="0" presId="urn:microsoft.com/office/officeart/2005/8/layout/hierarchy2"/>
    <dgm:cxn modelId="{A4F604F5-C7AF-44E2-B109-1EA3767A823F}" type="presParOf" srcId="{7B0F28CB-6983-479F-9904-DCD289376792}" destId="{8E2CA7B3-16AC-4688-9E77-9160DF828EB5}" srcOrd="3" destOrd="0" presId="urn:microsoft.com/office/officeart/2005/8/layout/hierarchy2"/>
    <dgm:cxn modelId="{7EC4CD91-7B99-443B-A354-96897E9EA38C}" type="presParOf" srcId="{8E2CA7B3-16AC-4688-9E77-9160DF828EB5}" destId="{53AEDE3D-BC0B-4C65-9D14-AD561A1E80CF}" srcOrd="0" destOrd="0" presId="urn:microsoft.com/office/officeart/2005/8/layout/hierarchy2"/>
    <dgm:cxn modelId="{E88C8AB2-958A-4389-8898-3E831ED1C947}" type="presParOf" srcId="{8E2CA7B3-16AC-4688-9E77-9160DF828EB5}" destId="{848B0CFE-2ED6-49B3-90DA-18ADF6D7C42E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9909503-34C7-4FB8-8848-C3273F98E30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93D1665-2338-426D-8B79-8432595A8C26}">
      <dgm:prSet phldrT="[Текст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/>
            <a:t>ИЗМЕРИТЬ ПЛОТНОСТЬ </a:t>
          </a:r>
          <a:endParaRPr lang="ru-RU" dirty="0"/>
        </a:p>
      </dgm:t>
    </dgm:pt>
    <dgm:pt modelId="{20477F29-EF28-4109-84E8-E859F317BB84}" type="parTrans" cxnId="{BE394D84-7D9B-44E7-8B30-4993709C52E3}">
      <dgm:prSet/>
      <dgm:spPr/>
      <dgm:t>
        <a:bodyPr/>
        <a:lstStyle/>
        <a:p>
          <a:endParaRPr lang="ru-RU"/>
        </a:p>
      </dgm:t>
    </dgm:pt>
    <dgm:pt modelId="{4FC4D2BD-FC96-47B9-8EEA-5B52DF37500D}" type="sibTrans" cxnId="{BE394D84-7D9B-44E7-8B30-4993709C52E3}">
      <dgm:prSet/>
      <dgm:spPr/>
      <dgm:t>
        <a:bodyPr/>
        <a:lstStyle/>
        <a:p>
          <a:endParaRPr lang="ru-RU"/>
        </a:p>
      </dgm:t>
    </dgm:pt>
    <dgm:pt modelId="{9A732A1D-4AF2-497F-B211-B6DCA7C004F8}">
      <dgm:prSet phldrT="[Текст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/>
            <a:t>Жидких тел</a:t>
          </a:r>
          <a:endParaRPr lang="ru-RU" dirty="0"/>
        </a:p>
      </dgm:t>
    </dgm:pt>
    <dgm:pt modelId="{5C014FDF-74DB-4F1D-BFDE-733E52D9602A}" type="parTrans" cxnId="{EB2C588B-CA12-4B31-BC33-31E3629EFCBF}">
      <dgm:prSet/>
      <dgm:spPr/>
      <dgm:t>
        <a:bodyPr/>
        <a:lstStyle/>
        <a:p>
          <a:endParaRPr lang="ru-RU"/>
        </a:p>
      </dgm:t>
    </dgm:pt>
    <dgm:pt modelId="{E5EF7E6F-E3B4-4455-8C1F-5EE8D928BE14}" type="sibTrans" cxnId="{EB2C588B-CA12-4B31-BC33-31E3629EFCBF}">
      <dgm:prSet/>
      <dgm:spPr/>
      <dgm:t>
        <a:bodyPr/>
        <a:lstStyle/>
        <a:p>
          <a:endParaRPr lang="ru-RU"/>
        </a:p>
      </dgm:t>
    </dgm:pt>
    <dgm:pt modelId="{EDDCFAE7-F9E6-4A41-9F02-0B075C648F4C}">
      <dgm:prSet phldrT="[Текст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/>
            <a:t>Твёрдых тел </a:t>
          </a:r>
          <a:endParaRPr lang="ru-RU" dirty="0"/>
        </a:p>
      </dgm:t>
    </dgm:pt>
    <dgm:pt modelId="{E39E2F88-FEB4-41D5-A9AA-1F4565E5F73B}" type="parTrans" cxnId="{137840F3-6CB9-4562-8CCB-7A8E87FD7FD7}">
      <dgm:prSet/>
      <dgm:spPr/>
      <dgm:t>
        <a:bodyPr/>
        <a:lstStyle/>
        <a:p>
          <a:endParaRPr lang="ru-RU"/>
        </a:p>
      </dgm:t>
    </dgm:pt>
    <dgm:pt modelId="{AD4846CA-1AB4-4992-AED0-0C38D938AA18}" type="sibTrans" cxnId="{137840F3-6CB9-4562-8CCB-7A8E87FD7FD7}">
      <dgm:prSet/>
      <dgm:spPr/>
      <dgm:t>
        <a:bodyPr/>
        <a:lstStyle/>
        <a:p>
          <a:endParaRPr lang="ru-RU"/>
        </a:p>
      </dgm:t>
    </dgm:pt>
    <dgm:pt modelId="{9D934C2C-D6AF-454F-B2FC-5D54ECB37CA6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/>
            <a:t>Газообразных тел</a:t>
          </a:r>
          <a:endParaRPr lang="ru-RU" dirty="0"/>
        </a:p>
      </dgm:t>
    </dgm:pt>
    <dgm:pt modelId="{AE6C1B88-FBD5-4DA0-96E2-6E181B4E97CE}" type="parTrans" cxnId="{C7305B32-C3A6-4B39-8A62-206B04C54515}">
      <dgm:prSet/>
      <dgm:spPr/>
      <dgm:t>
        <a:bodyPr/>
        <a:lstStyle/>
        <a:p>
          <a:endParaRPr lang="ru-RU"/>
        </a:p>
      </dgm:t>
    </dgm:pt>
    <dgm:pt modelId="{B61F3EBD-F7DE-4905-8762-8CE690B8AFED}" type="sibTrans" cxnId="{C7305B32-C3A6-4B39-8A62-206B04C54515}">
      <dgm:prSet/>
      <dgm:spPr/>
      <dgm:t>
        <a:bodyPr/>
        <a:lstStyle/>
        <a:p>
          <a:endParaRPr lang="ru-RU"/>
        </a:p>
      </dgm:t>
    </dgm:pt>
    <dgm:pt modelId="{A89688E9-C964-45BA-81B6-9182D7E2EB7C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/>
            <a:t>ареометром</a:t>
          </a:r>
          <a:endParaRPr lang="ru-RU" dirty="0"/>
        </a:p>
      </dgm:t>
    </dgm:pt>
    <dgm:pt modelId="{3D6264AE-6847-42C7-AAB1-E4729E9632B6}" type="parTrans" cxnId="{E1B1AD97-B692-40B9-9ECF-A4C9A208F6CD}">
      <dgm:prSet/>
      <dgm:spPr/>
      <dgm:t>
        <a:bodyPr/>
        <a:lstStyle/>
        <a:p>
          <a:endParaRPr lang="ru-RU"/>
        </a:p>
      </dgm:t>
    </dgm:pt>
    <dgm:pt modelId="{C655D33F-9CFE-4FDA-AE10-2ABBBEDB3B0D}" type="sibTrans" cxnId="{E1B1AD97-B692-40B9-9ECF-A4C9A208F6CD}">
      <dgm:prSet/>
      <dgm:spPr/>
      <dgm:t>
        <a:bodyPr/>
        <a:lstStyle/>
        <a:p>
          <a:endParaRPr lang="ru-RU"/>
        </a:p>
      </dgm:t>
    </dgm:pt>
    <dgm:pt modelId="{63C76E34-3FBD-4C1E-9151-C79E1AE1746C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/>
            <a:t>Измеряя массу и объём</a:t>
          </a:r>
          <a:endParaRPr lang="ru-RU" dirty="0"/>
        </a:p>
      </dgm:t>
    </dgm:pt>
    <dgm:pt modelId="{80687F00-ABBB-4DA6-8A3E-54D7B6C252CE}" type="parTrans" cxnId="{B16B57A9-AE3A-4228-AFEE-E6346B5549FE}">
      <dgm:prSet/>
      <dgm:spPr/>
      <dgm:t>
        <a:bodyPr/>
        <a:lstStyle/>
        <a:p>
          <a:endParaRPr lang="ru-RU"/>
        </a:p>
      </dgm:t>
    </dgm:pt>
    <dgm:pt modelId="{59108647-ABB1-4EF3-8899-A93F9F081864}" type="sibTrans" cxnId="{B16B57A9-AE3A-4228-AFEE-E6346B5549FE}">
      <dgm:prSet/>
      <dgm:spPr/>
      <dgm:t>
        <a:bodyPr/>
        <a:lstStyle/>
        <a:p>
          <a:endParaRPr lang="ru-RU"/>
        </a:p>
      </dgm:t>
    </dgm:pt>
    <dgm:pt modelId="{0F52D9BE-09A0-46D8-BDAC-7D688EFB18A7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/>
            <a:t>Измеряя массу и объём</a:t>
          </a:r>
          <a:endParaRPr lang="ru-RU" dirty="0"/>
        </a:p>
      </dgm:t>
    </dgm:pt>
    <dgm:pt modelId="{5B9D2C39-8AFA-429A-85C2-C01319D95835}" type="parTrans" cxnId="{973F4C9D-8802-49FA-AB58-C3ABE9A209D1}">
      <dgm:prSet/>
      <dgm:spPr/>
      <dgm:t>
        <a:bodyPr/>
        <a:lstStyle/>
        <a:p>
          <a:endParaRPr lang="ru-RU"/>
        </a:p>
      </dgm:t>
    </dgm:pt>
    <dgm:pt modelId="{B08E7772-ED11-4583-B03A-50D4C1E1C851}" type="sibTrans" cxnId="{973F4C9D-8802-49FA-AB58-C3ABE9A209D1}">
      <dgm:prSet/>
      <dgm:spPr/>
      <dgm:t>
        <a:bodyPr/>
        <a:lstStyle/>
        <a:p>
          <a:endParaRPr lang="ru-RU"/>
        </a:p>
      </dgm:t>
    </dgm:pt>
    <dgm:pt modelId="{E492CB41-69C8-46A5-A147-FFDF10F55906}" type="pres">
      <dgm:prSet presAssocID="{39909503-34C7-4FB8-8848-C3273F98E30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B81CF11-B1A9-47B6-9A47-566D5DD7488A}" type="pres">
      <dgm:prSet presAssocID="{F93D1665-2338-426D-8B79-8432595A8C26}" presName="hierRoot1" presStyleCnt="0">
        <dgm:presLayoutVars>
          <dgm:hierBranch val="init"/>
        </dgm:presLayoutVars>
      </dgm:prSet>
      <dgm:spPr/>
    </dgm:pt>
    <dgm:pt modelId="{F8E2F5F4-50C0-4CE7-BAB8-7FEAFDE37838}" type="pres">
      <dgm:prSet presAssocID="{F93D1665-2338-426D-8B79-8432595A8C26}" presName="rootComposite1" presStyleCnt="0"/>
      <dgm:spPr/>
    </dgm:pt>
    <dgm:pt modelId="{8F56D83A-CCF4-4DFE-84E3-78FA94979E8F}" type="pres">
      <dgm:prSet presAssocID="{F93D1665-2338-426D-8B79-8432595A8C26}" presName="rootText1" presStyleLbl="node0" presStyleIdx="0" presStyleCnt="1" custScaleX="12595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E9F694B-2234-40D1-BA29-8A587B8634A7}" type="pres">
      <dgm:prSet presAssocID="{F93D1665-2338-426D-8B79-8432595A8C26}" presName="rootConnector1" presStyleLbl="node1" presStyleIdx="0" presStyleCnt="0"/>
      <dgm:spPr/>
      <dgm:t>
        <a:bodyPr/>
        <a:lstStyle/>
        <a:p>
          <a:endParaRPr lang="ru-RU"/>
        </a:p>
      </dgm:t>
    </dgm:pt>
    <dgm:pt modelId="{A5EADBEE-0968-47EE-A393-B03472489B48}" type="pres">
      <dgm:prSet presAssocID="{F93D1665-2338-426D-8B79-8432595A8C26}" presName="hierChild2" presStyleCnt="0"/>
      <dgm:spPr/>
    </dgm:pt>
    <dgm:pt modelId="{BFE87FDB-F761-4741-882E-949C93B06B5B}" type="pres">
      <dgm:prSet presAssocID="{5C014FDF-74DB-4F1D-BFDE-733E52D9602A}" presName="Name37" presStyleLbl="parChTrans1D2" presStyleIdx="0" presStyleCnt="3"/>
      <dgm:spPr/>
      <dgm:t>
        <a:bodyPr/>
        <a:lstStyle/>
        <a:p>
          <a:endParaRPr lang="ru-RU"/>
        </a:p>
      </dgm:t>
    </dgm:pt>
    <dgm:pt modelId="{04F2C66A-5C71-4BAC-B4FC-30E7910B34E0}" type="pres">
      <dgm:prSet presAssocID="{9A732A1D-4AF2-497F-B211-B6DCA7C004F8}" presName="hierRoot2" presStyleCnt="0">
        <dgm:presLayoutVars>
          <dgm:hierBranch val="init"/>
        </dgm:presLayoutVars>
      </dgm:prSet>
      <dgm:spPr/>
    </dgm:pt>
    <dgm:pt modelId="{AE62A9A2-BB81-4429-A2EF-1C411BA0735E}" type="pres">
      <dgm:prSet presAssocID="{9A732A1D-4AF2-497F-B211-B6DCA7C004F8}" presName="rootComposite" presStyleCnt="0"/>
      <dgm:spPr/>
    </dgm:pt>
    <dgm:pt modelId="{E1B38B94-83C0-4E46-86C2-1545477432D3}" type="pres">
      <dgm:prSet presAssocID="{9A732A1D-4AF2-497F-B211-B6DCA7C004F8}" presName="rootText" presStyleLbl="node2" presStyleIdx="0" presStyleCnt="3" custScaleX="11453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04D4401-63E5-4DC2-9623-1156C5C24699}" type="pres">
      <dgm:prSet presAssocID="{9A732A1D-4AF2-497F-B211-B6DCA7C004F8}" presName="rootConnector" presStyleLbl="node2" presStyleIdx="0" presStyleCnt="3"/>
      <dgm:spPr/>
      <dgm:t>
        <a:bodyPr/>
        <a:lstStyle/>
        <a:p>
          <a:endParaRPr lang="ru-RU"/>
        </a:p>
      </dgm:t>
    </dgm:pt>
    <dgm:pt modelId="{8F78487B-C087-4521-9FF5-D92B0D12BFFF}" type="pres">
      <dgm:prSet presAssocID="{9A732A1D-4AF2-497F-B211-B6DCA7C004F8}" presName="hierChild4" presStyleCnt="0"/>
      <dgm:spPr/>
    </dgm:pt>
    <dgm:pt modelId="{CC34BDB8-68A8-4B9A-BE35-3106B2531E11}" type="pres">
      <dgm:prSet presAssocID="{5B9D2C39-8AFA-429A-85C2-C01319D95835}" presName="Name37" presStyleLbl="parChTrans1D3" presStyleIdx="0" presStyleCnt="3"/>
      <dgm:spPr/>
      <dgm:t>
        <a:bodyPr/>
        <a:lstStyle/>
        <a:p>
          <a:endParaRPr lang="ru-RU"/>
        </a:p>
      </dgm:t>
    </dgm:pt>
    <dgm:pt modelId="{AF6CCC6E-A7CA-476E-BA0A-C8744CA1A105}" type="pres">
      <dgm:prSet presAssocID="{0F52D9BE-09A0-46D8-BDAC-7D688EFB18A7}" presName="hierRoot2" presStyleCnt="0">
        <dgm:presLayoutVars>
          <dgm:hierBranch val="init"/>
        </dgm:presLayoutVars>
      </dgm:prSet>
      <dgm:spPr/>
    </dgm:pt>
    <dgm:pt modelId="{5521D449-DD2B-477C-8D57-AD11023989B2}" type="pres">
      <dgm:prSet presAssocID="{0F52D9BE-09A0-46D8-BDAC-7D688EFB18A7}" presName="rootComposite" presStyleCnt="0"/>
      <dgm:spPr/>
    </dgm:pt>
    <dgm:pt modelId="{2B23AF78-9141-46CF-A72F-B7F5BEC00966}" type="pres">
      <dgm:prSet presAssocID="{0F52D9BE-09A0-46D8-BDAC-7D688EFB18A7}" presName="rootText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4CCEF19-74E5-452A-8F2D-D34403F8BC1D}" type="pres">
      <dgm:prSet presAssocID="{0F52D9BE-09A0-46D8-BDAC-7D688EFB18A7}" presName="rootConnector" presStyleLbl="node3" presStyleIdx="0" presStyleCnt="3"/>
      <dgm:spPr/>
      <dgm:t>
        <a:bodyPr/>
        <a:lstStyle/>
        <a:p>
          <a:endParaRPr lang="ru-RU"/>
        </a:p>
      </dgm:t>
    </dgm:pt>
    <dgm:pt modelId="{ADE4A545-8ED5-4C7A-83EB-081CADCD0A9C}" type="pres">
      <dgm:prSet presAssocID="{0F52D9BE-09A0-46D8-BDAC-7D688EFB18A7}" presName="hierChild4" presStyleCnt="0"/>
      <dgm:spPr/>
    </dgm:pt>
    <dgm:pt modelId="{EE30C1C3-86FD-4E84-B9B9-D6D3E15B6911}" type="pres">
      <dgm:prSet presAssocID="{0F52D9BE-09A0-46D8-BDAC-7D688EFB18A7}" presName="hierChild5" presStyleCnt="0"/>
      <dgm:spPr/>
    </dgm:pt>
    <dgm:pt modelId="{F2116B2B-9BE1-4123-8705-CF0C2C5C2655}" type="pres">
      <dgm:prSet presAssocID="{3D6264AE-6847-42C7-AAB1-E4729E9632B6}" presName="Name37" presStyleLbl="parChTrans1D3" presStyleIdx="1" presStyleCnt="3"/>
      <dgm:spPr/>
      <dgm:t>
        <a:bodyPr/>
        <a:lstStyle/>
        <a:p>
          <a:endParaRPr lang="ru-RU"/>
        </a:p>
      </dgm:t>
    </dgm:pt>
    <dgm:pt modelId="{0B8EB23B-83D1-4323-BA4F-110CDC4E0471}" type="pres">
      <dgm:prSet presAssocID="{A89688E9-C964-45BA-81B6-9182D7E2EB7C}" presName="hierRoot2" presStyleCnt="0">
        <dgm:presLayoutVars>
          <dgm:hierBranch val="init"/>
        </dgm:presLayoutVars>
      </dgm:prSet>
      <dgm:spPr/>
    </dgm:pt>
    <dgm:pt modelId="{9BB60E66-B756-413E-BD6A-C2E97CA975AA}" type="pres">
      <dgm:prSet presAssocID="{A89688E9-C964-45BA-81B6-9182D7E2EB7C}" presName="rootComposite" presStyleCnt="0"/>
      <dgm:spPr/>
    </dgm:pt>
    <dgm:pt modelId="{DBB531DE-C41A-4244-982C-476D25C35EDF}" type="pres">
      <dgm:prSet presAssocID="{A89688E9-C964-45BA-81B6-9182D7E2EB7C}" presName="rootText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8B30D8B-5882-408B-95CB-3082041DDDF0}" type="pres">
      <dgm:prSet presAssocID="{A89688E9-C964-45BA-81B6-9182D7E2EB7C}" presName="rootConnector" presStyleLbl="node3" presStyleIdx="1" presStyleCnt="3"/>
      <dgm:spPr/>
      <dgm:t>
        <a:bodyPr/>
        <a:lstStyle/>
        <a:p>
          <a:endParaRPr lang="ru-RU"/>
        </a:p>
      </dgm:t>
    </dgm:pt>
    <dgm:pt modelId="{DB0ED778-3CC8-4C62-A0BC-267D17FB67BD}" type="pres">
      <dgm:prSet presAssocID="{A89688E9-C964-45BA-81B6-9182D7E2EB7C}" presName="hierChild4" presStyleCnt="0"/>
      <dgm:spPr/>
    </dgm:pt>
    <dgm:pt modelId="{C5590F59-908D-4314-97BB-3B6ED53A6C60}" type="pres">
      <dgm:prSet presAssocID="{A89688E9-C964-45BA-81B6-9182D7E2EB7C}" presName="hierChild5" presStyleCnt="0"/>
      <dgm:spPr/>
    </dgm:pt>
    <dgm:pt modelId="{66DB5448-E205-4CFB-98C2-7E917793E7FD}" type="pres">
      <dgm:prSet presAssocID="{9A732A1D-4AF2-497F-B211-B6DCA7C004F8}" presName="hierChild5" presStyleCnt="0"/>
      <dgm:spPr/>
    </dgm:pt>
    <dgm:pt modelId="{10BC92DB-F7D6-4BB6-BC0C-014DF07121D7}" type="pres">
      <dgm:prSet presAssocID="{E39E2F88-FEB4-41D5-A9AA-1F4565E5F73B}" presName="Name37" presStyleLbl="parChTrans1D2" presStyleIdx="1" presStyleCnt="3"/>
      <dgm:spPr/>
      <dgm:t>
        <a:bodyPr/>
        <a:lstStyle/>
        <a:p>
          <a:endParaRPr lang="ru-RU"/>
        </a:p>
      </dgm:t>
    </dgm:pt>
    <dgm:pt modelId="{2F69231D-42A9-4A32-BF5C-2FF6D08CFF4E}" type="pres">
      <dgm:prSet presAssocID="{EDDCFAE7-F9E6-4A41-9F02-0B075C648F4C}" presName="hierRoot2" presStyleCnt="0">
        <dgm:presLayoutVars>
          <dgm:hierBranch val="init"/>
        </dgm:presLayoutVars>
      </dgm:prSet>
      <dgm:spPr/>
    </dgm:pt>
    <dgm:pt modelId="{2B3EAEC9-78EF-4525-B6BC-B66F2586DBB7}" type="pres">
      <dgm:prSet presAssocID="{EDDCFAE7-F9E6-4A41-9F02-0B075C648F4C}" presName="rootComposite" presStyleCnt="0"/>
      <dgm:spPr/>
    </dgm:pt>
    <dgm:pt modelId="{39E25DB7-C242-4E5A-BBD9-172D5EDB4064}" type="pres">
      <dgm:prSet presAssocID="{EDDCFAE7-F9E6-4A41-9F02-0B075C648F4C}" presName="rootText" presStyleLbl="node2" presStyleIdx="1" presStyleCnt="3" custScaleX="12321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9033BA3-735B-401A-8F23-0907B10C172B}" type="pres">
      <dgm:prSet presAssocID="{EDDCFAE7-F9E6-4A41-9F02-0B075C648F4C}" presName="rootConnector" presStyleLbl="node2" presStyleIdx="1" presStyleCnt="3"/>
      <dgm:spPr/>
      <dgm:t>
        <a:bodyPr/>
        <a:lstStyle/>
        <a:p>
          <a:endParaRPr lang="ru-RU"/>
        </a:p>
      </dgm:t>
    </dgm:pt>
    <dgm:pt modelId="{F9BBFF7B-625A-4B0F-BAA0-24A0C5D83D8A}" type="pres">
      <dgm:prSet presAssocID="{EDDCFAE7-F9E6-4A41-9F02-0B075C648F4C}" presName="hierChild4" presStyleCnt="0"/>
      <dgm:spPr/>
    </dgm:pt>
    <dgm:pt modelId="{FD355852-3B5C-484B-BD85-1F1FF15496F0}" type="pres">
      <dgm:prSet presAssocID="{80687F00-ABBB-4DA6-8A3E-54D7B6C252CE}" presName="Name37" presStyleLbl="parChTrans1D3" presStyleIdx="2" presStyleCnt="3"/>
      <dgm:spPr/>
      <dgm:t>
        <a:bodyPr/>
        <a:lstStyle/>
        <a:p>
          <a:endParaRPr lang="ru-RU"/>
        </a:p>
      </dgm:t>
    </dgm:pt>
    <dgm:pt modelId="{2252B6D1-3B20-4870-B259-FD56F83E99D6}" type="pres">
      <dgm:prSet presAssocID="{63C76E34-3FBD-4C1E-9151-C79E1AE1746C}" presName="hierRoot2" presStyleCnt="0">
        <dgm:presLayoutVars>
          <dgm:hierBranch val="init"/>
        </dgm:presLayoutVars>
      </dgm:prSet>
      <dgm:spPr/>
    </dgm:pt>
    <dgm:pt modelId="{AC099DAF-E339-4529-B00E-2A1E3320BA80}" type="pres">
      <dgm:prSet presAssocID="{63C76E34-3FBD-4C1E-9151-C79E1AE1746C}" presName="rootComposite" presStyleCnt="0"/>
      <dgm:spPr/>
    </dgm:pt>
    <dgm:pt modelId="{9C008C8B-F346-42A6-8503-A8EF79917B80}" type="pres">
      <dgm:prSet presAssocID="{63C76E34-3FBD-4C1E-9151-C79E1AE1746C}" presName="rootText" presStyleLbl="node3" presStyleIdx="2" presStyleCnt="3" custLinFactNeighborX="30627" custLinFactNeighborY="969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084979B-2452-441D-A29E-8DC87554FB9C}" type="pres">
      <dgm:prSet presAssocID="{63C76E34-3FBD-4C1E-9151-C79E1AE1746C}" presName="rootConnector" presStyleLbl="node3" presStyleIdx="2" presStyleCnt="3"/>
      <dgm:spPr/>
      <dgm:t>
        <a:bodyPr/>
        <a:lstStyle/>
        <a:p>
          <a:endParaRPr lang="ru-RU"/>
        </a:p>
      </dgm:t>
    </dgm:pt>
    <dgm:pt modelId="{B55B3E16-B08D-4475-87AB-E184E8099BF7}" type="pres">
      <dgm:prSet presAssocID="{63C76E34-3FBD-4C1E-9151-C79E1AE1746C}" presName="hierChild4" presStyleCnt="0"/>
      <dgm:spPr/>
    </dgm:pt>
    <dgm:pt modelId="{30614BF2-4397-4F84-97AF-FB30D2A00CE9}" type="pres">
      <dgm:prSet presAssocID="{63C76E34-3FBD-4C1E-9151-C79E1AE1746C}" presName="hierChild5" presStyleCnt="0"/>
      <dgm:spPr/>
    </dgm:pt>
    <dgm:pt modelId="{7FFD315A-5E3D-4FA7-B830-19025435BED1}" type="pres">
      <dgm:prSet presAssocID="{EDDCFAE7-F9E6-4A41-9F02-0B075C648F4C}" presName="hierChild5" presStyleCnt="0"/>
      <dgm:spPr/>
    </dgm:pt>
    <dgm:pt modelId="{51773629-0F7C-47C5-95EF-6E7A15B5D033}" type="pres">
      <dgm:prSet presAssocID="{AE6C1B88-FBD5-4DA0-96E2-6E181B4E97CE}" presName="Name37" presStyleLbl="parChTrans1D2" presStyleIdx="2" presStyleCnt="3"/>
      <dgm:spPr/>
      <dgm:t>
        <a:bodyPr/>
        <a:lstStyle/>
        <a:p>
          <a:endParaRPr lang="ru-RU"/>
        </a:p>
      </dgm:t>
    </dgm:pt>
    <dgm:pt modelId="{4A0616EC-1E51-41F0-9CDE-D5599B783FF0}" type="pres">
      <dgm:prSet presAssocID="{9D934C2C-D6AF-454F-B2FC-5D54ECB37CA6}" presName="hierRoot2" presStyleCnt="0">
        <dgm:presLayoutVars>
          <dgm:hierBranch val="init"/>
        </dgm:presLayoutVars>
      </dgm:prSet>
      <dgm:spPr/>
    </dgm:pt>
    <dgm:pt modelId="{5D91D59A-36FA-446B-98CC-B571A8E92EF9}" type="pres">
      <dgm:prSet presAssocID="{9D934C2C-D6AF-454F-B2FC-5D54ECB37CA6}" presName="rootComposite" presStyleCnt="0"/>
      <dgm:spPr/>
    </dgm:pt>
    <dgm:pt modelId="{D4DB6047-EEC5-40A1-9AD2-2F25873F5C90}" type="pres">
      <dgm:prSet presAssocID="{9D934C2C-D6AF-454F-B2FC-5D54ECB37CA6}" presName="rootText" presStyleLbl="node2" presStyleIdx="2" presStyleCnt="3" custScaleX="12145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A353E52-8CC2-4748-B80D-66077AD0D930}" type="pres">
      <dgm:prSet presAssocID="{9D934C2C-D6AF-454F-B2FC-5D54ECB37CA6}" presName="rootConnector" presStyleLbl="node2" presStyleIdx="2" presStyleCnt="3"/>
      <dgm:spPr/>
      <dgm:t>
        <a:bodyPr/>
        <a:lstStyle/>
        <a:p>
          <a:endParaRPr lang="ru-RU"/>
        </a:p>
      </dgm:t>
    </dgm:pt>
    <dgm:pt modelId="{F4A36E81-B1BF-41D7-95FD-9AFE696386F2}" type="pres">
      <dgm:prSet presAssocID="{9D934C2C-D6AF-454F-B2FC-5D54ECB37CA6}" presName="hierChild4" presStyleCnt="0"/>
      <dgm:spPr/>
    </dgm:pt>
    <dgm:pt modelId="{9D574F40-243B-408D-ABB2-E574171B4616}" type="pres">
      <dgm:prSet presAssocID="{9D934C2C-D6AF-454F-B2FC-5D54ECB37CA6}" presName="hierChild5" presStyleCnt="0"/>
      <dgm:spPr/>
    </dgm:pt>
    <dgm:pt modelId="{3A5AE4E2-95C1-4EBA-9710-51D3D9EC8E16}" type="pres">
      <dgm:prSet presAssocID="{F93D1665-2338-426D-8B79-8432595A8C26}" presName="hierChild3" presStyleCnt="0"/>
      <dgm:spPr/>
    </dgm:pt>
  </dgm:ptLst>
  <dgm:cxnLst>
    <dgm:cxn modelId="{82BC140C-0145-479B-B7D4-64AFEAEB6C0A}" type="presOf" srcId="{5B9D2C39-8AFA-429A-85C2-C01319D95835}" destId="{CC34BDB8-68A8-4B9A-BE35-3106B2531E11}" srcOrd="0" destOrd="0" presId="urn:microsoft.com/office/officeart/2005/8/layout/orgChart1"/>
    <dgm:cxn modelId="{B1E42B5D-B6BF-4F26-A77B-069DF479E8D3}" type="presOf" srcId="{A89688E9-C964-45BA-81B6-9182D7E2EB7C}" destId="{DBB531DE-C41A-4244-982C-476D25C35EDF}" srcOrd="0" destOrd="0" presId="urn:microsoft.com/office/officeart/2005/8/layout/orgChart1"/>
    <dgm:cxn modelId="{0D9CA320-C6A2-48EE-9D76-C3D88ACD9CDA}" type="presOf" srcId="{E39E2F88-FEB4-41D5-A9AA-1F4565E5F73B}" destId="{10BC92DB-F7D6-4BB6-BC0C-014DF07121D7}" srcOrd="0" destOrd="0" presId="urn:microsoft.com/office/officeart/2005/8/layout/orgChart1"/>
    <dgm:cxn modelId="{17C6E16D-708A-44BE-AFF0-226FFC348E5C}" type="presOf" srcId="{9D934C2C-D6AF-454F-B2FC-5D54ECB37CA6}" destId="{AA353E52-8CC2-4748-B80D-66077AD0D930}" srcOrd="1" destOrd="0" presId="urn:microsoft.com/office/officeart/2005/8/layout/orgChart1"/>
    <dgm:cxn modelId="{2754E2E7-9A51-4762-A0F4-2AD543094C9B}" type="presOf" srcId="{9A732A1D-4AF2-497F-B211-B6DCA7C004F8}" destId="{E1B38B94-83C0-4E46-86C2-1545477432D3}" srcOrd="0" destOrd="0" presId="urn:microsoft.com/office/officeart/2005/8/layout/orgChart1"/>
    <dgm:cxn modelId="{66983B29-D788-4277-B680-7DD921836023}" type="presOf" srcId="{9A732A1D-4AF2-497F-B211-B6DCA7C004F8}" destId="{E04D4401-63E5-4DC2-9623-1156C5C24699}" srcOrd="1" destOrd="0" presId="urn:microsoft.com/office/officeart/2005/8/layout/orgChart1"/>
    <dgm:cxn modelId="{F9012325-2599-48BD-B60E-466F0A512387}" type="presOf" srcId="{F93D1665-2338-426D-8B79-8432595A8C26}" destId="{8F56D83A-CCF4-4DFE-84E3-78FA94979E8F}" srcOrd="0" destOrd="0" presId="urn:microsoft.com/office/officeart/2005/8/layout/orgChart1"/>
    <dgm:cxn modelId="{EB2C588B-CA12-4B31-BC33-31E3629EFCBF}" srcId="{F93D1665-2338-426D-8B79-8432595A8C26}" destId="{9A732A1D-4AF2-497F-B211-B6DCA7C004F8}" srcOrd="0" destOrd="0" parTransId="{5C014FDF-74DB-4F1D-BFDE-733E52D9602A}" sibTransId="{E5EF7E6F-E3B4-4455-8C1F-5EE8D928BE14}"/>
    <dgm:cxn modelId="{1E18E00B-ACAE-44B8-8B6F-379D690FD5DD}" type="presOf" srcId="{9D934C2C-D6AF-454F-B2FC-5D54ECB37CA6}" destId="{D4DB6047-EEC5-40A1-9AD2-2F25873F5C90}" srcOrd="0" destOrd="0" presId="urn:microsoft.com/office/officeart/2005/8/layout/orgChart1"/>
    <dgm:cxn modelId="{973F4C9D-8802-49FA-AB58-C3ABE9A209D1}" srcId="{9A732A1D-4AF2-497F-B211-B6DCA7C004F8}" destId="{0F52D9BE-09A0-46D8-BDAC-7D688EFB18A7}" srcOrd="0" destOrd="0" parTransId="{5B9D2C39-8AFA-429A-85C2-C01319D95835}" sibTransId="{B08E7772-ED11-4583-B03A-50D4C1E1C851}"/>
    <dgm:cxn modelId="{137840F3-6CB9-4562-8CCB-7A8E87FD7FD7}" srcId="{F93D1665-2338-426D-8B79-8432595A8C26}" destId="{EDDCFAE7-F9E6-4A41-9F02-0B075C648F4C}" srcOrd="1" destOrd="0" parTransId="{E39E2F88-FEB4-41D5-A9AA-1F4565E5F73B}" sibTransId="{AD4846CA-1AB4-4992-AED0-0C38D938AA18}"/>
    <dgm:cxn modelId="{E1B1AD97-B692-40B9-9ECF-A4C9A208F6CD}" srcId="{9A732A1D-4AF2-497F-B211-B6DCA7C004F8}" destId="{A89688E9-C964-45BA-81B6-9182D7E2EB7C}" srcOrd="1" destOrd="0" parTransId="{3D6264AE-6847-42C7-AAB1-E4729E9632B6}" sibTransId="{C655D33F-9CFE-4FDA-AE10-2ABBBEDB3B0D}"/>
    <dgm:cxn modelId="{CA27A0CE-95D5-48CB-B813-9997EAEDD8ED}" type="presOf" srcId="{5C014FDF-74DB-4F1D-BFDE-733E52D9602A}" destId="{BFE87FDB-F761-4741-882E-949C93B06B5B}" srcOrd="0" destOrd="0" presId="urn:microsoft.com/office/officeart/2005/8/layout/orgChart1"/>
    <dgm:cxn modelId="{CE2568E8-F722-4B02-A815-C013D90B09CE}" type="presOf" srcId="{80687F00-ABBB-4DA6-8A3E-54D7B6C252CE}" destId="{FD355852-3B5C-484B-BD85-1F1FF15496F0}" srcOrd="0" destOrd="0" presId="urn:microsoft.com/office/officeart/2005/8/layout/orgChart1"/>
    <dgm:cxn modelId="{5E68F37A-5BF8-4362-8B9B-47D26FDC4A22}" type="presOf" srcId="{63C76E34-3FBD-4C1E-9151-C79E1AE1746C}" destId="{0084979B-2452-441D-A29E-8DC87554FB9C}" srcOrd="1" destOrd="0" presId="urn:microsoft.com/office/officeart/2005/8/layout/orgChart1"/>
    <dgm:cxn modelId="{F9172221-C31D-4B2E-9DED-993C77DBC4BF}" type="presOf" srcId="{AE6C1B88-FBD5-4DA0-96E2-6E181B4E97CE}" destId="{51773629-0F7C-47C5-95EF-6E7A15B5D033}" srcOrd="0" destOrd="0" presId="urn:microsoft.com/office/officeart/2005/8/layout/orgChart1"/>
    <dgm:cxn modelId="{C7305B32-C3A6-4B39-8A62-206B04C54515}" srcId="{F93D1665-2338-426D-8B79-8432595A8C26}" destId="{9D934C2C-D6AF-454F-B2FC-5D54ECB37CA6}" srcOrd="2" destOrd="0" parTransId="{AE6C1B88-FBD5-4DA0-96E2-6E181B4E97CE}" sibTransId="{B61F3EBD-F7DE-4905-8762-8CE690B8AFED}"/>
    <dgm:cxn modelId="{B84BDD1C-D3DC-4C89-8C82-00B15303C38F}" type="presOf" srcId="{39909503-34C7-4FB8-8848-C3273F98E30F}" destId="{E492CB41-69C8-46A5-A147-FFDF10F55906}" srcOrd="0" destOrd="0" presId="urn:microsoft.com/office/officeart/2005/8/layout/orgChart1"/>
    <dgm:cxn modelId="{9FC7B0A9-B1FC-40D6-99DB-38A70CDDC662}" type="presOf" srcId="{F93D1665-2338-426D-8B79-8432595A8C26}" destId="{6E9F694B-2234-40D1-BA29-8A587B8634A7}" srcOrd="1" destOrd="0" presId="urn:microsoft.com/office/officeart/2005/8/layout/orgChart1"/>
    <dgm:cxn modelId="{B16B57A9-AE3A-4228-AFEE-E6346B5549FE}" srcId="{EDDCFAE7-F9E6-4A41-9F02-0B075C648F4C}" destId="{63C76E34-3FBD-4C1E-9151-C79E1AE1746C}" srcOrd="0" destOrd="0" parTransId="{80687F00-ABBB-4DA6-8A3E-54D7B6C252CE}" sibTransId="{59108647-ABB1-4EF3-8899-A93F9F081864}"/>
    <dgm:cxn modelId="{AD5BD339-9AB3-4C6F-B9FA-78C3FA3AD5FC}" type="presOf" srcId="{3D6264AE-6847-42C7-AAB1-E4729E9632B6}" destId="{F2116B2B-9BE1-4123-8705-CF0C2C5C2655}" srcOrd="0" destOrd="0" presId="urn:microsoft.com/office/officeart/2005/8/layout/orgChart1"/>
    <dgm:cxn modelId="{74A16914-7CFA-4917-BF12-CB95CC9667DC}" type="presOf" srcId="{0F52D9BE-09A0-46D8-BDAC-7D688EFB18A7}" destId="{D4CCEF19-74E5-452A-8F2D-D34403F8BC1D}" srcOrd="1" destOrd="0" presId="urn:microsoft.com/office/officeart/2005/8/layout/orgChart1"/>
    <dgm:cxn modelId="{9A4F56B7-E0F5-4209-A696-2A2F7685A55E}" type="presOf" srcId="{EDDCFAE7-F9E6-4A41-9F02-0B075C648F4C}" destId="{B9033BA3-735B-401A-8F23-0907B10C172B}" srcOrd="1" destOrd="0" presId="urn:microsoft.com/office/officeart/2005/8/layout/orgChart1"/>
    <dgm:cxn modelId="{C1583957-1031-4F74-8C1D-A8DF0C9D2456}" type="presOf" srcId="{A89688E9-C964-45BA-81B6-9182D7E2EB7C}" destId="{28B30D8B-5882-408B-95CB-3082041DDDF0}" srcOrd="1" destOrd="0" presId="urn:microsoft.com/office/officeart/2005/8/layout/orgChart1"/>
    <dgm:cxn modelId="{C3498774-44A3-427D-99BA-5841CB663931}" type="presOf" srcId="{0F52D9BE-09A0-46D8-BDAC-7D688EFB18A7}" destId="{2B23AF78-9141-46CF-A72F-B7F5BEC00966}" srcOrd="0" destOrd="0" presId="urn:microsoft.com/office/officeart/2005/8/layout/orgChart1"/>
    <dgm:cxn modelId="{9A794187-1A02-4D6C-8B92-370899893E6F}" type="presOf" srcId="{EDDCFAE7-F9E6-4A41-9F02-0B075C648F4C}" destId="{39E25DB7-C242-4E5A-BBD9-172D5EDB4064}" srcOrd="0" destOrd="0" presId="urn:microsoft.com/office/officeart/2005/8/layout/orgChart1"/>
    <dgm:cxn modelId="{D3FA05DA-D624-4D42-B97B-E6096465369F}" type="presOf" srcId="{63C76E34-3FBD-4C1E-9151-C79E1AE1746C}" destId="{9C008C8B-F346-42A6-8503-A8EF79917B80}" srcOrd="0" destOrd="0" presId="urn:microsoft.com/office/officeart/2005/8/layout/orgChart1"/>
    <dgm:cxn modelId="{BE394D84-7D9B-44E7-8B30-4993709C52E3}" srcId="{39909503-34C7-4FB8-8848-C3273F98E30F}" destId="{F93D1665-2338-426D-8B79-8432595A8C26}" srcOrd="0" destOrd="0" parTransId="{20477F29-EF28-4109-84E8-E859F317BB84}" sibTransId="{4FC4D2BD-FC96-47B9-8EEA-5B52DF37500D}"/>
    <dgm:cxn modelId="{CF65365D-E9D7-40B8-A45A-259CD5AE082A}" type="presParOf" srcId="{E492CB41-69C8-46A5-A147-FFDF10F55906}" destId="{DB81CF11-B1A9-47B6-9A47-566D5DD7488A}" srcOrd="0" destOrd="0" presId="urn:microsoft.com/office/officeart/2005/8/layout/orgChart1"/>
    <dgm:cxn modelId="{7CC7324B-C746-4B6D-8139-94CD3F508269}" type="presParOf" srcId="{DB81CF11-B1A9-47B6-9A47-566D5DD7488A}" destId="{F8E2F5F4-50C0-4CE7-BAB8-7FEAFDE37838}" srcOrd="0" destOrd="0" presId="urn:microsoft.com/office/officeart/2005/8/layout/orgChart1"/>
    <dgm:cxn modelId="{4183CF15-E9EA-4073-8B6A-5C4A3149EE71}" type="presParOf" srcId="{F8E2F5F4-50C0-4CE7-BAB8-7FEAFDE37838}" destId="{8F56D83A-CCF4-4DFE-84E3-78FA94979E8F}" srcOrd="0" destOrd="0" presId="urn:microsoft.com/office/officeart/2005/8/layout/orgChart1"/>
    <dgm:cxn modelId="{253479D1-3E2B-4144-83BC-2325557F44CC}" type="presParOf" srcId="{F8E2F5F4-50C0-4CE7-BAB8-7FEAFDE37838}" destId="{6E9F694B-2234-40D1-BA29-8A587B8634A7}" srcOrd="1" destOrd="0" presId="urn:microsoft.com/office/officeart/2005/8/layout/orgChart1"/>
    <dgm:cxn modelId="{805FFD36-ABE2-461C-8B95-8F5FCD7B7EAA}" type="presParOf" srcId="{DB81CF11-B1A9-47B6-9A47-566D5DD7488A}" destId="{A5EADBEE-0968-47EE-A393-B03472489B48}" srcOrd="1" destOrd="0" presId="urn:microsoft.com/office/officeart/2005/8/layout/orgChart1"/>
    <dgm:cxn modelId="{00BCDF39-A24A-40DF-A172-8CDB8CA72A47}" type="presParOf" srcId="{A5EADBEE-0968-47EE-A393-B03472489B48}" destId="{BFE87FDB-F761-4741-882E-949C93B06B5B}" srcOrd="0" destOrd="0" presId="urn:microsoft.com/office/officeart/2005/8/layout/orgChart1"/>
    <dgm:cxn modelId="{31B62874-FC59-440B-BB59-5256691BAA64}" type="presParOf" srcId="{A5EADBEE-0968-47EE-A393-B03472489B48}" destId="{04F2C66A-5C71-4BAC-B4FC-30E7910B34E0}" srcOrd="1" destOrd="0" presId="urn:microsoft.com/office/officeart/2005/8/layout/orgChart1"/>
    <dgm:cxn modelId="{4FBF6331-AA6B-43FE-ABA8-277489A24B73}" type="presParOf" srcId="{04F2C66A-5C71-4BAC-B4FC-30E7910B34E0}" destId="{AE62A9A2-BB81-4429-A2EF-1C411BA0735E}" srcOrd="0" destOrd="0" presId="urn:microsoft.com/office/officeart/2005/8/layout/orgChart1"/>
    <dgm:cxn modelId="{AA2EBFEC-5E8A-468F-9B7E-1B282CA97B11}" type="presParOf" srcId="{AE62A9A2-BB81-4429-A2EF-1C411BA0735E}" destId="{E1B38B94-83C0-4E46-86C2-1545477432D3}" srcOrd="0" destOrd="0" presId="urn:microsoft.com/office/officeart/2005/8/layout/orgChart1"/>
    <dgm:cxn modelId="{F9F898AE-EE22-44E0-84EF-664F9221655A}" type="presParOf" srcId="{AE62A9A2-BB81-4429-A2EF-1C411BA0735E}" destId="{E04D4401-63E5-4DC2-9623-1156C5C24699}" srcOrd="1" destOrd="0" presId="urn:microsoft.com/office/officeart/2005/8/layout/orgChart1"/>
    <dgm:cxn modelId="{01061909-43C3-4BE6-A2F5-9E0A03727D26}" type="presParOf" srcId="{04F2C66A-5C71-4BAC-B4FC-30E7910B34E0}" destId="{8F78487B-C087-4521-9FF5-D92B0D12BFFF}" srcOrd="1" destOrd="0" presId="urn:microsoft.com/office/officeart/2005/8/layout/orgChart1"/>
    <dgm:cxn modelId="{9DE11C4D-F911-452D-AABC-DA91EA069829}" type="presParOf" srcId="{8F78487B-C087-4521-9FF5-D92B0D12BFFF}" destId="{CC34BDB8-68A8-4B9A-BE35-3106B2531E11}" srcOrd="0" destOrd="0" presId="urn:microsoft.com/office/officeart/2005/8/layout/orgChart1"/>
    <dgm:cxn modelId="{547A6660-7BE1-441D-8037-E66B26B40ED4}" type="presParOf" srcId="{8F78487B-C087-4521-9FF5-D92B0D12BFFF}" destId="{AF6CCC6E-A7CA-476E-BA0A-C8744CA1A105}" srcOrd="1" destOrd="0" presId="urn:microsoft.com/office/officeart/2005/8/layout/orgChart1"/>
    <dgm:cxn modelId="{20F7F39A-5803-4287-9637-348AA930162E}" type="presParOf" srcId="{AF6CCC6E-A7CA-476E-BA0A-C8744CA1A105}" destId="{5521D449-DD2B-477C-8D57-AD11023989B2}" srcOrd="0" destOrd="0" presId="urn:microsoft.com/office/officeart/2005/8/layout/orgChart1"/>
    <dgm:cxn modelId="{234B7849-A533-4C66-8A86-31F1AFECBDCB}" type="presParOf" srcId="{5521D449-DD2B-477C-8D57-AD11023989B2}" destId="{2B23AF78-9141-46CF-A72F-B7F5BEC00966}" srcOrd="0" destOrd="0" presId="urn:microsoft.com/office/officeart/2005/8/layout/orgChart1"/>
    <dgm:cxn modelId="{EA4541EC-4ECC-4FBC-A166-333F692364F9}" type="presParOf" srcId="{5521D449-DD2B-477C-8D57-AD11023989B2}" destId="{D4CCEF19-74E5-452A-8F2D-D34403F8BC1D}" srcOrd="1" destOrd="0" presId="urn:microsoft.com/office/officeart/2005/8/layout/orgChart1"/>
    <dgm:cxn modelId="{22AECE9B-42E7-4C56-BF0D-4754624167D4}" type="presParOf" srcId="{AF6CCC6E-A7CA-476E-BA0A-C8744CA1A105}" destId="{ADE4A545-8ED5-4C7A-83EB-081CADCD0A9C}" srcOrd="1" destOrd="0" presId="urn:microsoft.com/office/officeart/2005/8/layout/orgChart1"/>
    <dgm:cxn modelId="{C739B870-53DD-4B7B-80F7-B30141CB5927}" type="presParOf" srcId="{AF6CCC6E-A7CA-476E-BA0A-C8744CA1A105}" destId="{EE30C1C3-86FD-4E84-B9B9-D6D3E15B6911}" srcOrd="2" destOrd="0" presId="urn:microsoft.com/office/officeart/2005/8/layout/orgChart1"/>
    <dgm:cxn modelId="{99250617-B896-4E90-A5E9-5C072E87D609}" type="presParOf" srcId="{8F78487B-C087-4521-9FF5-D92B0D12BFFF}" destId="{F2116B2B-9BE1-4123-8705-CF0C2C5C2655}" srcOrd="2" destOrd="0" presId="urn:microsoft.com/office/officeart/2005/8/layout/orgChart1"/>
    <dgm:cxn modelId="{8DC1F31D-A4C4-40A0-B10E-0602F1158533}" type="presParOf" srcId="{8F78487B-C087-4521-9FF5-D92B0D12BFFF}" destId="{0B8EB23B-83D1-4323-BA4F-110CDC4E0471}" srcOrd="3" destOrd="0" presId="urn:microsoft.com/office/officeart/2005/8/layout/orgChart1"/>
    <dgm:cxn modelId="{B9A91E2D-1919-49A4-AF18-48C1C44561A9}" type="presParOf" srcId="{0B8EB23B-83D1-4323-BA4F-110CDC4E0471}" destId="{9BB60E66-B756-413E-BD6A-C2E97CA975AA}" srcOrd="0" destOrd="0" presId="urn:microsoft.com/office/officeart/2005/8/layout/orgChart1"/>
    <dgm:cxn modelId="{6A7CA938-570F-4716-91C0-E144369768FA}" type="presParOf" srcId="{9BB60E66-B756-413E-BD6A-C2E97CA975AA}" destId="{DBB531DE-C41A-4244-982C-476D25C35EDF}" srcOrd="0" destOrd="0" presId="urn:microsoft.com/office/officeart/2005/8/layout/orgChart1"/>
    <dgm:cxn modelId="{DA028710-590B-4158-97B6-170D954147AE}" type="presParOf" srcId="{9BB60E66-B756-413E-BD6A-C2E97CA975AA}" destId="{28B30D8B-5882-408B-95CB-3082041DDDF0}" srcOrd="1" destOrd="0" presId="urn:microsoft.com/office/officeart/2005/8/layout/orgChart1"/>
    <dgm:cxn modelId="{F68CEB19-6226-44DC-8800-D44A4EF74BC4}" type="presParOf" srcId="{0B8EB23B-83D1-4323-BA4F-110CDC4E0471}" destId="{DB0ED778-3CC8-4C62-A0BC-267D17FB67BD}" srcOrd="1" destOrd="0" presId="urn:microsoft.com/office/officeart/2005/8/layout/orgChart1"/>
    <dgm:cxn modelId="{860442BD-08F8-45F2-BB15-64024623E143}" type="presParOf" srcId="{0B8EB23B-83D1-4323-BA4F-110CDC4E0471}" destId="{C5590F59-908D-4314-97BB-3B6ED53A6C60}" srcOrd="2" destOrd="0" presId="urn:microsoft.com/office/officeart/2005/8/layout/orgChart1"/>
    <dgm:cxn modelId="{AF0E4D55-7BB0-40B3-94B4-0D332A53F1A6}" type="presParOf" srcId="{04F2C66A-5C71-4BAC-B4FC-30E7910B34E0}" destId="{66DB5448-E205-4CFB-98C2-7E917793E7FD}" srcOrd="2" destOrd="0" presId="urn:microsoft.com/office/officeart/2005/8/layout/orgChart1"/>
    <dgm:cxn modelId="{D64E371E-2EBC-445D-8BB9-3242DB821321}" type="presParOf" srcId="{A5EADBEE-0968-47EE-A393-B03472489B48}" destId="{10BC92DB-F7D6-4BB6-BC0C-014DF07121D7}" srcOrd="2" destOrd="0" presId="urn:microsoft.com/office/officeart/2005/8/layout/orgChart1"/>
    <dgm:cxn modelId="{8032A9AE-77DC-41D9-804B-7ADAFA42268E}" type="presParOf" srcId="{A5EADBEE-0968-47EE-A393-B03472489B48}" destId="{2F69231D-42A9-4A32-BF5C-2FF6D08CFF4E}" srcOrd="3" destOrd="0" presId="urn:microsoft.com/office/officeart/2005/8/layout/orgChart1"/>
    <dgm:cxn modelId="{AEC66AC5-39CF-46D5-8525-FCF28B9EA602}" type="presParOf" srcId="{2F69231D-42A9-4A32-BF5C-2FF6D08CFF4E}" destId="{2B3EAEC9-78EF-4525-B6BC-B66F2586DBB7}" srcOrd="0" destOrd="0" presId="urn:microsoft.com/office/officeart/2005/8/layout/orgChart1"/>
    <dgm:cxn modelId="{44C34DF4-682E-4455-8C50-C7D807D4B81E}" type="presParOf" srcId="{2B3EAEC9-78EF-4525-B6BC-B66F2586DBB7}" destId="{39E25DB7-C242-4E5A-BBD9-172D5EDB4064}" srcOrd="0" destOrd="0" presId="urn:microsoft.com/office/officeart/2005/8/layout/orgChart1"/>
    <dgm:cxn modelId="{9B7E940D-9827-4576-B8B5-FFE8F6E75E53}" type="presParOf" srcId="{2B3EAEC9-78EF-4525-B6BC-B66F2586DBB7}" destId="{B9033BA3-735B-401A-8F23-0907B10C172B}" srcOrd="1" destOrd="0" presId="urn:microsoft.com/office/officeart/2005/8/layout/orgChart1"/>
    <dgm:cxn modelId="{9B39EEE1-10F8-4779-A442-74723A0ED641}" type="presParOf" srcId="{2F69231D-42A9-4A32-BF5C-2FF6D08CFF4E}" destId="{F9BBFF7B-625A-4B0F-BAA0-24A0C5D83D8A}" srcOrd="1" destOrd="0" presId="urn:microsoft.com/office/officeart/2005/8/layout/orgChart1"/>
    <dgm:cxn modelId="{A0302002-7E42-48E7-BF8C-BE0DBDCE6AEA}" type="presParOf" srcId="{F9BBFF7B-625A-4B0F-BAA0-24A0C5D83D8A}" destId="{FD355852-3B5C-484B-BD85-1F1FF15496F0}" srcOrd="0" destOrd="0" presId="urn:microsoft.com/office/officeart/2005/8/layout/orgChart1"/>
    <dgm:cxn modelId="{5943A528-F886-46C5-8466-086A3A554830}" type="presParOf" srcId="{F9BBFF7B-625A-4B0F-BAA0-24A0C5D83D8A}" destId="{2252B6D1-3B20-4870-B259-FD56F83E99D6}" srcOrd="1" destOrd="0" presId="urn:microsoft.com/office/officeart/2005/8/layout/orgChart1"/>
    <dgm:cxn modelId="{55A4371A-1E6C-43B6-B6AC-86547BDCBBE4}" type="presParOf" srcId="{2252B6D1-3B20-4870-B259-FD56F83E99D6}" destId="{AC099DAF-E339-4529-B00E-2A1E3320BA80}" srcOrd="0" destOrd="0" presId="urn:microsoft.com/office/officeart/2005/8/layout/orgChart1"/>
    <dgm:cxn modelId="{3CD3862E-91EE-47A5-A449-0DE16AD1A2DC}" type="presParOf" srcId="{AC099DAF-E339-4529-B00E-2A1E3320BA80}" destId="{9C008C8B-F346-42A6-8503-A8EF79917B80}" srcOrd="0" destOrd="0" presId="urn:microsoft.com/office/officeart/2005/8/layout/orgChart1"/>
    <dgm:cxn modelId="{ADA78FCE-F0B9-43AC-9535-61400A15A70C}" type="presParOf" srcId="{AC099DAF-E339-4529-B00E-2A1E3320BA80}" destId="{0084979B-2452-441D-A29E-8DC87554FB9C}" srcOrd="1" destOrd="0" presId="urn:microsoft.com/office/officeart/2005/8/layout/orgChart1"/>
    <dgm:cxn modelId="{EAAC4400-038C-47FF-A1EF-EF59E344193F}" type="presParOf" srcId="{2252B6D1-3B20-4870-B259-FD56F83E99D6}" destId="{B55B3E16-B08D-4475-87AB-E184E8099BF7}" srcOrd="1" destOrd="0" presId="urn:microsoft.com/office/officeart/2005/8/layout/orgChart1"/>
    <dgm:cxn modelId="{86470F8C-0C28-4420-B9F1-CE64F5DFE16A}" type="presParOf" srcId="{2252B6D1-3B20-4870-B259-FD56F83E99D6}" destId="{30614BF2-4397-4F84-97AF-FB30D2A00CE9}" srcOrd="2" destOrd="0" presId="urn:microsoft.com/office/officeart/2005/8/layout/orgChart1"/>
    <dgm:cxn modelId="{04E4750C-5726-40A8-8E3F-91751811BADC}" type="presParOf" srcId="{2F69231D-42A9-4A32-BF5C-2FF6D08CFF4E}" destId="{7FFD315A-5E3D-4FA7-B830-19025435BED1}" srcOrd="2" destOrd="0" presId="urn:microsoft.com/office/officeart/2005/8/layout/orgChart1"/>
    <dgm:cxn modelId="{A632A1E4-0A52-4ECF-9F63-6B1A5789AD9A}" type="presParOf" srcId="{A5EADBEE-0968-47EE-A393-B03472489B48}" destId="{51773629-0F7C-47C5-95EF-6E7A15B5D033}" srcOrd="4" destOrd="0" presId="urn:microsoft.com/office/officeart/2005/8/layout/orgChart1"/>
    <dgm:cxn modelId="{24D483FE-565A-4295-AF25-BD840AEACD32}" type="presParOf" srcId="{A5EADBEE-0968-47EE-A393-B03472489B48}" destId="{4A0616EC-1E51-41F0-9CDE-D5599B783FF0}" srcOrd="5" destOrd="0" presId="urn:microsoft.com/office/officeart/2005/8/layout/orgChart1"/>
    <dgm:cxn modelId="{8C70B606-9C64-4F3C-9E17-779653A18481}" type="presParOf" srcId="{4A0616EC-1E51-41F0-9CDE-D5599B783FF0}" destId="{5D91D59A-36FA-446B-98CC-B571A8E92EF9}" srcOrd="0" destOrd="0" presId="urn:microsoft.com/office/officeart/2005/8/layout/orgChart1"/>
    <dgm:cxn modelId="{4B8B6A90-23D6-425C-BE14-45EB2982FFDB}" type="presParOf" srcId="{5D91D59A-36FA-446B-98CC-B571A8E92EF9}" destId="{D4DB6047-EEC5-40A1-9AD2-2F25873F5C90}" srcOrd="0" destOrd="0" presId="urn:microsoft.com/office/officeart/2005/8/layout/orgChart1"/>
    <dgm:cxn modelId="{252A9BA6-F3CE-4F9D-B24A-0524BCF01800}" type="presParOf" srcId="{5D91D59A-36FA-446B-98CC-B571A8E92EF9}" destId="{AA353E52-8CC2-4748-B80D-66077AD0D930}" srcOrd="1" destOrd="0" presId="urn:microsoft.com/office/officeart/2005/8/layout/orgChart1"/>
    <dgm:cxn modelId="{48B9EBDA-2FD4-40E1-A148-A5FEAB9DA85A}" type="presParOf" srcId="{4A0616EC-1E51-41F0-9CDE-D5599B783FF0}" destId="{F4A36E81-B1BF-41D7-95FD-9AFE696386F2}" srcOrd="1" destOrd="0" presId="urn:microsoft.com/office/officeart/2005/8/layout/orgChart1"/>
    <dgm:cxn modelId="{197D7100-385E-4B53-A2D0-E3791B8F07B1}" type="presParOf" srcId="{4A0616EC-1E51-41F0-9CDE-D5599B783FF0}" destId="{9D574F40-243B-408D-ABB2-E574171B4616}" srcOrd="2" destOrd="0" presId="urn:microsoft.com/office/officeart/2005/8/layout/orgChart1"/>
    <dgm:cxn modelId="{8D9E9E28-D97E-47CF-A4D1-8F5BE58588DD}" type="presParOf" srcId="{DB81CF11-B1A9-47B6-9A47-566D5DD7488A}" destId="{3A5AE4E2-95C1-4EBA-9710-51D3D9EC8E1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94910E5-3BAA-4C4C-970E-02BA6DFBE008}">
      <dsp:nvSpPr>
        <dsp:cNvPr id="0" name=""/>
        <dsp:cNvSpPr/>
      </dsp:nvSpPr>
      <dsp:spPr>
        <a:xfrm>
          <a:off x="4048923" y="1459333"/>
          <a:ext cx="1932764" cy="4946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7060"/>
              </a:lnTo>
              <a:lnTo>
                <a:pt x="1932764" y="337060"/>
              </a:lnTo>
              <a:lnTo>
                <a:pt x="1932764" y="494607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CF766C-AB58-49A0-9AEA-5D6450B163B5}">
      <dsp:nvSpPr>
        <dsp:cNvPr id="0" name=""/>
        <dsp:cNvSpPr/>
      </dsp:nvSpPr>
      <dsp:spPr>
        <a:xfrm>
          <a:off x="1983464" y="1459333"/>
          <a:ext cx="2065458" cy="495945"/>
        </a:xfrm>
        <a:custGeom>
          <a:avLst/>
          <a:gdLst/>
          <a:ahLst/>
          <a:cxnLst/>
          <a:rect l="0" t="0" r="0" b="0"/>
          <a:pathLst>
            <a:path>
              <a:moveTo>
                <a:pt x="2065458" y="0"/>
              </a:moveTo>
              <a:lnTo>
                <a:pt x="2065458" y="338398"/>
              </a:lnTo>
              <a:lnTo>
                <a:pt x="0" y="338398"/>
              </a:lnTo>
              <a:lnTo>
                <a:pt x="0" y="495945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BEBCB9-9ACF-4DB0-807B-1C97BF2C1944}">
      <dsp:nvSpPr>
        <dsp:cNvPr id="0" name=""/>
        <dsp:cNvSpPr/>
      </dsp:nvSpPr>
      <dsp:spPr>
        <a:xfrm>
          <a:off x="1882736" y="1337"/>
          <a:ext cx="4332372" cy="145799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BD653CC-1BD6-4284-BF3A-344DEFE40D46}">
      <dsp:nvSpPr>
        <dsp:cNvPr id="0" name=""/>
        <dsp:cNvSpPr/>
      </dsp:nvSpPr>
      <dsp:spPr>
        <a:xfrm>
          <a:off x="2071698" y="180851"/>
          <a:ext cx="4332372" cy="14579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/>
            <a:t>Масса тела ЗАВИСИТ</a:t>
          </a:r>
          <a:endParaRPr lang="ru-RU" sz="3300" kern="1200" dirty="0"/>
        </a:p>
      </dsp:txBody>
      <dsp:txXfrm>
        <a:off x="2071698" y="180851"/>
        <a:ext cx="4332372" cy="1457996"/>
      </dsp:txXfrm>
    </dsp:sp>
    <dsp:sp modelId="{58DF2269-4DA2-42F8-90C8-0715A9E49AF9}">
      <dsp:nvSpPr>
        <dsp:cNvPr id="0" name=""/>
        <dsp:cNvSpPr/>
      </dsp:nvSpPr>
      <dsp:spPr>
        <a:xfrm>
          <a:off x="239662" y="1955279"/>
          <a:ext cx="3487605" cy="107991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3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9362243-DE94-4E77-B252-39AC3E2DFB32}">
      <dsp:nvSpPr>
        <dsp:cNvPr id="0" name=""/>
        <dsp:cNvSpPr/>
      </dsp:nvSpPr>
      <dsp:spPr>
        <a:xfrm>
          <a:off x="428624" y="2134792"/>
          <a:ext cx="3487605" cy="10799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/>
            <a:t>От объёма тела</a:t>
          </a:r>
          <a:endParaRPr lang="ru-RU" sz="3300" kern="1200" dirty="0"/>
        </a:p>
      </dsp:txBody>
      <dsp:txXfrm>
        <a:off x="428624" y="2134792"/>
        <a:ext cx="3487605" cy="1079917"/>
      </dsp:txXfrm>
    </dsp:sp>
    <dsp:sp modelId="{426C477E-0347-41B7-BE3D-2C21B9C99EFE}">
      <dsp:nvSpPr>
        <dsp:cNvPr id="0" name=""/>
        <dsp:cNvSpPr/>
      </dsp:nvSpPr>
      <dsp:spPr>
        <a:xfrm>
          <a:off x="4319507" y="1953941"/>
          <a:ext cx="3324359" cy="107991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3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03DC107-0E6C-4DFE-9F56-CEE25CB8A13E}">
      <dsp:nvSpPr>
        <dsp:cNvPr id="0" name=""/>
        <dsp:cNvSpPr/>
      </dsp:nvSpPr>
      <dsp:spPr>
        <a:xfrm>
          <a:off x="4508469" y="2133455"/>
          <a:ext cx="3324359" cy="10799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/>
            <a:t>От вещества </a:t>
          </a:r>
          <a:endParaRPr lang="ru-RU" sz="3300" kern="1200" dirty="0"/>
        </a:p>
      </dsp:txBody>
      <dsp:txXfrm>
        <a:off x="4508469" y="2133455"/>
        <a:ext cx="3324359" cy="107991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376D688-EA82-4096-B79D-852D6AF40176}">
      <dsp:nvSpPr>
        <dsp:cNvPr id="0" name=""/>
        <dsp:cNvSpPr/>
      </dsp:nvSpPr>
      <dsp:spPr>
        <a:xfrm>
          <a:off x="128132" y="954479"/>
          <a:ext cx="3316293" cy="1658146"/>
        </a:xfrm>
        <a:prstGeom prst="roundRect">
          <a:avLst>
            <a:gd name="adj" fmla="val 10000"/>
          </a:avLst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Плотность вещества ЗАВИСИТ ОТ</a:t>
          </a:r>
          <a:endParaRPr lang="ru-RU" sz="3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28132" y="954479"/>
        <a:ext cx="3316293" cy="1658146"/>
      </dsp:txXfrm>
    </dsp:sp>
    <dsp:sp modelId="{14A1A3C0-B21F-4025-BDAD-7F4AB8377FE6}">
      <dsp:nvSpPr>
        <dsp:cNvPr id="0" name=""/>
        <dsp:cNvSpPr/>
      </dsp:nvSpPr>
      <dsp:spPr>
        <a:xfrm rot="19457599">
          <a:off x="3290879" y="1264999"/>
          <a:ext cx="1633611" cy="83671"/>
        </a:xfrm>
        <a:custGeom>
          <a:avLst/>
          <a:gdLst/>
          <a:ahLst/>
          <a:cxnLst/>
          <a:rect l="0" t="0" r="0" b="0"/>
          <a:pathLst>
            <a:path>
              <a:moveTo>
                <a:pt x="0" y="41835"/>
              </a:moveTo>
              <a:lnTo>
                <a:pt x="1633611" y="4183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9457599">
        <a:off x="4066844" y="1265995"/>
        <a:ext cx="81680" cy="81680"/>
      </dsp:txXfrm>
    </dsp:sp>
    <dsp:sp modelId="{0F3C7F15-1AE2-4506-94F8-1D96BB90C535}">
      <dsp:nvSpPr>
        <dsp:cNvPr id="0" name=""/>
        <dsp:cNvSpPr/>
      </dsp:nvSpPr>
      <dsp:spPr>
        <a:xfrm>
          <a:off x="4770943" y="1045"/>
          <a:ext cx="3316293" cy="16581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Плотности упаковки атомов и молекул</a:t>
          </a:r>
          <a:endParaRPr lang="ru-RU" sz="3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770943" y="1045"/>
        <a:ext cx="3316293" cy="1658146"/>
      </dsp:txXfrm>
    </dsp:sp>
    <dsp:sp modelId="{404C9767-BEC9-4CD7-8881-53E05939BD4D}">
      <dsp:nvSpPr>
        <dsp:cNvPr id="0" name=""/>
        <dsp:cNvSpPr/>
      </dsp:nvSpPr>
      <dsp:spPr>
        <a:xfrm rot="2142401">
          <a:off x="3290879" y="2218434"/>
          <a:ext cx="1633611" cy="83671"/>
        </a:xfrm>
        <a:custGeom>
          <a:avLst/>
          <a:gdLst/>
          <a:ahLst/>
          <a:cxnLst/>
          <a:rect l="0" t="0" r="0" b="0"/>
          <a:pathLst>
            <a:path>
              <a:moveTo>
                <a:pt x="0" y="41835"/>
              </a:moveTo>
              <a:lnTo>
                <a:pt x="1633611" y="4183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2142401">
        <a:off x="4066844" y="2219429"/>
        <a:ext cx="81680" cy="81680"/>
      </dsp:txXfrm>
    </dsp:sp>
    <dsp:sp modelId="{53AEDE3D-BC0B-4C65-9D14-AD561A1E80CF}">
      <dsp:nvSpPr>
        <dsp:cNvPr id="0" name=""/>
        <dsp:cNvSpPr/>
      </dsp:nvSpPr>
      <dsp:spPr>
        <a:xfrm>
          <a:off x="4770943" y="1907914"/>
          <a:ext cx="3316293" cy="16581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Массы атомов из которых состоит вещество</a:t>
          </a:r>
          <a:endParaRPr lang="ru-RU" sz="3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770943" y="1907914"/>
        <a:ext cx="3316293" cy="1658146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1773629-0F7C-47C5-95EF-6E7A15B5D033}">
      <dsp:nvSpPr>
        <dsp:cNvPr id="0" name=""/>
        <dsp:cNvSpPr/>
      </dsp:nvSpPr>
      <dsp:spPr>
        <a:xfrm>
          <a:off x="4357718" y="964475"/>
          <a:ext cx="2697283" cy="4049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2472"/>
              </a:lnTo>
              <a:lnTo>
                <a:pt x="2697283" y="202472"/>
              </a:lnTo>
              <a:lnTo>
                <a:pt x="2697283" y="40494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355852-3B5C-484B-BD85-1F1FF15496F0}">
      <dsp:nvSpPr>
        <dsp:cNvPr id="0" name=""/>
        <dsp:cNvSpPr/>
      </dsp:nvSpPr>
      <dsp:spPr>
        <a:xfrm>
          <a:off x="3340655" y="2333576"/>
          <a:ext cx="946987" cy="9804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80459"/>
              </a:lnTo>
              <a:lnTo>
                <a:pt x="946987" y="98045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BC92DB-F7D6-4BB6-BC0C-014DF07121D7}">
      <dsp:nvSpPr>
        <dsp:cNvPr id="0" name=""/>
        <dsp:cNvSpPr/>
      </dsp:nvSpPr>
      <dsp:spPr>
        <a:xfrm>
          <a:off x="4245345" y="964475"/>
          <a:ext cx="91440" cy="404945"/>
        </a:xfrm>
        <a:custGeom>
          <a:avLst/>
          <a:gdLst/>
          <a:ahLst/>
          <a:cxnLst/>
          <a:rect l="0" t="0" r="0" b="0"/>
          <a:pathLst>
            <a:path>
              <a:moveTo>
                <a:pt x="112372" y="0"/>
              </a:moveTo>
              <a:lnTo>
                <a:pt x="112372" y="202472"/>
              </a:lnTo>
              <a:lnTo>
                <a:pt x="45720" y="202472"/>
              </a:lnTo>
              <a:lnTo>
                <a:pt x="45720" y="40494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116B2B-9BE1-4123-8705-CF0C2C5C2655}">
      <dsp:nvSpPr>
        <dsp:cNvPr id="0" name=""/>
        <dsp:cNvSpPr/>
      </dsp:nvSpPr>
      <dsp:spPr>
        <a:xfrm>
          <a:off x="710322" y="2333576"/>
          <a:ext cx="331297" cy="22561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56124"/>
              </a:lnTo>
              <a:lnTo>
                <a:pt x="331297" y="225612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34BDB8-68A8-4B9A-BE35-3106B2531E11}">
      <dsp:nvSpPr>
        <dsp:cNvPr id="0" name=""/>
        <dsp:cNvSpPr/>
      </dsp:nvSpPr>
      <dsp:spPr>
        <a:xfrm>
          <a:off x="710322" y="2333576"/>
          <a:ext cx="331297" cy="8870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87023"/>
              </a:lnTo>
              <a:lnTo>
                <a:pt x="331297" y="88702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E87FDB-F761-4741-882E-949C93B06B5B}">
      <dsp:nvSpPr>
        <dsp:cNvPr id="0" name=""/>
        <dsp:cNvSpPr/>
      </dsp:nvSpPr>
      <dsp:spPr>
        <a:xfrm>
          <a:off x="1593782" y="964475"/>
          <a:ext cx="2763935" cy="404945"/>
        </a:xfrm>
        <a:custGeom>
          <a:avLst/>
          <a:gdLst/>
          <a:ahLst/>
          <a:cxnLst/>
          <a:rect l="0" t="0" r="0" b="0"/>
          <a:pathLst>
            <a:path>
              <a:moveTo>
                <a:pt x="2763935" y="0"/>
              </a:moveTo>
              <a:lnTo>
                <a:pt x="2763935" y="202472"/>
              </a:lnTo>
              <a:lnTo>
                <a:pt x="0" y="202472"/>
              </a:lnTo>
              <a:lnTo>
                <a:pt x="0" y="40494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56D83A-CCF4-4DFE-84E3-78FA94979E8F}">
      <dsp:nvSpPr>
        <dsp:cNvPr id="0" name=""/>
        <dsp:cNvSpPr/>
      </dsp:nvSpPr>
      <dsp:spPr>
        <a:xfrm>
          <a:off x="3143277" y="319"/>
          <a:ext cx="2428881" cy="964155"/>
        </a:xfrm>
        <a:prstGeom prst="rect">
          <a:avLst/>
        </a:prstGeom>
        <a:gradFill rotWithShape="1">
          <a:gsLst>
            <a:gs pos="0">
              <a:schemeClr val="accent2">
                <a:tint val="35000"/>
                <a:satMod val="260000"/>
              </a:schemeClr>
            </a:gs>
            <a:gs pos="30000">
              <a:schemeClr val="accent2">
                <a:tint val="38000"/>
                <a:satMod val="260000"/>
              </a:schemeClr>
            </a:gs>
            <a:gs pos="75000">
              <a:schemeClr val="accent2">
                <a:tint val="55000"/>
                <a:satMod val="255000"/>
              </a:schemeClr>
            </a:gs>
            <a:gs pos="100000">
              <a:schemeClr val="accent2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solidFill>
            <a:schemeClr val="accent2">
              <a:shade val="70000"/>
              <a:satMod val="15000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ИЗМЕРИТЬ ПЛОТНОСТЬ </a:t>
          </a:r>
          <a:endParaRPr lang="ru-RU" sz="2200" kern="1200" dirty="0"/>
        </a:p>
      </dsp:txBody>
      <dsp:txXfrm>
        <a:off x="3143277" y="319"/>
        <a:ext cx="2428881" cy="964155"/>
      </dsp:txXfrm>
    </dsp:sp>
    <dsp:sp modelId="{E1B38B94-83C0-4E46-86C2-1545477432D3}">
      <dsp:nvSpPr>
        <dsp:cNvPr id="0" name=""/>
        <dsp:cNvSpPr/>
      </dsp:nvSpPr>
      <dsp:spPr>
        <a:xfrm>
          <a:off x="489457" y="1369420"/>
          <a:ext cx="2208649" cy="964155"/>
        </a:xfrm>
        <a:prstGeom prst="rect">
          <a:avLst/>
        </a:prstGeom>
        <a:gradFill rotWithShape="1">
          <a:gsLst>
            <a:gs pos="0">
              <a:schemeClr val="accent1">
                <a:tint val="35000"/>
                <a:satMod val="260000"/>
              </a:schemeClr>
            </a:gs>
            <a:gs pos="30000">
              <a:schemeClr val="accent1">
                <a:tint val="38000"/>
                <a:satMod val="260000"/>
              </a:schemeClr>
            </a:gs>
            <a:gs pos="75000">
              <a:schemeClr val="accent1">
                <a:tint val="55000"/>
                <a:satMod val="255000"/>
              </a:schemeClr>
            </a:gs>
            <a:gs pos="100000">
              <a:schemeClr val="accent1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solidFill>
            <a:schemeClr val="accent1">
              <a:shade val="70000"/>
              <a:satMod val="15000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Жидких тел</a:t>
          </a:r>
          <a:endParaRPr lang="ru-RU" sz="2200" kern="1200" dirty="0"/>
        </a:p>
      </dsp:txBody>
      <dsp:txXfrm>
        <a:off x="489457" y="1369420"/>
        <a:ext cx="2208649" cy="964155"/>
      </dsp:txXfrm>
    </dsp:sp>
    <dsp:sp modelId="{2B23AF78-9141-46CF-A72F-B7F5BEC00966}">
      <dsp:nvSpPr>
        <dsp:cNvPr id="0" name=""/>
        <dsp:cNvSpPr/>
      </dsp:nvSpPr>
      <dsp:spPr>
        <a:xfrm>
          <a:off x="1041620" y="2738521"/>
          <a:ext cx="1928311" cy="964155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Измеряя массу и объём</a:t>
          </a:r>
          <a:endParaRPr lang="ru-RU" sz="2200" kern="1200" dirty="0"/>
        </a:p>
      </dsp:txBody>
      <dsp:txXfrm>
        <a:off x="1041620" y="2738521"/>
        <a:ext cx="1928311" cy="964155"/>
      </dsp:txXfrm>
    </dsp:sp>
    <dsp:sp modelId="{DBB531DE-C41A-4244-982C-476D25C35EDF}">
      <dsp:nvSpPr>
        <dsp:cNvPr id="0" name=""/>
        <dsp:cNvSpPr/>
      </dsp:nvSpPr>
      <dsp:spPr>
        <a:xfrm>
          <a:off x="1041620" y="4107622"/>
          <a:ext cx="1928311" cy="964155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ареометром</a:t>
          </a:r>
          <a:endParaRPr lang="ru-RU" sz="2200" kern="1200" dirty="0"/>
        </a:p>
      </dsp:txBody>
      <dsp:txXfrm>
        <a:off x="1041620" y="4107622"/>
        <a:ext cx="1928311" cy="964155"/>
      </dsp:txXfrm>
    </dsp:sp>
    <dsp:sp modelId="{39E25DB7-C242-4E5A-BBD9-172D5EDB4064}">
      <dsp:nvSpPr>
        <dsp:cNvPr id="0" name=""/>
        <dsp:cNvSpPr/>
      </dsp:nvSpPr>
      <dsp:spPr>
        <a:xfrm>
          <a:off x="3103052" y="1369420"/>
          <a:ext cx="2376026" cy="964155"/>
        </a:xfrm>
        <a:prstGeom prst="rect">
          <a:avLst/>
        </a:prstGeom>
        <a:gradFill rotWithShape="1">
          <a:gsLst>
            <a:gs pos="0">
              <a:schemeClr val="accent1">
                <a:tint val="35000"/>
                <a:satMod val="260000"/>
              </a:schemeClr>
            </a:gs>
            <a:gs pos="30000">
              <a:schemeClr val="accent1">
                <a:tint val="38000"/>
                <a:satMod val="260000"/>
              </a:schemeClr>
            </a:gs>
            <a:gs pos="75000">
              <a:schemeClr val="accent1">
                <a:tint val="55000"/>
                <a:satMod val="255000"/>
              </a:schemeClr>
            </a:gs>
            <a:gs pos="100000">
              <a:schemeClr val="accent1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solidFill>
            <a:schemeClr val="accent1">
              <a:shade val="70000"/>
              <a:satMod val="15000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Твёрдых тел </a:t>
          </a:r>
          <a:endParaRPr lang="ru-RU" sz="2200" kern="1200" dirty="0"/>
        </a:p>
      </dsp:txBody>
      <dsp:txXfrm>
        <a:off x="3103052" y="1369420"/>
        <a:ext cx="2376026" cy="964155"/>
      </dsp:txXfrm>
    </dsp:sp>
    <dsp:sp modelId="{9C008C8B-F346-42A6-8503-A8EF79917B80}">
      <dsp:nvSpPr>
        <dsp:cNvPr id="0" name=""/>
        <dsp:cNvSpPr/>
      </dsp:nvSpPr>
      <dsp:spPr>
        <a:xfrm>
          <a:off x="4287643" y="2831958"/>
          <a:ext cx="1928311" cy="964155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Измеряя массу и объём</a:t>
          </a:r>
          <a:endParaRPr lang="ru-RU" sz="2200" kern="1200" dirty="0"/>
        </a:p>
      </dsp:txBody>
      <dsp:txXfrm>
        <a:off x="4287643" y="2831958"/>
        <a:ext cx="1928311" cy="964155"/>
      </dsp:txXfrm>
    </dsp:sp>
    <dsp:sp modelId="{D4DB6047-EEC5-40A1-9AD2-2F25873F5C90}">
      <dsp:nvSpPr>
        <dsp:cNvPr id="0" name=""/>
        <dsp:cNvSpPr/>
      </dsp:nvSpPr>
      <dsp:spPr>
        <a:xfrm>
          <a:off x="5884024" y="1369420"/>
          <a:ext cx="2341953" cy="964155"/>
        </a:xfrm>
        <a:prstGeom prst="rect">
          <a:avLst/>
        </a:prstGeom>
        <a:gradFill rotWithShape="1">
          <a:gsLst>
            <a:gs pos="0">
              <a:schemeClr val="accent1">
                <a:tint val="35000"/>
                <a:satMod val="260000"/>
              </a:schemeClr>
            </a:gs>
            <a:gs pos="30000">
              <a:schemeClr val="accent1">
                <a:tint val="38000"/>
                <a:satMod val="260000"/>
              </a:schemeClr>
            </a:gs>
            <a:gs pos="75000">
              <a:schemeClr val="accent1">
                <a:tint val="55000"/>
                <a:satMod val="255000"/>
              </a:schemeClr>
            </a:gs>
            <a:gs pos="100000">
              <a:schemeClr val="accent1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solidFill>
            <a:schemeClr val="accent1">
              <a:shade val="70000"/>
              <a:satMod val="15000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Газообразных тел</a:t>
          </a:r>
          <a:endParaRPr lang="ru-RU" sz="2200" kern="1200" dirty="0"/>
        </a:p>
      </dsp:txBody>
      <dsp:txXfrm>
        <a:off x="5884024" y="1369420"/>
        <a:ext cx="2341953" cy="9641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71A2CA-B08B-4C2B-A0C1-2680377457DF}" type="datetimeFigureOut">
              <a:rPr lang="ru-RU" smtClean="0"/>
              <a:pPr/>
              <a:t>25.11.2013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E8BBBE-E873-408E-9D9D-603BB4FFC72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E8BBBE-E873-408E-9D9D-603BB4FFC722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E8BBBE-E873-408E-9D9D-603BB4FFC722}" type="slidenum">
              <a:rPr lang="ru-RU" smtClean="0"/>
              <a:pPr/>
              <a:t>25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AC783B9-79A6-413F-828B-0A241D277AA1}" type="datetimeFigureOut">
              <a:rPr lang="ru-RU" smtClean="0"/>
              <a:pPr/>
              <a:t>25.11.2013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3190CD0-BC41-4591-8B54-1336C4874F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783B9-79A6-413F-828B-0A241D277AA1}" type="datetimeFigureOut">
              <a:rPr lang="ru-RU" smtClean="0"/>
              <a:pPr/>
              <a:t>25.11.2013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90CD0-BC41-4591-8B54-1336C4874F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783B9-79A6-413F-828B-0A241D277AA1}" type="datetimeFigureOut">
              <a:rPr lang="ru-RU" smtClean="0"/>
              <a:pPr/>
              <a:t>25.11.2013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90CD0-BC41-4591-8B54-1336C4874F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AC783B9-79A6-413F-828B-0A241D277AA1}" type="datetimeFigureOut">
              <a:rPr lang="ru-RU" smtClean="0"/>
              <a:pPr/>
              <a:t>25.11.2013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3190CD0-BC41-4591-8B54-1336C4874FA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AC783B9-79A6-413F-828B-0A241D277AA1}" type="datetimeFigureOut">
              <a:rPr lang="ru-RU" smtClean="0"/>
              <a:pPr/>
              <a:t>25.11.2013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3190CD0-BC41-4591-8B54-1336C4874F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783B9-79A6-413F-828B-0A241D277AA1}" type="datetimeFigureOut">
              <a:rPr lang="ru-RU" smtClean="0"/>
              <a:pPr/>
              <a:t>25.11.2013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90CD0-BC41-4591-8B54-1336C4874FA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783B9-79A6-413F-828B-0A241D277AA1}" type="datetimeFigureOut">
              <a:rPr lang="ru-RU" smtClean="0"/>
              <a:pPr/>
              <a:t>25.11.2013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90CD0-BC41-4591-8B54-1336C4874FA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AC783B9-79A6-413F-828B-0A241D277AA1}" type="datetimeFigureOut">
              <a:rPr lang="ru-RU" smtClean="0"/>
              <a:pPr/>
              <a:t>25.11.2013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3190CD0-BC41-4591-8B54-1336C4874FA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783B9-79A6-413F-828B-0A241D277AA1}" type="datetimeFigureOut">
              <a:rPr lang="ru-RU" smtClean="0"/>
              <a:pPr/>
              <a:t>25.11.2013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90CD0-BC41-4591-8B54-1336C4874F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AC783B9-79A6-413F-828B-0A241D277AA1}" type="datetimeFigureOut">
              <a:rPr lang="ru-RU" smtClean="0"/>
              <a:pPr/>
              <a:t>25.11.2013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3190CD0-BC41-4591-8B54-1336C4874FA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AC783B9-79A6-413F-828B-0A241D277AA1}" type="datetimeFigureOut">
              <a:rPr lang="ru-RU" smtClean="0"/>
              <a:pPr/>
              <a:t>25.11.2013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3190CD0-BC41-4591-8B54-1336C4874FA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AC783B9-79A6-413F-828B-0A241D277AA1}" type="datetimeFigureOut">
              <a:rPr lang="ru-RU" smtClean="0"/>
              <a:pPr/>
              <a:t>25.11.2013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3190CD0-BC41-4591-8B54-1336C4874FA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gi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Презентация урока физики в 7 классе по теме «плотность вещества»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Михеенко Т. В. Учитель физики МБОУ «Средняя общеобразовательная школа №13» г. Курска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214282" y="1571609"/>
          <a:ext cx="5572140" cy="5000652"/>
        </p:xfrm>
        <a:graphic>
          <a:graphicData uri="http://schemas.openxmlformats.org/drawingml/2006/table">
            <a:tbl>
              <a:tblPr/>
              <a:tblGrid>
                <a:gridCol w="398010"/>
                <a:gridCol w="398010"/>
                <a:gridCol w="398010"/>
                <a:gridCol w="398010"/>
                <a:gridCol w="398010"/>
                <a:gridCol w="398010"/>
                <a:gridCol w="398010"/>
                <a:gridCol w="398010"/>
                <a:gridCol w="398010"/>
                <a:gridCol w="398010"/>
                <a:gridCol w="398010"/>
                <a:gridCol w="398010"/>
                <a:gridCol w="398010"/>
                <a:gridCol w="398010"/>
              </a:tblGrid>
              <a:tr h="555628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55628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55628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55628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55628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55628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5628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5628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555628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357290" y="285728"/>
            <a:ext cx="6571415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cs typeface="+mn-cs"/>
              </a:rPr>
              <a:t>УГАДАЙ ТЕМУ УРОКА</a:t>
            </a: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5786438" y="1643050"/>
            <a:ext cx="3357562" cy="5000638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365125" indent="-365125" fontAlgn="auto">
              <a:spcBef>
                <a:spcPct val="200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000" dirty="0" smtClean="0">
                <a:latin typeface="+mn-lt"/>
                <a:cs typeface="+mn-cs"/>
              </a:rPr>
              <a:t>Длина траектории</a:t>
            </a:r>
          </a:p>
          <a:p>
            <a:pPr marL="365125" indent="-365125" fontAlgn="auto">
              <a:spcBef>
                <a:spcPct val="200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000" dirty="0" smtClean="0">
                <a:latin typeface="+mn-lt"/>
                <a:cs typeface="+mn-cs"/>
              </a:rPr>
              <a:t>Любое изменение в природе</a:t>
            </a:r>
          </a:p>
          <a:p>
            <a:pPr marL="365125" indent="-365125" fontAlgn="auto">
              <a:spcBef>
                <a:spcPct val="200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000" dirty="0" smtClean="0">
                <a:latin typeface="+mn-lt"/>
                <a:cs typeface="+mn-cs"/>
              </a:rPr>
              <a:t>Прибор </a:t>
            </a:r>
            <a:r>
              <a:rPr lang="ru-RU" sz="2000" dirty="0">
                <a:latin typeface="+mn-lt"/>
                <a:cs typeface="+mn-cs"/>
              </a:rPr>
              <a:t>для измерения скорости</a:t>
            </a:r>
          </a:p>
          <a:p>
            <a:pPr marL="365125" indent="-365125" fontAlgn="auto">
              <a:spcBef>
                <a:spcPct val="200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000" dirty="0">
                <a:latin typeface="+mn-lt"/>
                <a:cs typeface="+mn-cs"/>
              </a:rPr>
              <a:t>Единица пути в СИ</a:t>
            </a:r>
          </a:p>
          <a:p>
            <a:pPr marL="365125" indent="-365125" fontAlgn="auto">
              <a:spcBef>
                <a:spcPct val="200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000" dirty="0">
                <a:latin typeface="+mn-lt"/>
                <a:cs typeface="+mn-cs"/>
              </a:rPr>
              <a:t>Явление сохранения скорости тела при отсутствии действия на него других тел</a:t>
            </a:r>
          </a:p>
          <a:p>
            <a:pPr marL="365125" indent="-365125" fontAlgn="auto">
              <a:spcBef>
                <a:spcPct val="200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000" dirty="0">
                <a:latin typeface="+mn-lt"/>
                <a:cs typeface="+mn-cs"/>
              </a:rPr>
              <a:t>Линия, по которой движется тело</a:t>
            </a:r>
          </a:p>
          <a:p>
            <a:pPr marL="365125" indent="-365125" fontAlgn="auto">
              <a:spcBef>
                <a:spcPct val="200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000" dirty="0">
                <a:latin typeface="+mn-lt"/>
                <a:cs typeface="+mn-cs"/>
              </a:rPr>
              <a:t>Единица времени в СИ</a:t>
            </a:r>
          </a:p>
          <a:p>
            <a:pPr marL="365125" indent="-365125" fontAlgn="auto">
              <a:spcBef>
                <a:spcPct val="200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000" dirty="0">
                <a:latin typeface="+mn-lt"/>
                <a:cs typeface="+mn-cs"/>
              </a:rPr>
              <a:t>То, из чего состоят физические тела</a:t>
            </a:r>
          </a:p>
          <a:p>
            <a:pPr marL="365125" indent="-365125" fontAlgn="auto">
              <a:spcBef>
                <a:spcPct val="200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000" dirty="0">
                <a:latin typeface="+mn-lt"/>
                <a:cs typeface="+mn-cs"/>
              </a:rPr>
              <a:t>Физическая величина, показывающая какой путь проходит тело за единицу времени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УГАДАЙ ТЕМУ УРОКА</a:t>
            </a:r>
            <a:b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ru-RU" sz="3600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quarter" idx="1"/>
          </p:nvPr>
        </p:nvGraphicFramePr>
        <p:xfrm>
          <a:off x="457200" y="1500189"/>
          <a:ext cx="5472124" cy="4714893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90866"/>
                <a:gridCol w="390866"/>
                <a:gridCol w="390866"/>
                <a:gridCol w="390866"/>
                <a:gridCol w="390866"/>
                <a:gridCol w="390866"/>
                <a:gridCol w="390866"/>
                <a:gridCol w="390866"/>
                <a:gridCol w="390866"/>
                <a:gridCol w="390866"/>
                <a:gridCol w="390866"/>
                <a:gridCol w="390866"/>
                <a:gridCol w="390866"/>
                <a:gridCol w="390866"/>
              </a:tblGrid>
              <a:tr h="52387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0" cap="none" spc="0" dirty="0" smtClean="0">
                          <a:ln w="18415" cmpd="sng">
                            <a:solidFill>
                              <a:srgbClr val="FFFFFF"/>
                            </a:solidFill>
                            <a:prstDash val="solid"/>
                          </a:ln>
                          <a:solidFill>
                            <a:srgbClr val="FFFFFF"/>
                          </a:solidFill>
                          <a:effectLst>
                            <a:outerShdw blurRad="63500" dir="3600000" algn="tl" rotWithShape="0">
                              <a:srgbClr val="000000">
                                <a:alpha val="70000"/>
                              </a:srgbClr>
                            </a:outerShdw>
                          </a:effectLst>
                        </a:rPr>
                        <a:t>П</a:t>
                      </a:r>
                      <a:endParaRPr lang="ru-RU" b="0" cap="none" spc="0" dirty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</a:t>
                      </a:r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</a:t>
                      </a:r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Ь</a:t>
                      </a:r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52387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Я</a:t>
                      </a:r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</a:t>
                      </a:r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="0" cap="none" spc="0" dirty="0" smtClean="0">
                          <a:ln w="18415" cmpd="sng">
                            <a:solidFill>
                              <a:srgbClr val="FFFFFF"/>
                            </a:solidFill>
                            <a:prstDash val="solid"/>
                          </a:ln>
                          <a:solidFill>
                            <a:srgbClr val="FFFFFF"/>
                          </a:solidFill>
                          <a:effectLst>
                            <a:outerShdw blurRad="63500" dir="3600000" algn="tl" rotWithShape="0">
                              <a:srgbClr val="000000">
                                <a:alpha val="70000"/>
                              </a:srgbClr>
                            </a:outerShdw>
                          </a:effectLst>
                        </a:rPr>
                        <a:t>Л</a:t>
                      </a:r>
                      <a:endParaRPr lang="ru-RU" b="0" cap="none" spc="0" dirty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Е</a:t>
                      </a:r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</a:t>
                      </a:r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</a:t>
                      </a:r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Е</a:t>
                      </a:r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52387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</a:t>
                      </a:r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</a:t>
                      </a:r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</a:t>
                      </a:r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</a:t>
                      </a:r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="0" cap="none" spc="0" dirty="0" smtClean="0">
                          <a:ln w="18415" cmpd="sng">
                            <a:solidFill>
                              <a:srgbClr val="FFFFFF"/>
                            </a:solidFill>
                            <a:prstDash val="solid"/>
                          </a:ln>
                          <a:solidFill>
                            <a:srgbClr val="FFFFFF"/>
                          </a:solidFill>
                          <a:effectLst>
                            <a:outerShdw blurRad="63500" dir="3600000" algn="tl" rotWithShape="0">
                              <a:srgbClr val="000000">
                                <a:alpha val="70000"/>
                              </a:srgbClr>
                            </a:outerShdw>
                          </a:effectLst>
                        </a:rPr>
                        <a:t>О</a:t>
                      </a:r>
                      <a:endParaRPr lang="ru-RU" b="0" cap="none" spc="0" dirty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</a:t>
                      </a:r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Е</a:t>
                      </a:r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</a:t>
                      </a:r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</a:t>
                      </a:r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52387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</a:t>
                      </a:r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Е</a:t>
                      </a:r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="0" cap="none" spc="0" dirty="0" smtClean="0">
                          <a:ln w="18415" cmpd="sng">
                            <a:solidFill>
                              <a:srgbClr val="FFFFFF"/>
                            </a:solidFill>
                            <a:prstDash val="solid"/>
                          </a:ln>
                          <a:solidFill>
                            <a:srgbClr val="FFFFFF"/>
                          </a:solidFill>
                          <a:effectLst>
                            <a:outerShdw blurRad="63500" dir="3600000" algn="tl" rotWithShape="0">
                              <a:srgbClr val="000000">
                                <a:alpha val="70000"/>
                              </a:srgbClr>
                            </a:outerShdw>
                          </a:effectLst>
                        </a:rPr>
                        <a:t>Т</a:t>
                      </a:r>
                      <a:endParaRPr lang="ru-RU" b="0" cap="none" spc="0" dirty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</a:t>
                      </a:r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52387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</a:t>
                      </a:r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="0" cap="none" spc="0" dirty="0" smtClean="0">
                          <a:ln w="18415" cmpd="sng">
                            <a:solidFill>
                              <a:srgbClr val="FFFFFF"/>
                            </a:solidFill>
                            <a:prstDash val="solid"/>
                          </a:ln>
                          <a:solidFill>
                            <a:srgbClr val="FFFFFF"/>
                          </a:solidFill>
                          <a:effectLst>
                            <a:outerShdw blurRad="63500" dir="3600000" algn="tl" rotWithShape="0">
                              <a:srgbClr val="000000">
                                <a:alpha val="70000"/>
                              </a:srgbClr>
                            </a:outerShdw>
                          </a:effectLst>
                        </a:rPr>
                        <a:t>Н</a:t>
                      </a:r>
                      <a:endParaRPr lang="ru-RU" b="0" cap="none" spc="0" dirty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Е</a:t>
                      </a:r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</a:t>
                      </a:r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Ц</a:t>
                      </a:r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</a:t>
                      </a:r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Я</a:t>
                      </a:r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</a:tr>
              <a:tr h="523877"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</a:t>
                      </a:r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</a:t>
                      </a:r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</a:t>
                      </a:r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Е</a:t>
                      </a:r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</a:t>
                      </a:r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</a:t>
                      </a:r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="0" cap="none" spc="0" dirty="0" smtClean="0">
                          <a:ln w="18415" cmpd="sng">
                            <a:solidFill>
                              <a:srgbClr val="FFFFFF"/>
                            </a:solidFill>
                            <a:prstDash val="solid"/>
                          </a:ln>
                          <a:solidFill>
                            <a:srgbClr val="FFFFFF"/>
                          </a:solidFill>
                          <a:effectLst>
                            <a:outerShdw blurRad="63500" dir="3600000" algn="tl" rotWithShape="0">
                              <a:srgbClr val="000000">
                                <a:alpha val="70000"/>
                              </a:srgbClr>
                            </a:outerShdw>
                          </a:effectLst>
                        </a:rPr>
                        <a:t>О</a:t>
                      </a:r>
                      <a:endParaRPr lang="ru-RU" b="0" cap="none" spc="0" dirty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</a:t>
                      </a:r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</a:t>
                      </a:r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Я</a:t>
                      </a:r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387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0" cap="none" spc="0" dirty="0" smtClean="0">
                          <a:ln w="18415" cmpd="sng">
                            <a:solidFill>
                              <a:srgbClr val="FFFFFF"/>
                            </a:solidFill>
                            <a:prstDash val="solid"/>
                          </a:ln>
                          <a:solidFill>
                            <a:srgbClr val="FFFFFF"/>
                          </a:solidFill>
                          <a:effectLst>
                            <a:outerShdw blurRad="63500" dir="3600000" algn="tl" rotWithShape="0">
                              <a:srgbClr val="000000">
                                <a:alpha val="70000"/>
                              </a:srgbClr>
                            </a:outerShdw>
                          </a:effectLst>
                        </a:rPr>
                        <a:t>С</a:t>
                      </a:r>
                      <a:endParaRPr lang="ru-RU" b="0" cap="none" spc="0" dirty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Е</a:t>
                      </a:r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</a:t>
                      </a:r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</a:t>
                      </a:r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</a:t>
                      </a:r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</a:t>
                      </a:r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</a:t>
                      </a:r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3877"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</a:t>
                      </a:r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Е</a:t>
                      </a:r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Щ</a:t>
                      </a:r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Е</a:t>
                      </a:r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</a:t>
                      </a:r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="0" cap="none" spc="0" dirty="0" smtClean="0">
                          <a:ln w="18415" cmpd="sng">
                            <a:solidFill>
                              <a:srgbClr val="FFFFFF"/>
                            </a:solidFill>
                            <a:prstDash val="solid"/>
                          </a:ln>
                          <a:solidFill>
                            <a:srgbClr val="FFFFFF"/>
                          </a:solidFill>
                          <a:effectLst>
                            <a:outerShdw blurRad="63500" dir="3600000" algn="tl" rotWithShape="0">
                              <a:srgbClr val="000000">
                                <a:alpha val="70000"/>
                              </a:srgbClr>
                            </a:outerShdw>
                          </a:effectLst>
                        </a:rPr>
                        <a:t>Т</a:t>
                      </a:r>
                      <a:endParaRPr lang="ru-RU" b="0" cap="none" spc="0" dirty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</a:t>
                      </a:r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</a:t>
                      </a:r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523877">
                <a:tc>
                  <a:txBody>
                    <a:bodyPr/>
                    <a:lstStyle/>
                    <a:p>
                      <a:r>
                        <a:rPr lang="ru-RU" dirty="0" smtClean="0"/>
                        <a:t>С</a:t>
                      </a:r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</a:t>
                      </a:r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</a:t>
                      </a:r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</a:t>
                      </a:r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</a:t>
                      </a:r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</a:t>
                      </a:r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</a:t>
                      </a:r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="0" cap="none" spc="0" dirty="0" smtClean="0">
                          <a:ln w="18415" cmpd="sng">
                            <a:solidFill>
                              <a:srgbClr val="FFFFFF"/>
                            </a:solidFill>
                            <a:prstDash val="solid"/>
                          </a:ln>
                          <a:solidFill>
                            <a:srgbClr val="FFFFFF"/>
                          </a:solidFill>
                          <a:effectLst>
                            <a:outerShdw blurRad="63500" dir="3600000" algn="tl" rotWithShape="0">
                              <a:srgbClr val="000000">
                                <a:alpha val="70000"/>
                              </a:srgbClr>
                            </a:outerShdw>
                          </a:effectLst>
                        </a:rPr>
                        <a:t>Ь</a:t>
                      </a:r>
                      <a:endParaRPr lang="ru-RU" b="0" cap="none" spc="0" dirty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6000760" y="1285860"/>
            <a:ext cx="3143240" cy="5286412"/>
          </a:xfrm>
        </p:spPr>
        <p:txBody>
          <a:bodyPr>
            <a:normAutofit fontScale="70000" lnSpcReduction="20000"/>
          </a:bodyPr>
          <a:lstStyle/>
          <a:p>
            <a:pPr marL="365125" indent="-365125" fontAlgn="auto">
              <a:spcBef>
                <a:spcPct val="200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/>
              <a:t>Длина траектории</a:t>
            </a:r>
          </a:p>
          <a:p>
            <a:pPr marL="365125" indent="-365125" fontAlgn="auto">
              <a:spcBef>
                <a:spcPct val="200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/>
              <a:t>Любое изменение в природе</a:t>
            </a:r>
          </a:p>
          <a:p>
            <a:pPr marL="365125" indent="-365125" fontAlgn="auto">
              <a:spcBef>
                <a:spcPct val="200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/>
              <a:t>Прибор для измерения скорости</a:t>
            </a:r>
          </a:p>
          <a:p>
            <a:pPr marL="365125" indent="-365125" fontAlgn="auto">
              <a:spcBef>
                <a:spcPct val="200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/>
              <a:t>Единица пути в СИ</a:t>
            </a:r>
          </a:p>
          <a:p>
            <a:pPr marL="365125" indent="-365125" fontAlgn="auto">
              <a:spcBef>
                <a:spcPct val="200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/>
              <a:t>Явление сохранения скорости тела при отсутствии действия на него других тел</a:t>
            </a:r>
          </a:p>
          <a:p>
            <a:pPr marL="365125" indent="-365125" fontAlgn="auto">
              <a:spcBef>
                <a:spcPct val="200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/>
              <a:t>Линия, по которой движется тело</a:t>
            </a:r>
          </a:p>
          <a:p>
            <a:pPr marL="365125" indent="-365125" fontAlgn="auto">
              <a:spcBef>
                <a:spcPct val="200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/>
              <a:t>Единица времени в СИ</a:t>
            </a:r>
          </a:p>
          <a:p>
            <a:pPr marL="365125" indent="-365125" fontAlgn="auto">
              <a:spcBef>
                <a:spcPct val="200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/>
              <a:t>То, из чего состоят физические тела</a:t>
            </a:r>
          </a:p>
          <a:p>
            <a:pPr marL="365125" indent="-365125" fontAlgn="auto">
              <a:spcBef>
                <a:spcPct val="200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/>
              <a:t>Физическая величина, показывающая какой путь проходит тело за единицу времени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42910" y="928670"/>
            <a:ext cx="8180446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ПЛОТНОСТЬ ВЕЩЕСТВА</a:t>
            </a:r>
            <a:endParaRPr lang="ru-RU" sz="4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5" name="Рисунок 4" descr="office48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16" y="2285992"/>
            <a:ext cx="1428750" cy="1428750"/>
          </a:xfrm>
          <a:prstGeom prst="rect">
            <a:avLst/>
          </a:prstGeom>
        </p:spPr>
      </p:pic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ПОПРОБУЕМ СФОРМУЛИРОВАТЬ ЦЕЛИ УРОКА</a:t>
            </a:r>
            <a:endParaRPr lang="ru-RU" b="1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2648" y="2071678"/>
            <a:ext cx="8153400" cy="4286280"/>
          </a:xfrm>
        </p:spPr>
        <p:txBody>
          <a:bodyPr/>
          <a:lstStyle/>
          <a:p>
            <a:r>
              <a:rPr lang="ru-RU" dirty="0" smtClean="0"/>
              <a:t>Что показывает плотность?</a:t>
            </a:r>
          </a:p>
          <a:p>
            <a:r>
              <a:rPr lang="ru-RU" dirty="0" smtClean="0"/>
              <a:t>От чего зависит плотность?</a:t>
            </a:r>
          </a:p>
          <a:p>
            <a:r>
              <a:rPr lang="ru-RU" dirty="0" smtClean="0"/>
              <a:t>Как можно найти плотность?</a:t>
            </a:r>
          </a:p>
          <a:p>
            <a:r>
              <a:rPr lang="ru-RU" dirty="0" smtClean="0"/>
              <a:t>Какой буквой обозначается плотность ?</a:t>
            </a:r>
          </a:p>
          <a:p>
            <a:r>
              <a:rPr lang="ru-RU" dirty="0" smtClean="0"/>
              <a:t>В чём измеряется плотность?</a:t>
            </a:r>
          </a:p>
          <a:p>
            <a:r>
              <a:rPr lang="ru-RU" dirty="0" smtClean="0"/>
              <a:t>Каким способом можно измерить плотность?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ЧТО ПОКАЗЫВАЕТ ПЛОТНОСТЬ?</a:t>
            </a:r>
            <a:endParaRPr lang="ru-RU" b="1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133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648" y="1785926"/>
            <a:ext cx="8153400" cy="4643470"/>
          </a:xfrm>
        </p:spPr>
        <p:txBody>
          <a:bodyPr/>
          <a:lstStyle/>
          <a:p>
            <a:pPr>
              <a:buFontTx/>
              <a:buNone/>
            </a:pPr>
            <a:r>
              <a:rPr lang="ru-RU" b="1" u="sng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Плотность </a:t>
            </a:r>
            <a:r>
              <a:rPr lang="ru-RU" dirty="0"/>
              <a:t>– </a:t>
            </a:r>
            <a:r>
              <a:rPr lang="ru-RU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физическая величина, показывающая, какую массу имеет тело единичного объёма (1м</a:t>
            </a:r>
            <a:r>
              <a:rPr lang="en-US" dirty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³</a:t>
            </a:r>
            <a:r>
              <a:rPr lang="ru-RU" dirty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или 1см</a:t>
            </a:r>
            <a:r>
              <a:rPr lang="en-US" dirty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³</a:t>
            </a:r>
            <a:r>
              <a:rPr lang="ru-RU" dirty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).</a:t>
            </a:r>
          </a:p>
          <a:p>
            <a:pPr>
              <a:buFontTx/>
              <a:buNone/>
            </a:pPr>
            <a:endParaRPr lang="ru-RU" sz="1800" dirty="0">
              <a:effectLst>
                <a:outerShdw blurRad="38100" dist="38100" dir="2700000" algn="tl">
                  <a:srgbClr val="FFFFFF"/>
                </a:outerShdw>
              </a:effectLst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ru-RU" i="1" dirty="0">
                <a:cs typeface="Times New Roman" pitchFamily="18" charset="0"/>
              </a:rPr>
              <a:t>Например: </a:t>
            </a:r>
          </a:p>
          <a:p>
            <a:pPr>
              <a:buFontTx/>
              <a:buNone/>
            </a:pPr>
            <a:r>
              <a:rPr lang="ru-RU" dirty="0">
                <a:cs typeface="Times New Roman" pitchFamily="18" charset="0"/>
              </a:rPr>
              <a:t>1м</a:t>
            </a:r>
            <a:r>
              <a:rPr lang="en-US" dirty="0">
                <a:cs typeface="Times New Roman" pitchFamily="18" charset="0"/>
              </a:rPr>
              <a:t>³</a:t>
            </a:r>
            <a:r>
              <a:rPr lang="ru-RU" dirty="0">
                <a:cs typeface="Times New Roman" pitchFamily="18" charset="0"/>
              </a:rPr>
              <a:t> воды имеет массу 1000 кг, значит плотность воды равна 1000</a:t>
            </a:r>
          </a:p>
          <a:p>
            <a:pPr>
              <a:buFontTx/>
              <a:buNone/>
            </a:pPr>
            <a:r>
              <a:rPr lang="ru-RU" dirty="0">
                <a:cs typeface="Times New Roman" pitchFamily="18" charset="0"/>
              </a:rPr>
              <a:t>1м</a:t>
            </a:r>
            <a:r>
              <a:rPr lang="en-US" dirty="0">
                <a:cs typeface="Times New Roman" pitchFamily="18" charset="0"/>
              </a:rPr>
              <a:t>³</a:t>
            </a:r>
            <a:r>
              <a:rPr lang="ru-RU" dirty="0">
                <a:cs typeface="Times New Roman" pitchFamily="18" charset="0"/>
              </a:rPr>
              <a:t> свинца имеет массу </a:t>
            </a:r>
            <a:r>
              <a:rPr lang="ru-RU" dirty="0" smtClean="0">
                <a:cs typeface="Times New Roman" pitchFamily="18" charset="0"/>
              </a:rPr>
              <a:t>11 300 </a:t>
            </a:r>
            <a:r>
              <a:rPr lang="ru-RU" dirty="0">
                <a:cs typeface="Times New Roman" pitchFamily="18" charset="0"/>
              </a:rPr>
              <a:t>кг, значит плотность свинца равна </a:t>
            </a:r>
            <a:r>
              <a:rPr lang="ru-RU" dirty="0" smtClean="0">
                <a:cs typeface="Times New Roman" pitchFamily="18" charset="0"/>
              </a:rPr>
              <a:t>11 300</a:t>
            </a:r>
            <a:endParaRPr lang="el-GR" dirty="0">
              <a:cs typeface="Times New Roman" pitchFamily="18" charset="0"/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5"/>
          </p:nvPr>
        </p:nvSpPr>
        <p:spPr/>
        <p:txBody>
          <a:bodyPr>
            <a:normAutofit/>
          </a:bodyPr>
          <a:lstStyle/>
          <a:p>
            <a:fld id="{441D1419-24FC-45A7-9198-DA3EAD4EDAB4}" type="slidenum">
              <a:rPr lang="ru-RU"/>
              <a:pPr/>
              <a:t>14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3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13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13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13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КАК МОЖНО НАЙТИ ПЛОТНОСТЬ?</a:t>
            </a:r>
            <a:endParaRPr lang="ru-RU" b="1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5 м</a:t>
            </a:r>
            <a:r>
              <a:rPr lang="ru-RU" dirty="0" smtClean="0">
                <a:latin typeface="Times New Roman"/>
                <a:cs typeface="Times New Roman"/>
              </a:rPr>
              <a:t>³ воды   -  5000 кг             масса  1 м³  ???</a:t>
            </a:r>
          </a:p>
          <a:p>
            <a:pPr>
              <a:buNone/>
            </a:pPr>
            <a:r>
              <a:rPr lang="ru-RU" dirty="0" smtClean="0">
                <a:latin typeface="Times New Roman"/>
                <a:cs typeface="Times New Roman"/>
              </a:rPr>
              <a:t>   объём              масса                    плотность</a:t>
            </a:r>
          </a:p>
          <a:p>
            <a:pPr>
              <a:buNone/>
            </a:pPr>
            <a:endParaRPr lang="ru-RU" dirty="0" smtClean="0">
              <a:latin typeface="Times New Roman"/>
              <a:cs typeface="Times New Roman"/>
            </a:endParaRPr>
          </a:p>
          <a:p>
            <a:pPr>
              <a:buNone/>
            </a:pPr>
            <a:endParaRPr lang="ru-RU" dirty="0" smtClean="0">
              <a:latin typeface="Times New Roman"/>
              <a:cs typeface="Times New Roman"/>
            </a:endParaRPr>
          </a:p>
          <a:p>
            <a:pPr>
              <a:buNone/>
            </a:pPr>
            <a:endParaRPr lang="ru-RU" dirty="0" smtClean="0">
              <a:latin typeface="Times New Roman"/>
              <a:cs typeface="Times New Roman"/>
            </a:endParaRPr>
          </a:p>
          <a:p>
            <a:pPr>
              <a:buNone/>
            </a:pPr>
            <a:endParaRPr lang="ru-RU" dirty="0" smtClean="0">
              <a:latin typeface="Times New Roman"/>
              <a:cs typeface="Times New Roman"/>
            </a:endParaRP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1500166" y="3214686"/>
          <a:ext cx="5143536" cy="1471892"/>
        </p:xfrm>
        <a:graphic>
          <a:graphicData uri="http://schemas.openxmlformats.org/presentationml/2006/ole">
            <p:oleObj spid="_x0000_s2050" name="Формула" r:id="rId3" imgW="1346040" imgH="393480" progId="Equation.3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3214678" y="5072074"/>
          <a:ext cx="1698625" cy="1471613"/>
        </p:xfrm>
        <a:graphic>
          <a:graphicData uri="http://schemas.openxmlformats.org/presentationml/2006/ole">
            <p:oleObj spid="_x0000_s2051" name="Формула" r:id="rId4" imgW="44424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ЕДИНИЦЫ ПЛОТНОСТИ</a:t>
            </a:r>
            <a:endParaRPr lang="ru-RU" b="1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857224" y="1928802"/>
          <a:ext cx="7286676" cy="4457700"/>
        </p:xfrm>
        <a:graphic>
          <a:graphicData uri="http://schemas.openxmlformats.org/presentationml/2006/ole">
            <p:oleObj spid="_x0000_s4098" name="Формула" r:id="rId3" imgW="1396800" imgH="888840" progId="Equation.3">
              <p:embed/>
            </p:oleObj>
          </a:graphicData>
        </a:graphic>
      </p:graphicFrame>
      <p:sp useBgFill="1">
        <p:nvSpPr>
          <p:cNvPr id="8" name="Прямоугольник 7"/>
          <p:cNvSpPr/>
          <p:nvPr/>
        </p:nvSpPr>
        <p:spPr>
          <a:xfrm>
            <a:off x="642910" y="4143380"/>
            <a:ext cx="8001056" cy="235745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chemeClr val="accent1">
                    <a:lumMod val="75000"/>
                  </a:schemeClr>
                </a:solidFill>
              </a:rPr>
              <a:t>ПРОВЕРЬ СЕБЯ!</a:t>
            </a:r>
            <a:endParaRPr lang="ru-RU" sz="60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Заголовок 3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ПОДУМАЙТЕ!</a:t>
            </a:r>
            <a:endParaRPr lang="ru-RU" b="1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12358" name="Rectangle 38"/>
          <p:cNvSpPr>
            <a:spLocks noGrp="1" noChangeArrowheads="1"/>
          </p:cNvSpPr>
          <p:nvPr>
            <p:ph sz="quarter" idx="1"/>
          </p:nvPr>
        </p:nvSpPr>
        <p:spPr>
          <a:xfrm>
            <a:off x="500034" y="5286388"/>
            <a:ext cx="8317070" cy="128590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ru-RU" dirty="0" smtClean="0"/>
              <a:t>На </a:t>
            </a:r>
            <a:r>
              <a:rPr lang="ru-RU" dirty="0"/>
              <a:t>рисунке </a:t>
            </a:r>
            <a:r>
              <a:rPr lang="ru-RU" dirty="0" smtClean="0"/>
              <a:t>схематично изображено </a:t>
            </a:r>
            <a:r>
              <a:rPr lang="ru-RU" dirty="0"/>
              <a:t>внутреннее строение различных веществ.  Какое из них </a:t>
            </a:r>
            <a:r>
              <a:rPr lang="ru-RU" dirty="0" smtClean="0"/>
              <a:t>имеет большую плотность, </a:t>
            </a:r>
            <a:r>
              <a:rPr lang="ru-RU" dirty="0"/>
              <a:t>какое менее плотное?</a:t>
            </a:r>
          </a:p>
        </p:txBody>
      </p:sp>
      <p:sp>
        <p:nvSpPr>
          <p:cNvPr id="34" name="Номер слайда 5"/>
          <p:cNvSpPr>
            <a:spLocks noGrp="1"/>
          </p:cNvSpPr>
          <p:nvPr>
            <p:ph type="sldNum" sz="quarter" idx="15"/>
          </p:nvPr>
        </p:nvSpPr>
        <p:spPr/>
        <p:txBody>
          <a:bodyPr>
            <a:normAutofit/>
          </a:bodyPr>
          <a:lstStyle/>
          <a:p>
            <a:fld id="{7B4EA057-C54C-4F42-B133-8534EAAD394E}" type="slidenum">
              <a:rPr lang="ru-RU"/>
              <a:pPr/>
              <a:t>17</a:t>
            </a:fld>
            <a:endParaRPr lang="ru-RU"/>
          </a:p>
        </p:txBody>
      </p:sp>
      <p:pic>
        <p:nvPicPr>
          <p:cNvPr id="46082" name="Picture 2" descr="C:\Users\Пользователь\Pictures\img2.gif"/>
          <p:cNvPicPr>
            <a:picLocks noChangeAspect="1" noChangeArrowheads="1"/>
          </p:cNvPicPr>
          <p:nvPr/>
        </p:nvPicPr>
        <p:blipFill>
          <a:blip r:embed="rId2" cstate="print"/>
          <a:srcRect l="5815" t="8590" r="5815" b="20861"/>
          <a:stretch>
            <a:fillRect/>
          </a:stretch>
        </p:blipFill>
        <p:spPr bwMode="auto">
          <a:xfrm>
            <a:off x="1571604" y="1857364"/>
            <a:ext cx="5893212" cy="3245858"/>
          </a:xfrm>
          <a:prstGeom prst="rect">
            <a:avLst/>
          </a:prstGeom>
          <a:noFill/>
        </p:spPr>
      </p:pic>
      <p:pic>
        <p:nvPicPr>
          <p:cNvPr id="6" name="Picture 1" descr="C:\Users\Пользователь\Pictures\Новая папка (2)\007[1]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86776" y="214290"/>
            <a:ext cx="536974" cy="84171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23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ПОДУМАЙТЕ!</a:t>
            </a:r>
            <a:endParaRPr lang="ru-RU" b="1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720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         Вещество                              Вещество</a:t>
            </a:r>
          </a:p>
          <a:p>
            <a:pPr>
              <a:buNone/>
            </a:pPr>
            <a:r>
              <a:rPr lang="ru-RU" dirty="0" smtClean="0"/>
              <a:t>                     А                                               Б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На рисунке схематично изображено внутреннее строение различных веществ.  Какое из них имеет большую плотность, какое менее плотное?</a:t>
            </a:r>
          </a:p>
        </p:txBody>
      </p:sp>
      <p:grpSp>
        <p:nvGrpSpPr>
          <p:cNvPr id="16" name="Группа 15"/>
          <p:cNvGrpSpPr/>
          <p:nvPr/>
        </p:nvGrpSpPr>
        <p:grpSpPr>
          <a:xfrm>
            <a:off x="1643042" y="2643182"/>
            <a:ext cx="2071702" cy="1857388"/>
            <a:chOff x="1643042" y="2643182"/>
            <a:chExt cx="2071702" cy="1857388"/>
          </a:xfrm>
        </p:grpSpPr>
        <p:sp>
          <p:nvSpPr>
            <p:cNvPr id="5" name="Овал 4"/>
            <p:cNvSpPr/>
            <p:nvPr/>
          </p:nvSpPr>
          <p:spPr>
            <a:xfrm>
              <a:off x="1643042" y="2643182"/>
              <a:ext cx="2071702" cy="1857388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Овал 5"/>
            <p:cNvSpPr/>
            <p:nvPr/>
          </p:nvSpPr>
          <p:spPr>
            <a:xfrm>
              <a:off x="2214546" y="3000372"/>
              <a:ext cx="214314" cy="214314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Овал 6"/>
            <p:cNvSpPr/>
            <p:nvPr/>
          </p:nvSpPr>
          <p:spPr>
            <a:xfrm>
              <a:off x="2857488" y="3071810"/>
              <a:ext cx="214314" cy="214314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Овал 7"/>
            <p:cNvSpPr/>
            <p:nvPr/>
          </p:nvSpPr>
          <p:spPr>
            <a:xfrm>
              <a:off x="2643174" y="4000504"/>
              <a:ext cx="214314" cy="214314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Овал 8"/>
            <p:cNvSpPr/>
            <p:nvPr/>
          </p:nvSpPr>
          <p:spPr>
            <a:xfrm>
              <a:off x="3214678" y="3643314"/>
              <a:ext cx="214314" cy="214314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Овал 9"/>
            <p:cNvSpPr/>
            <p:nvPr/>
          </p:nvSpPr>
          <p:spPr>
            <a:xfrm>
              <a:off x="1928794" y="3714752"/>
              <a:ext cx="214314" cy="214314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Овал 11"/>
            <p:cNvSpPr/>
            <p:nvPr/>
          </p:nvSpPr>
          <p:spPr>
            <a:xfrm>
              <a:off x="2571736" y="3500438"/>
              <a:ext cx="214314" cy="214314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" name="Группа 16"/>
          <p:cNvGrpSpPr/>
          <p:nvPr/>
        </p:nvGrpSpPr>
        <p:grpSpPr>
          <a:xfrm>
            <a:off x="5500694" y="2714620"/>
            <a:ext cx="2071702" cy="1857388"/>
            <a:chOff x="1643042" y="2643182"/>
            <a:chExt cx="2071702" cy="1857388"/>
          </a:xfrm>
          <a:solidFill>
            <a:srgbClr val="9EBE4E"/>
          </a:solidFill>
        </p:grpSpPr>
        <p:sp>
          <p:nvSpPr>
            <p:cNvPr id="18" name="Овал 17"/>
            <p:cNvSpPr/>
            <p:nvPr/>
          </p:nvSpPr>
          <p:spPr>
            <a:xfrm>
              <a:off x="1643042" y="2643182"/>
              <a:ext cx="2071702" cy="1857388"/>
            </a:xfrm>
            <a:prstGeom prst="ellipse">
              <a:avLst/>
            </a:prstGeom>
            <a:grp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Овал 18"/>
            <p:cNvSpPr/>
            <p:nvPr/>
          </p:nvSpPr>
          <p:spPr>
            <a:xfrm>
              <a:off x="2071670" y="2928934"/>
              <a:ext cx="285752" cy="357190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Овал 19"/>
            <p:cNvSpPr/>
            <p:nvPr/>
          </p:nvSpPr>
          <p:spPr>
            <a:xfrm>
              <a:off x="2857488" y="2928934"/>
              <a:ext cx="285752" cy="357190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Овал 20"/>
            <p:cNvSpPr/>
            <p:nvPr/>
          </p:nvSpPr>
          <p:spPr>
            <a:xfrm>
              <a:off x="2571736" y="4000504"/>
              <a:ext cx="285752" cy="285752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Овал 21"/>
            <p:cNvSpPr/>
            <p:nvPr/>
          </p:nvSpPr>
          <p:spPr>
            <a:xfrm>
              <a:off x="3214678" y="3571876"/>
              <a:ext cx="285752" cy="357190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Овал 22"/>
            <p:cNvSpPr/>
            <p:nvPr/>
          </p:nvSpPr>
          <p:spPr>
            <a:xfrm>
              <a:off x="1928794" y="3643314"/>
              <a:ext cx="285752" cy="357190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Овал 23"/>
            <p:cNvSpPr/>
            <p:nvPr/>
          </p:nvSpPr>
          <p:spPr>
            <a:xfrm>
              <a:off x="2500298" y="3429000"/>
              <a:ext cx="285752" cy="357190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26" name="Picture 1" descr="C:\Users\Пользователь\Pictures\Новая папка (2)\007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76" y="214290"/>
            <a:ext cx="536974" cy="8417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СДЕЛАЕМ ВЫВОД</a:t>
            </a:r>
            <a:endParaRPr lang="ru-RU" b="1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642910" y="3071810"/>
          <a:ext cx="8215370" cy="35671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 useBgFill="1">
        <p:nvSpPr>
          <p:cNvPr id="5" name="Прямоугольник 4"/>
          <p:cNvSpPr/>
          <p:nvPr/>
        </p:nvSpPr>
        <p:spPr>
          <a:xfrm>
            <a:off x="642910" y="1714488"/>
            <a:ext cx="7858180" cy="85725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ОТ ЧЕГО ЗАВИСИТ ПЛОТНОСТЬ ВЕЩЕСТВА?</a:t>
            </a:r>
            <a:endParaRPr lang="ru-RU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ПОДУМАЙТЕ!</a:t>
            </a:r>
            <a:endParaRPr lang="ru-RU" b="1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Как взвесить серебряные кубики без весов.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857752" y="5715016"/>
            <a:ext cx="1714512" cy="928694"/>
          </a:xfrm>
          <a:prstGeom prst="rect">
            <a:avLst/>
          </a:prstGeom>
          <a:gradFill flip="none" rotWithShape="1"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1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4282" y="4572008"/>
            <a:ext cx="1571636" cy="1785950"/>
          </a:xfrm>
          <a:prstGeom prst="rect">
            <a:avLst/>
          </a:prstGeom>
          <a:gradFill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rgbClr val="FF0000"/>
                </a:solidFill>
              </a:rPr>
              <a:t>2</a:t>
            </a:r>
            <a:endParaRPr lang="ru-RU" sz="6600" b="1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0034" y="2786058"/>
            <a:ext cx="857256" cy="928694"/>
          </a:xfrm>
          <a:prstGeom prst="rect">
            <a:avLst/>
          </a:prstGeom>
          <a:gradFill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0,5 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143240" y="5715016"/>
            <a:ext cx="857256" cy="928694"/>
          </a:xfrm>
          <a:prstGeom prst="rect">
            <a:avLst/>
          </a:prstGeom>
          <a:gradFill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0,5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215206" y="3000372"/>
            <a:ext cx="1714512" cy="2786082"/>
          </a:xfrm>
          <a:prstGeom prst="rect">
            <a:avLst/>
          </a:prstGeom>
          <a:gradFill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rgbClr val="FF0000"/>
                </a:solidFill>
              </a:rPr>
              <a:t>3</a:t>
            </a:r>
            <a:endParaRPr lang="ru-RU" sz="6600" b="1" dirty="0">
              <a:solidFill>
                <a:srgbClr val="FF0000"/>
              </a:solidFill>
            </a:endParaRPr>
          </a:p>
        </p:txBody>
      </p:sp>
      <p:pic>
        <p:nvPicPr>
          <p:cNvPr id="12" name="Picture 4" descr="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5072074"/>
            <a:ext cx="631046" cy="841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4" descr="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72" y="4071942"/>
            <a:ext cx="631046" cy="841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4" descr="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2132" y="5857892"/>
            <a:ext cx="470311" cy="627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4" descr="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7554" y="5929330"/>
            <a:ext cx="470311" cy="627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рямоугольник 15"/>
          <p:cNvSpPr/>
          <p:nvPr/>
        </p:nvSpPr>
        <p:spPr>
          <a:xfrm>
            <a:off x="500034" y="2786058"/>
            <a:ext cx="857256" cy="928694"/>
          </a:xfrm>
          <a:prstGeom prst="rect">
            <a:avLst/>
          </a:prstGeom>
          <a:gradFill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0,5 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00034" y="2786058"/>
            <a:ext cx="857256" cy="928694"/>
          </a:xfrm>
          <a:prstGeom prst="rect">
            <a:avLst/>
          </a:prstGeom>
          <a:gradFill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0,5 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00034" y="2786058"/>
            <a:ext cx="857256" cy="928694"/>
          </a:xfrm>
          <a:prstGeom prst="rect">
            <a:avLst/>
          </a:prstGeom>
          <a:gradFill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0,5 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857752" y="5715016"/>
            <a:ext cx="1714512" cy="928694"/>
          </a:xfrm>
          <a:prstGeom prst="rect">
            <a:avLst/>
          </a:prstGeom>
          <a:gradFill flip="none" rotWithShape="1"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1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00034" y="2786058"/>
            <a:ext cx="857256" cy="928694"/>
          </a:xfrm>
          <a:prstGeom prst="rect">
            <a:avLst/>
          </a:prstGeom>
          <a:gradFill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0,5 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500034" y="2786058"/>
            <a:ext cx="857256" cy="928694"/>
          </a:xfrm>
          <a:prstGeom prst="rect">
            <a:avLst/>
          </a:prstGeom>
          <a:gradFill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0,5 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00034" y="2786058"/>
            <a:ext cx="857256" cy="928694"/>
          </a:xfrm>
          <a:prstGeom prst="rect">
            <a:avLst/>
          </a:prstGeom>
          <a:gradFill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0,5 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00034" y="2786058"/>
            <a:ext cx="857256" cy="928694"/>
          </a:xfrm>
          <a:prstGeom prst="rect">
            <a:avLst/>
          </a:prstGeom>
          <a:gradFill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0,5 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500034" y="2786058"/>
            <a:ext cx="857256" cy="928694"/>
          </a:xfrm>
          <a:prstGeom prst="rect">
            <a:avLst/>
          </a:prstGeom>
          <a:gradFill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0,5 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87200" y="4554000"/>
            <a:ext cx="1659505" cy="1785950"/>
          </a:xfrm>
          <a:prstGeom prst="rect">
            <a:avLst/>
          </a:prstGeom>
          <a:gradFill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rgbClr val="FF0000"/>
                </a:solidFill>
              </a:rPr>
              <a:t>2</a:t>
            </a:r>
            <a:endParaRPr lang="ru-RU" sz="6600" b="1" dirty="0">
              <a:solidFill>
                <a:srgbClr val="FF0000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500034" y="2786058"/>
            <a:ext cx="857256" cy="928694"/>
          </a:xfrm>
          <a:prstGeom prst="rect">
            <a:avLst/>
          </a:prstGeom>
          <a:gradFill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0,5 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500034" y="2786058"/>
            <a:ext cx="857256" cy="928694"/>
          </a:xfrm>
          <a:prstGeom prst="rect">
            <a:avLst/>
          </a:prstGeom>
          <a:gradFill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0,5 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500034" y="2786058"/>
            <a:ext cx="857256" cy="928694"/>
          </a:xfrm>
          <a:prstGeom prst="rect">
            <a:avLst/>
          </a:prstGeom>
          <a:gradFill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0,5 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500034" y="2786058"/>
            <a:ext cx="857256" cy="928694"/>
          </a:xfrm>
          <a:prstGeom prst="rect">
            <a:avLst/>
          </a:prstGeom>
          <a:gradFill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0,5 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500034" y="2786058"/>
            <a:ext cx="857256" cy="928694"/>
          </a:xfrm>
          <a:prstGeom prst="rect">
            <a:avLst/>
          </a:prstGeom>
          <a:gradFill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0,5 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500034" y="2786058"/>
            <a:ext cx="857256" cy="928694"/>
          </a:xfrm>
          <a:prstGeom prst="rect">
            <a:avLst/>
          </a:prstGeom>
          <a:gradFill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0,5 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500034" y="2786058"/>
            <a:ext cx="857256" cy="928694"/>
          </a:xfrm>
          <a:prstGeom prst="rect">
            <a:avLst/>
          </a:prstGeom>
          <a:gradFill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0,5 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7215206" y="3000372"/>
            <a:ext cx="1714512" cy="2786082"/>
          </a:xfrm>
          <a:prstGeom prst="rect">
            <a:avLst/>
          </a:prstGeom>
          <a:gradFill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rgbClr val="FF0000"/>
                </a:solidFill>
              </a:rPr>
              <a:t>3</a:t>
            </a:r>
            <a:endParaRPr lang="ru-RU" sz="6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59259E-6 L 0.2882 0.42523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4" y="2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49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59259E-6 L 0.47726 0.42523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9" y="213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59259E-6 L 0.5717 0.42523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6" y="2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500"/>
                            </p:stCondLst>
                            <p:childTnLst>
                              <p:par>
                                <p:cTn id="5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500"/>
                            </p:stCondLst>
                            <p:childTnLst>
                              <p:par>
                                <p:cTn id="55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59259E-6 L -0.03472 0.25718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128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42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59259E-6 L 0.05191 0.25718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" y="128"/>
                                    </p:animMotion>
                                  </p:childTnLst>
                                </p:cTn>
                              </p:par>
                              <p:par>
                                <p:cTn id="59" presetID="42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59259E-6 L -0.03472 0.3831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191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49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59259E-6 L 0.05191 0.3831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" y="1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59259E-6 L 0.73698 0.02616 " pathEditMode="relative" rAng="0" ptsTypes="AA">
                                      <p:cBhvr>
                                        <p:cTn id="79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8" y="13"/>
                                    </p:animMotion>
                                  </p:childTnLst>
                                </p:cTn>
                              </p:par>
                              <p:par>
                                <p:cTn id="80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59259E-6 L 0.8316 0.02616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6" y="13"/>
                                    </p:animMotion>
                                  </p:childTnLst>
                                </p:cTn>
                              </p:par>
                              <p:par>
                                <p:cTn id="82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59259E-6 L 0.73698 0.16273 " pathEditMode="relative" rAng="0" ptsTypes="AA">
                                      <p:cBhvr>
                                        <p:cTn id="83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8" y="81"/>
                                    </p:animMotion>
                                  </p:childTnLst>
                                </p:cTn>
                              </p:par>
                              <p:par>
                                <p:cTn id="84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59259E-6 L 0.8316 0.16273 " pathEditMode="relative" rAng="0" ptsTypes="AA">
                                      <p:cBhvr>
                                        <p:cTn id="85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6" y="81"/>
                                    </p:animMotion>
                                  </p:childTnLst>
                                </p:cTn>
                              </p:par>
                              <p:par>
                                <p:cTn id="86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59259E-6 L 0.73698 0.29908 " pathEditMode="relative" rAng="0" ptsTypes="AA">
                                      <p:cBhvr>
                                        <p:cTn id="87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8" y="150"/>
                                    </p:animMotion>
                                  </p:childTnLst>
                                </p:cTn>
                              </p:par>
                              <p:par>
                                <p:cTn id="88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59259E-6 L 0.8316 0.29908 " pathEditMode="relative" rAng="0" ptsTypes="AA">
                                      <p:cBhvr>
                                        <p:cTn id="89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6" y="1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3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7" grpId="0" animBg="1"/>
      <p:bldP spid="18" grpId="0" animBg="1"/>
      <p:bldP spid="19" grpId="0" uiExpand="1" build="allAtOnce" animBg="1"/>
      <p:bldP spid="20" grpId="1" animBg="1"/>
      <p:bldP spid="22" grpId="3" animBg="1"/>
      <p:bldP spid="23" grpId="3" animBg="1"/>
      <p:bldP spid="24" grpId="3" animBg="1"/>
      <p:bldP spid="25" grpId="0" build="allAtOnce" animBg="1"/>
      <p:bldP spid="26" grpId="0" animBg="1"/>
      <p:bldP spid="27" grpId="0" animBg="1"/>
      <p:bldP spid="28" grpId="0" animBg="1"/>
      <p:bldP spid="29" grpId="0" animBg="1"/>
      <p:bldP spid="30" grpId="0" animBg="1"/>
      <p:bldP spid="32" grpId="0" animBg="1"/>
      <p:bldP spid="33" grpId="0" build="allAtOnce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E:\плотность\res87351333-AA79-41DC-9F90-751421F9A95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1357298"/>
            <a:ext cx="6286544" cy="452479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1428736"/>
            <a:ext cx="7467600" cy="128588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>
                <a:solidFill>
                  <a:srgbClr val="000066"/>
                </a:solidFill>
              </a:rPr>
              <a:t>Для измерения плотности жидкости и сыпучих веществ  служит прибор </a:t>
            </a:r>
            <a:r>
              <a:rPr lang="ru-RU" sz="3600" b="1" dirty="0" smtClean="0">
                <a:solidFill>
                  <a:srgbClr val="000066"/>
                </a:solidFill>
              </a:rPr>
              <a:t>а</a:t>
            </a:r>
            <a:r>
              <a:rPr lang="ru-RU" sz="3600" b="1" dirty="0" smtClean="0">
                <a:solidFill>
                  <a:srgbClr val="000066"/>
                </a:solidFill>
                <a:cs typeface="Times New Roman" pitchFamily="18" charset="0"/>
              </a:rPr>
              <a:t>реометр</a:t>
            </a:r>
            <a:r>
              <a:rPr lang="ru-RU" sz="3600" b="1" dirty="0" smtClean="0"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4929198"/>
            <a:ext cx="7467600" cy="1285884"/>
          </a:xfrm>
        </p:spPr>
        <p:txBody>
          <a:bodyPr/>
          <a:lstStyle/>
          <a:p>
            <a:pPr>
              <a:buNone/>
            </a:pPr>
            <a:r>
              <a:rPr lang="ru-RU" i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  Ареоме</a:t>
            </a:r>
            <a:r>
              <a:rPr lang="ru-RU" i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т</a:t>
            </a:r>
            <a:r>
              <a:rPr lang="ru-RU" i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р погружается в жидкость, плотность которой необходимо измерить. Принцип действия ареометра основан на законе Архимеда.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57158" y="0"/>
            <a:ext cx="8408890" cy="990600"/>
          </a:xfrm>
          <a:prstGeom prst="rect">
            <a:avLst/>
          </a:prstGeom>
        </p:spPr>
        <p:txBody>
          <a:bodyPr vert="horz" anchor="b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000" b="1" i="0" u="none" strike="noStrike" kern="1200" cap="none" spc="0" normalizeH="0" baseline="0" noProof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КАК МОЖНО ИЗМЕРИТЬ ПЛОТНОСТЬ?</a:t>
            </a:r>
            <a:endParaRPr kumimoji="0" lang="ru-RU" sz="3000" b="1" i="0" u="none" strike="noStrike" kern="1200" cap="none" spc="0" normalizeH="0" baseline="0" noProof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                                   </a:t>
            </a:r>
            <a:endParaRPr lang="ru-RU" dirty="0"/>
          </a:p>
        </p:txBody>
      </p:sp>
      <p:pic>
        <p:nvPicPr>
          <p:cNvPr id="5123" name="Picture 3" descr="E:\плотность\{CF369DCE-DB6A-4F6E-B8CD-0CAAE344C44A}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714356"/>
            <a:ext cx="7143767" cy="5357826"/>
          </a:xfrm>
          <a:prstGeom prst="rect">
            <a:avLst/>
          </a:prstGeom>
          <a:noFill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СДЕЛАЕМ ВЫВОД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                          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285720" y="1500174"/>
          <a:ext cx="8715436" cy="50720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Прямая соединительная линия 5"/>
          <p:cNvCxnSpPr/>
          <p:nvPr/>
        </p:nvCxnSpPr>
        <p:spPr>
          <a:xfrm rot="5400000">
            <a:off x="6964379" y="4321975"/>
            <a:ext cx="929488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6500826" y="4786322"/>
            <a:ext cx="92869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612648" y="228600"/>
            <a:ext cx="8153400" cy="990600"/>
          </a:xfrm>
          <a:prstGeom prst="rect">
            <a:avLst/>
          </a:prstGeom>
        </p:spPr>
        <p:txBody>
          <a:bodyPr vert="horz" anchor="ctr">
            <a:normAutofit fontScale="77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normalizeH="0" baseline="0" noProof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uLnTx/>
                <a:uFillTx/>
                <a:latin typeface="+mj-lt"/>
                <a:ea typeface="+mj-ea"/>
                <a:cs typeface="+mj-cs"/>
              </a:rPr>
              <a:t>ПРОНУМЕРУЙТЕ ВЕЩЕСТВА ПО УБЫВАНИЮ ПЛОТНОСТИ</a:t>
            </a:r>
            <a:endParaRPr kumimoji="0" lang="ru-RU" sz="4400" b="1" i="0" u="none" strike="noStrike" kern="1200" normalizeH="0" baseline="0" noProof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1785918" y="1928802"/>
            <a:ext cx="3571900" cy="4495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3200" dirty="0" smtClean="0"/>
              <a:t>Алюминий</a:t>
            </a:r>
          </a:p>
          <a:p>
            <a:pPr>
              <a:buNone/>
            </a:pPr>
            <a:endParaRPr lang="ru-RU" sz="800" dirty="0" smtClean="0"/>
          </a:p>
          <a:p>
            <a:pPr>
              <a:buNone/>
            </a:pPr>
            <a:r>
              <a:rPr lang="ru-RU" sz="3200" dirty="0" smtClean="0"/>
              <a:t>Медь</a:t>
            </a:r>
          </a:p>
          <a:p>
            <a:pPr>
              <a:buNone/>
            </a:pPr>
            <a:endParaRPr lang="ru-RU" sz="800" dirty="0" smtClean="0"/>
          </a:p>
          <a:p>
            <a:pPr>
              <a:buNone/>
            </a:pPr>
            <a:r>
              <a:rPr lang="ru-RU" sz="3200" dirty="0" smtClean="0"/>
              <a:t>Иридий</a:t>
            </a:r>
          </a:p>
          <a:p>
            <a:pPr>
              <a:buNone/>
            </a:pPr>
            <a:endParaRPr lang="ru-RU" sz="800" dirty="0" smtClean="0"/>
          </a:p>
          <a:p>
            <a:pPr>
              <a:buNone/>
            </a:pPr>
            <a:r>
              <a:rPr lang="ru-RU" sz="3200" dirty="0" smtClean="0"/>
              <a:t>Платина</a:t>
            </a:r>
          </a:p>
          <a:p>
            <a:pPr>
              <a:buNone/>
            </a:pPr>
            <a:endParaRPr lang="ru-RU" sz="800" dirty="0" smtClean="0"/>
          </a:p>
          <a:p>
            <a:pPr>
              <a:buNone/>
            </a:pPr>
            <a:r>
              <a:rPr lang="ru-RU" sz="3200" dirty="0" smtClean="0"/>
              <a:t>Чугун</a:t>
            </a:r>
          </a:p>
        </p:txBody>
      </p:sp>
      <p:pic>
        <p:nvPicPr>
          <p:cNvPr id="10" name="Picture 2" descr="E:\плотность\resDCD92022-75AD-464E-8160-A663AAF0067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29256" y="2428868"/>
            <a:ext cx="3000396" cy="28031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ЭТО ИНТЕРЕСНО!</a:t>
            </a:r>
            <a:endParaRPr lang="ru-RU" b="1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  Свежесть куриных яиц </a:t>
            </a:r>
            <a:r>
              <a:rPr lang="ru-RU" dirty="0" smtClean="0"/>
              <a:t>можно определить по их средней плотности. При длительном хранении часть жидкости испаряется через поры в яичной скорлупе и замещается воздухом. При том же объеме его средняя плотность уменьшается и оно становится легче. Свежее яйцо тонет в воде, а несвежее всплывает.</a:t>
            </a:r>
          </a:p>
          <a:p>
            <a:endParaRPr lang="ru-RU" dirty="0"/>
          </a:p>
        </p:txBody>
      </p:sp>
      <p:pic>
        <p:nvPicPr>
          <p:cNvPr id="6148" name="Рисунок 8" descr="http://class-fizika.narod.ru/7_class/7-plotn1/9d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29256" y="5000636"/>
            <a:ext cx="1357322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ЭТО ИНТЕРЕСНО!</a:t>
            </a:r>
            <a:endParaRPr lang="ru-RU" b="1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2648" y="1785926"/>
            <a:ext cx="8153400" cy="4310074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Так как в основном человек состоит из жидкости, средняя </a:t>
            </a:r>
            <a:r>
              <a:rPr lang="ru-RU" b="1" dirty="0" smtClean="0"/>
              <a:t>плотность тела человека </a:t>
            </a:r>
            <a:r>
              <a:rPr lang="ru-RU" dirty="0" smtClean="0"/>
              <a:t>1 г/см</a:t>
            </a:r>
            <a:r>
              <a:rPr lang="ru-RU" dirty="0" smtClean="0">
                <a:latin typeface="Times New Roman"/>
                <a:cs typeface="Times New Roman"/>
              </a:rPr>
              <a:t>³.</a:t>
            </a:r>
          </a:p>
          <a:p>
            <a:pPr>
              <a:buNone/>
            </a:pPr>
            <a:r>
              <a:rPr lang="ru-RU" dirty="0" smtClean="0">
                <a:latin typeface="Times New Roman"/>
                <a:cs typeface="Times New Roman"/>
              </a:rPr>
              <a:t>   А </a:t>
            </a:r>
            <a:r>
              <a:rPr lang="ru-RU" dirty="0" smtClean="0"/>
              <a:t>масса человека в килограммах численно равна объему его тела в литрах. Например, ученик массой 50кг имеет объем тела около 50 литров. </a:t>
            </a:r>
            <a:endParaRPr lang="ru-RU" dirty="0"/>
          </a:p>
        </p:txBody>
      </p:sp>
      <p:pic>
        <p:nvPicPr>
          <p:cNvPr id="5" name="Рисунок 4" descr="i0583rp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5000636"/>
            <a:ext cx="958672" cy="165186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0712 -0.00787 L 0.97326 0.00486 " pathEditMode="relative" rAng="0" ptsTypes="AA">
                                      <p:cBhvr>
                                        <p:cTn id="6" dur="1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0" y="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sz="quarter" idx="1"/>
          </p:nvPr>
        </p:nvGraphicFramePr>
        <p:xfrm>
          <a:off x="642910" y="1428736"/>
          <a:ext cx="7786743" cy="47149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29025"/>
                <a:gridCol w="1762137"/>
                <a:gridCol w="2595581"/>
              </a:tblGrid>
              <a:tr h="1571636"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ПЛОТНОСТЬ</a:t>
                      </a:r>
                      <a:r>
                        <a:rPr lang="ru-RU" sz="3600" baseline="0" dirty="0" smtClean="0"/>
                        <a:t> ВЕЩЕСТВА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m</a:t>
                      </a:r>
                      <a:endParaRPr lang="ru-RU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571636"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МАССА ТЕЛА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V</a:t>
                      </a:r>
                      <a:endParaRPr lang="ru-RU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71636"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ОБЪЁМ  ТЕЛА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4400" dirty="0" smtClean="0"/>
                        <a:t>ρ</a:t>
                      </a:r>
                      <a:endParaRPr lang="ru-RU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6715125" y="1928813"/>
          <a:ext cx="923925" cy="739775"/>
        </p:xfrm>
        <a:graphic>
          <a:graphicData uri="http://schemas.openxmlformats.org/presentationml/2006/ole">
            <p:oleObj spid="_x0000_s55298" name="Формула" r:id="rId3" imgW="253800" imgH="203040" progId="Equation.3">
              <p:embed/>
            </p:oleObj>
          </a:graphicData>
        </a:graphic>
      </p:graphicFrame>
      <p:graphicFrame>
        <p:nvGraphicFramePr>
          <p:cNvPr id="2051" name="Object 2"/>
          <p:cNvGraphicFramePr>
            <a:graphicFrameLocks noChangeAspect="1"/>
          </p:cNvGraphicFramePr>
          <p:nvPr/>
        </p:nvGraphicFramePr>
        <p:xfrm>
          <a:off x="6786563" y="3429000"/>
          <a:ext cx="857250" cy="1108075"/>
        </p:xfrm>
        <a:graphic>
          <a:graphicData uri="http://schemas.openxmlformats.org/presentationml/2006/ole">
            <p:oleObj spid="_x0000_s55299" name="Формула" r:id="rId4" imgW="304560" imgH="393480" progId="Equation.3">
              <p:embed/>
            </p:oleObj>
          </a:graphicData>
        </a:graphic>
      </p:graphicFrame>
      <p:graphicFrame>
        <p:nvGraphicFramePr>
          <p:cNvPr id="2052" name="Object 2"/>
          <p:cNvGraphicFramePr>
            <a:graphicFrameLocks noChangeAspect="1"/>
          </p:cNvGraphicFramePr>
          <p:nvPr/>
        </p:nvGraphicFramePr>
        <p:xfrm>
          <a:off x="6929438" y="5429250"/>
          <a:ext cx="725487" cy="534988"/>
        </p:xfrm>
        <a:graphic>
          <a:graphicData uri="http://schemas.openxmlformats.org/presentationml/2006/ole">
            <p:oleObj spid="_x0000_s55300" name="Формула" r:id="rId5" imgW="241200" imgH="177480" progId="Equation.3">
              <p:embed/>
            </p:oleObj>
          </a:graphicData>
        </a:graphic>
      </p:graphicFrame>
      <p:sp>
        <p:nvSpPr>
          <p:cNvPr id="7" name="Заголовок 1"/>
          <p:cNvSpPr txBox="1">
            <a:spLocks/>
          </p:cNvSpPr>
          <p:nvPr/>
        </p:nvSpPr>
        <p:spPr>
          <a:xfrm>
            <a:off x="612648" y="228600"/>
            <a:ext cx="8153400" cy="990600"/>
          </a:xfrm>
          <a:prstGeom prst="rect">
            <a:avLst/>
          </a:prstGeom>
        </p:spPr>
        <p:txBody>
          <a:bodyPr vert="horz" anchor="ctr">
            <a:normAutofit fontScale="850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normalizeH="0" baseline="0" noProof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uLnTx/>
                <a:uFillTx/>
                <a:latin typeface="+mj-lt"/>
                <a:ea typeface="+mj-ea"/>
                <a:cs typeface="+mj-cs"/>
              </a:rPr>
              <a:t>НАЙДИТЕ СООТВЕТСТВИЕ</a:t>
            </a:r>
            <a:endParaRPr kumimoji="0" lang="ru-RU" sz="4400" b="1" i="0" u="none" strike="noStrike" kern="1200" normalizeH="0" baseline="0" noProof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rot="16200000" flipH="1">
            <a:off x="2893207" y="2893215"/>
            <a:ext cx="2714644" cy="107157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rot="5400000">
            <a:off x="3500430" y="2285992"/>
            <a:ext cx="1571636" cy="71438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5400000">
            <a:off x="2857488" y="3571876"/>
            <a:ext cx="2071702" cy="164307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rot="10800000" flipV="1">
            <a:off x="5286380" y="2428868"/>
            <a:ext cx="1428760" cy="92869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10800000" flipV="1">
            <a:off x="5214942" y="3929066"/>
            <a:ext cx="1571636" cy="114300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16200000" flipH="1">
            <a:off x="4214810" y="2928934"/>
            <a:ext cx="3714776" cy="171451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428625" y="1857375"/>
          <a:ext cx="3429000" cy="2490788"/>
        </p:xfrm>
        <a:graphic>
          <a:graphicData uri="http://schemas.openxmlformats.org/presentationml/2006/ole">
            <p:oleObj spid="_x0000_s49154" name="Формула" r:id="rId3" imgW="431640" imgH="393480" progId="Equation.3">
              <p:embed/>
            </p:oleObj>
          </a:graphicData>
        </a:graphic>
      </p:graphicFrame>
      <p:graphicFrame>
        <p:nvGraphicFramePr>
          <p:cNvPr id="1027" name="Object 5"/>
          <p:cNvGraphicFramePr>
            <a:graphicFrameLocks noChangeAspect="1"/>
          </p:cNvGraphicFramePr>
          <p:nvPr/>
        </p:nvGraphicFramePr>
        <p:xfrm>
          <a:off x="2643188" y="4929198"/>
          <a:ext cx="4143375" cy="1350952"/>
        </p:xfrm>
        <a:graphic>
          <a:graphicData uri="http://schemas.openxmlformats.org/presentationml/2006/ole">
            <p:oleObj spid="_x0000_s49155" name="Формула" r:id="rId4" imgW="583920" imgH="164880" progId="Equation.3">
              <p:embed/>
            </p:oleObj>
          </a:graphicData>
        </a:graphic>
      </p:graphicFrame>
      <p:graphicFrame>
        <p:nvGraphicFramePr>
          <p:cNvPr id="1028" name="Object 5"/>
          <p:cNvGraphicFramePr>
            <a:graphicFrameLocks noChangeAspect="1"/>
          </p:cNvGraphicFramePr>
          <p:nvPr/>
        </p:nvGraphicFramePr>
        <p:xfrm>
          <a:off x="4929188" y="1928813"/>
          <a:ext cx="3357562" cy="2466975"/>
        </p:xfrm>
        <a:graphic>
          <a:graphicData uri="http://schemas.openxmlformats.org/presentationml/2006/ole">
            <p:oleObj spid="_x0000_s49156" name="Формула" r:id="rId5" imgW="431640" imgH="419040" progId="Equation.3">
              <p:embed/>
            </p:oleObj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>
          <a:xfrm>
            <a:off x="612648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normalizeH="0" baseline="0" noProof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uLnTx/>
                <a:uFillTx/>
                <a:latin typeface="+mj-lt"/>
                <a:ea typeface="+mj-ea"/>
                <a:cs typeface="+mj-cs"/>
              </a:rPr>
              <a:t>ЗАПОЛНИТЕ ПРОПУСКИ</a:t>
            </a:r>
            <a:endParaRPr kumimoji="0" lang="ru-RU" sz="4400" b="1" i="0" u="none" strike="noStrike" kern="1200" normalizeH="0" baseline="0" noProof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00628" y="2571744"/>
            <a:ext cx="1000132" cy="107157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600" i="1" dirty="0" smtClean="0">
                <a:solidFill>
                  <a:schemeClr val="tx1"/>
                </a:solidFill>
              </a:rPr>
              <a:t>V</a:t>
            </a:r>
            <a:endParaRPr lang="ru-RU" sz="6600" i="1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28596" y="2285992"/>
            <a:ext cx="1143008" cy="150019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8800" dirty="0" smtClean="0">
                <a:latin typeface="Monotype Corsiva"/>
              </a:rPr>
              <a:t>ρ</a:t>
            </a:r>
            <a:endParaRPr lang="ru-RU" sz="88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857884" y="4929198"/>
            <a:ext cx="928694" cy="92869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7200" i="1" dirty="0" smtClean="0"/>
              <a:t>m</a:t>
            </a:r>
            <a:endParaRPr lang="ru-RU" sz="72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СРАВНИТЕ</a:t>
            </a:r>
            <a:endParaRPr lang="ru-RU" b="1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15328" cy="457200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                           </a:t>
            </a:r>
          </a:p>
          <a:p>
            <a:pPr>
              <a:buNone/>
            </a:pPr>
            <a:r>
              <a:rPr lang="ru-RU" sz="5400" dirty="0" smtClean="0">
                <a:latin typeface="Times New Roman"/>
                <a:cs typeface="Times New Roman"/>
              </a:rPr>
              <a:t>             </a:t>
            </a:r>
            <a:r>
              <a:rPr lang="el-GR" sz="5400" dirty="0" smtClean="0">
                <a:latin typeface="Times New Roman"/>
                <a:cs typeface="Times New Roman"/>
              </a:rPr>
              <a:t>ρ</a:t>
            </a:r>
            <a:r>
              <a:rPr lang="ru-RU" sz="2400" dirty="0" smtClean="0">
                <a:latin typeface="Times New Roman"/>
                <a:cs typeface="Times New Roman"/>
              </a:rPr>
              <a:t>1  </a:t>
            </a:r>
            <a:r>
              <a:rPr lang="ru-RU" dirty="0" smtClean="0">
                <a:latin typeface="Times New Roman"/>
                <a:cs typeface="Times New Roman"/>
              </a:rPr>
              <a:t>         </a:t>
            </a:r>
            <a:r>
              <a:rPr lang="en-US" dirty="0" smtClean="0">
                <a:latin typeface="Times New Roman"/>
                <a:cs typeface="Times New Roman"/>
              </a:rPr>
              <a:t>             </a:t>
            </a:r>
            <a:r>
              <a:rPr lang="ru-RU" dirty="0" smtClean="0">
                <a:latin typeface="Times New Roman"/>
                <a:cs typeface="Times New Roman"/>
              </a:rPr>
              <a:t>      </a:t>
            </a:r>
            <a:r>
              <a:rPr lang="ru-RU" sz="3600" dirty="0" smtClean="0"/>
              <a:t> </a:t>
            </a:r>
            <a:r>
              <a:rPr lang="el-GR" sz="5400" dirty="0" smtClean="0">
                <a:latin typeface="Times New Roman"/>
                <a:cs typeface="Times New Roman"/>
              </a:rPr>
              <a:t>ρ</a:t>
            </a:r>
            <a:r>
              <a:rPr lang="ru-RU" sz="2400" dirty="0" smtClean="0">
                <a:latin typeface="Times New Roman"/>
                <a:cs typeface="Times New Roman"/>
              </a:rPr>
              <a:t>2</a:t>
            </a:r>
            <a:r>
              <a:rPr lang="ru-RU" dirty="0" smtClean="0">
                <a:latin typeface="Times New Roman"/>
                <a:cs typeface="Times New Roman"/>
              </a:rPr>
              <a:t> </a:t>
            </a:r>
            <a:endParaRPr lang="ru-RU" dirty="0" smtClean="0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2"/>
          </p:nvPr>
        </p:nvSpPr>
        <p:spPr>
          <a:xfrm>
            <a:off x="4214810" y="2214554"/>
            <a:ext cx="571504" cy="64294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4800" dirty="0" smtClean="0"/>
              <a:t>&lt;</a:t>
            </a:r>
            <a:endParaRPr lang="ru-RU" sz="4800" dirty="0"/>
          </a:p>
        </p:txBody>
      </p:sp>
      <p:grpSp>
        <p:nvGrpSpPr>
          <p:cNvPr id="5" name="Группа 15"/>
          <p:cNvGrpSpPr/>
          <p:nvPr/>
        </p:nvGrpSpPr>
        <p:grpSpPr>
          <a:xfrm>
            <a:off x="1857356" y="4071942"/>
            <a:ext cx="5500726" cy="1928826"/>
            <a:chOff x="1857356" y="3396853"/>
            <a:chExt cx="5929354" cy="2603915"/>
          </a:xfrm>
        </p:grpSpPr>
        <p:grpSp>
          <p:nvGrpSpPr>
            <p:cNvPr id="7" name="Группа 9"/>
            <p:cNvGrpSpPr/>
            <p:nvPr/>
          </p:nvGrpSpPr>
          <p:grpSpPr>
            <a:xfrm>
              <a:off x="2500298" y="4929198"/>
              <a:ext cx="5286412" cy="1071570"/>
              <a:chOff x="-428660" y="5000636"/>
              <a:chExt cx="5286412" cy="1071570"/>
            </a:xfrm>
          </p:grpSpPr>
          <p:sp>
            <p:nvSpPr>
              <p:cNvPr id="4" name="Равнобедренный треугольник 3"/>
              <p:cNvSpPr/>
              <p:nvPr/>
            </p:nvSpPr>
            <p:spPr>
              <a:xfrm>
                <a:off x="1285853" y="5357825"/>
                <a:ext cx="928694" cy="714381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6" name="Прямая соединительная линия 5"/>
              <p:cNvCxnSpPr/>
              <p:nvPr/>
            </p:nvCxnSpPr>
            <p:spPr>
              <a:xfrm>
                <a:off x="-428660" y="5357826"/>
                <a:ext cx="4643470" cy="1588"/>
              </a:xfrm>
              <a:prstGeom prst="line">
                <a:avLst/>
              </a:prstGeom>
              <a:ln w="508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Арка 8"/>
              <p:cNvSpPr/>
              <p:nvPr/>
            </p:nvSpPr>
            <p:spPr>
              <a:xfrm rot="10800000">
                <a:off x="3286116" y="5000636"/>
                <a:ext cx="1571636" cy="357190"/>
              </a:xfrm>
              <a:prstGeom prst="blockArc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1" name="Арка 10"/>
            <p:cNvSpPr/>
            <p:nvPr/>
          </p:nvSpPr>
          <p:spPr>
            <a:xfrm rot="10800000">
              <a:off x="1857356" y="4929198"/>
              <a:ext cx="1571636" cy="357190"/>
            </a:xfrm>
            <a:prstGeom prst="blockArc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4" name="Скругленный прямоугольник 13"/>
            <p:cNvSpPr/>
            <p:nvPr/>
          </p:nvSpPr>
          <p:spPr>
            <a:xfrm>
              <a:off x="2285984" y="3396853"/>
              <a:ext cx="785818" cy="1818098"/>
            </a:xfrm>
            <a:prstGeom prst="roundRect">
              <a:avLst/>
            </a:prstGeom>
            <a:blipFill>
              <a:blip r:embed="rId2" cstate="print"/>
              <a:tile tx="0" ty="0" sx="100000" sy="100000" flip="none" algn="tl"/>
            </a:blipFill>
            <a:ln>
              <a:solidFill>
                <a:srgbClr val="99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800" dirty="0" smtClean="0">
                  <a:solidFill>
                    <a:srgbClr val="002060"/>
                  </a:solidFill>
                </a:rPr>
                <a:t>1</a:t>
              </a:r>
              <a:endParaRPr lang="ru-RU" sz="4800" dirty="0">
                <a:solidFill>
                  <a:srgbClr val="002060"/>
                </a:solidFill>
              </a:endParaRPr>
            </a:p>
          </p:txBody>
        </p:sp>
        <p:sp>
          <p:nvSpPr>
            <p:cNvPr id="15" name="Скругленный прямоугольник 14"/>
            <p:cNvSpPr/>
            <p:nvPr/>
          </p:nvSpPr>
          <p:spPr>
            <a:xfrm>
              <a:off x="6643702" y="4071942"/>
              <a:ext cx="785818" cy="1143008"/>
            </a:xfrm>
            <a:prstGeom prst="roundRect">
              <a:avLst/>
            </a:prstGeom>
            <a:blipFill>
              <a:blip r:embed="rId3" cstate="print"/>
              <a:tile tx="0" ty="0" sx="100000" sy="100000" flip="none" algn="tl"/>
            </a:blipFill>
            <a:ln>
              <a:solidFill>
                <a:srgbClr val="99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800" dirty="0" smtClean="0">
                  <a:solidFill>
                    <a:srgbClr val="002060"/>
                  </a:solidFill>
                </a:rPr>
                <a:t>2</a:t>
              </a:r>
              <a:endParaRPr lang="ru-RU" sz="4800" dirty="0">
                <a:solidFill>
                  <a:srgbClr val="00206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СРАВНИТЕ</a:t>
            </a:r>
            <a:endParaRPr lang="ru-RU" b="1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86766" cy="4572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                             </a:t>
            </a:r>
          </a:p>
          <a:p>
            <a:pPr>
              <a:buNone/>
            </a:pPr>
            <a:r>
              <a:rPr lang="ru-RU" sz="5400" dirty="0" smtClean="0">
                <a:latin typeface="Times New Roman"/>
                <a:cs typeface="Times New Roman"/>
              </a:rPr>
              <a:t>             </a:t>
            </a:r>
            <a:r>
              <a:rPr lang="el-GR" sz="5400" dirty="0" smtClean="0">
                <a:latin typeface="Times New Roman"/>
                <a:cs typeface="Times New Roman"/>
              </a:rPr>
              <a:t>ρ</a:t>
            </a:r>
            <a:r>
              <a:rPr lang="ru-RU" sz="2400" dirty="0" smtClean="0">
                <a:latin typeface="Times New Roman"/>
                <a:cs typeface="Times New Roman"/>
              </a:rPr>
              <a:t>1</a:t>
            </a:r>
            <a:r>
              <a:rPr lang="ru-RU" sz="5400" dirty="0" smtClean="0">
                <a:latin typeface="Times New Roman"/>
                <a:cs typeface="Times New Roman"/>
              </a:rPr>
              <a:t>            </a:t>
            </a:r>
            <a:r>
              <a:rPr lang="el-GR" sz="5400" dirty="0" smtClean="0">
                <a:latin typeface="Times New Roman"/>
                <a:cs typeface="Times New Roman"/>
              </a:rPr>
              <a:t>ρ</a:t>
            </a:r>
            <a:r>
              <a:rPr lang="ru-RU" sz="2400" dirty="0" smtClean="0">
                <a:latin typeface="Times New Roman"/>
                <a:cs typeface="Times New Roman"/>
              </a:rPr>
              <a:t>2</a:t>
            </a:r>
            <a:r>
              <a:rPr lang="ru-RU" sz="5400" dirty="0" smtClean="0">
                <a:latin typeface="Times New Roman"/>
                <a:cs typeface="Times New Roman"/>
              </a:rPr>
              <a:t> </a:t>
            </a:r>
            <a:endParaRPr lang="ru-RU" sz="5400" dirty="0" smtClean="0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2"/>
          </p:nvPr>
        </p:nvSpPr>
        <p:spPr>
          <a:xfrm>
            <a:off x="4000496" y="2071678"/>
            <a:ext cx="658942" cy="90010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5400" dirty="0" smtClean="0"/>
              <a:t>=</a:t>
            </a:r>
            <a:endParaRPr lang="ru-RU" sz="5400" dirty="0"/>
          </a:p>
        </p:txBody>
      </p:sp>
      <p:grpSp>
        <p:nvGrpSpPr>
          <p:cNvPr id="16" name="Группа 15"/>
          <p:cNvGrpSpPr/>
          <p:nvPr/>
        </p:nvGrpSpPr>
        <p:grpSpPr>
          <a:xfrm>
            <a:off x="1857356" y="4572008"/>
            <a:ext cx="5500726" cy="1428760"/>
            <a:chOff x="1857356" y="4071942"/>
            <a:chExt cx="5929354" cy="1928826"/>
          </a:xfrm>
        </p:grpSpPr>
        <p:grpSp>
          <p:nvGrpSpPr>
            <p:cNvPr id="10" name="Группа 9"/>
            <p:cNvGrpSpPr/>
            <p:nvPr/>
          </p:nvGrpSpPr>
          <p:grpSpPr>
            <a:xfrm>
              <a:off x="2500298" y="4929198"/>
              <a:ext cx="5286412" cy="1071570"/>
              <a:chOff x="-428660" y="5000636"/>
              <a:chExt cx="5286412" cy="1071570"/>
            </a:xfrm>
          </p:grpSpPr>
          <p:sp>
            <p:nvSpPr>
              <p:cNvPr id="4" name="Равнобедренный треугольник 3"/>
              <p:cNvSpPr/>
              <p:nvPr/>
            </p:nvSpPr>
            <p:spPr>
              <a:xfrm>
                <a:off x="1285853" y="5357825"/>
                <a:ext cx="928694" cy="714381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6" name="Прямая соединительная линия 5"/>
              <p:cNvCxnSpPr/>
              <p:nvPr/>
            </p:nvCxnSpPr>
            <p:spPr>
              <a:xfrm>
                <a:off x="-428660" y="5357826"/>
                <a:ext cx="4643470" cy="1588"/>
              </a:xfrm>
              <a:prstGeom prst="line">
                <a:avLst/>
              </a:prstGeom>
              <a:ln w="508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Арка 8"/>
              <p:cNvSpPr/>
              <p:nvPr/>
            </p:nvSpPr>
            <p:spPr>
              <a:xfrm rot="10800000">
                <a:off x="3286116" y="5000636"/>
                <a:ext cx="1571636" cy="357190"/>
              </a:xfrm>
              <a:prstGeom prst="blockArc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1" name="Арка 10"/>
            <p:cNvSpPr/>
            <p:nvPr/>
          </p:nvSpPr>
          <p:spPr>
            <a:xfrm rot="10800000">
              <a:off x="1857356" y="4929198"/>
              <a:ext cx="1571636" cy="357190"/>
            </a:xfrm>
            <a:prstGeom prst="blockArc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4" name="Скругленный прямоугольник 13"/>
            <p:cNvSpPr/>
            <p:nvPr/>
          </p:nvSpPr>
          <p:spPr>
            <a:xfrm>
              <a:off x="2285984" y="4071942"/>
              <a:ext cx="785818" cy="1143008"/>
            </a:xfrm>
            <a:prstGeom prst="roundRect">
              <a:avLst/>
            </a:prstGeom>
            <a:blipFill>
              <a:blip r:embed="rId2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tile tx="0" ty="0" sx="100000" sy="100000" flip="none" algn="tl"/>
            </a:blip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800" dirty="0" smtClean="0">
                  <a:solidFill>
                    <a:srgbClr val="002060"/>
                  </a:solidFill>
                </a:rPr>
                <a:t>1</a:t>
              </a:r>
              <a:endParaRPr lang="ru-RU" sz="4800" dirty="0">
                <a:solidFill>
                  <a:srgbClr val="002060"/>
                </a:solidFill>
              </a:endParaRPr>
            </a:p>
          </p:txBody>
        </p:sp>
        <p:sp>
          <p:nvSpPr>
            <p:cNvPr id="15" name="Скругленный прямоугольник 14"/>
            <p:cNvSpPr/>
            <p:nvPr/>
          </p:nvSpPr>
          <p:spPr>
            <a:xfrm>
              <a:off x="6643702" y="4071942"/>
              <a:ext cx="785818" cy="1143008"/>
            </a:xfrm>
            <a:prstGeom prst="roundRect">
              <a:avLst/>
            </a:prstGeom>
            <a:blipFill>
              <a:blip r:embed="rId3" cstate="print"/>
              <a:tile tx="0" ty="0" sx="100000" sy="100000" flip="none" algn="tl"/>
            </a:blipFill>
            <a:ln>
              <a:solidFill>
                <a:srgbClr val="99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800" dirty="0" smtClean="0">
                  <a:solidFill>
                    <a:srgbClr val="002060"/>
                  </a:solidFill>
                </a:rPr>
                <a:t>2</a:t>
              </a:r>
              <a:endParaRPr lang="ru-RU" sz="4800" dirty="0">
                <a:solidFill>
                  <a:srgbClr val="00206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ПОДВЕДЁМ ИТОГИ</a:t>
            </a:r>
            <a:endParaRPr lang="ru-RU" b="1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2"/>
          </p:nvPr>
        </p:nvSpPr>
        <p:spPr>
          <a:xfrm>
            <a:off x="428596" y="2857496"/>
            <a:ext cx="7572428" cy="371477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400" dirty="0" smtClean="0"/>
              <a:t>   Одинаковые по размеру бруски, изготовленные из серебра  имеют одинаковую массу, большие бруски – большую массу, т.е. </a:t>
            </a:r>
          </a:p>
          <a:p>
            <a:pPr>
              <a:buNone/>
            </a:pPr>
            <a:r>
              <a:rPr lang="ru-RU" sz="3400" b="1" u="sng" dirty="0" smtClean="0"/>
              <a:t>МАССА ТЕЛА ЗАВИСИТ ОТ ЕГО ОБЪЁМА</a:t>
            </a:r>
            <a:endParaRPr lang="ru-RU" sz="3400" b="1" u="sng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7472386" cy="121633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sz="3200" dirty="0" smtClean="0"/>
              <a:t>СДЕЛАЕМ ВЫВОД</a:t>
            </a:r>
            <a:endParaRPr lang="ru-RU" sz="3200" dirty="0"/>
          </a:p>
        </p:txBody>
      </p:sp>
      <p:pic>
        <p:nvPicPr>
          <p:cNvPr id="11265" name="Picture 1" descr="C:\Users\Пользователь\Pictures\Новая папка (2)\007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76" y="214290"/>
            <a:ext cx="536974" cy="8417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10" y="333375"/>
            <a:ext cx="8020078" cy="1143000"/>
          </a:xfrm>
        </p:spPr>
        <p:txBody>
          <a:bodyPr/>
          <a:lstStyle/>
          <a:p>
            <a:r>
              <a:rPr lang="ru-RU" sz="4800" b="1" dirty="0" smtClean="0"/>
              <a:t>ПРОВЕРЬ СЕБЯ</a:t>
            </a:r>
            <a:endParaRPr lang="ru-RU" sz="4800" b="1" dirty="0"/>
          </a:p>
        </p:txBody>
      </p:sp>
      <p:sp>
        <p:nvSpPr>
          <p:cNvPr id="3287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066800" y="3716338"/>
            <a:ext cx="7620000" cy="2665412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ru-RU" dirty="0"/>
              <a:t>          </a:t>
            </a:r>
            <a:r>
              <a:rPr lang="ru-RU" dirty="0" smtClean="0"/>
              <a:t>    </a:t>
            </a:r>
            <a:r>
              <a:rPr lang="ru-RU" dirty="0"/>
              <a:t>1                     </a:t>
            </a:r>
            <a:r>
              <a:rPr lang="ru-RU" dirty="0" smtClean="0"/>
              <a:t>                2</a:t>
            </a:r>
            <a:endParaRPr lang="ru-RU" dirty="0"/>
          </a:p>
          <a:p>
            <a:pPr>
              <a:buFontTx/>
              <a:buNone/>
            </a:pPr>
            <a:r>
              <a:rPr lang="ru-RU" dirty="0"/>
              <a:t>  </a:t>
            </a:r>
            <a:r>
              <a:rPr lang="ru-RU" dirty="0" smtClean="0"/>
              <a:t>В двух стаканах налиты подкрашенные серная кислота и вода. Массы </a:t>
            </a:r>
            <a:r>
              <a:rPr lang="ru-RU" dirty="0"/>
              <a:t>подкрашенных жидкостей </a:t>
            </a:r>
            <a:r>
              <a:rPr lang="ru-RU" dirty="0" smtClean="0"/>
              <a:t>одинаковы. Определите</a:t>
            </a:r>
            <a:r>
              <a:rPr lang="ru-RU" dirty="0"/>
              <a:t>, </a:t>
            </a:r>
            <a:r>
              <a:rPr lang="ru-RU" dirty="0" smtClean="0"/>
              <a:t>в каком стакане серная кислота.</a:t>
            </a:r>
            <a:endParaRPr lang="ru-RU" dirty="0"/>
          </a:p>
        </p:txBody>
      </p:sp>
      <p:grpSp>
        <p:nvGrpSpPr>
          <p:cNvPr id="13" name="Группа 12"/>
          <p:cNvGrpSpPr/>
          <p:nvPr/>
        </p:nvGrpSpPr>
        <p:grpSpPr>
          <a:xfrm>
            <a:off x="1692275" y="1773238"/>
            <a:ext cx="1657350" cy="1728787"/>
            <a:chOff x="1692275" y="1773238"/>
            <a:chExt cx="1657350" cy="1728787"/>
          </a:xfrm>
        </p:grpSpPr>
        <p:sp>
          <p:nvSpPr>
            <p:cNvPr id="328708" name="AutoShape 4"/>
            <p:cNvSpPr>
              <a:spLocks noChangeArrowheads="1"/>
            </p:cNvSpPr>
            <p:nvPr/>
          </p:nvSpPr>
          <p:spPr bwMode="auto">
            <a:xfrm>
              <a:off x="1692275" y="1773238"/>
              <a:ext cx="1657350" cy="1728787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8713" name="AutoShape 9"/>
            <p:cNvSpPr>
              <a:spLocks noChangeArrowheads="1"/>
            </p:cNvSpPr>
            <p:nvPr/>
          </p:nvSpPr>
          <p:spPr bwMode="auto">
            <a:xfrm>
              <a:off x="1836738" y="2349500"/>
              <a:ext cx="1368425" cy="1152525"/>
            </a:xfrm>
            <a:custGeom>
              <a:avLst/>
              <a:gdLst>
                <a:gd name="G0" fmla="+- 4410 0 0"/>
                <a:gd name="G1" fmla="+- 21600 0 4410"/>
                <a:gd name="G2" fmla="*/ 4410 1 2"/>
                <a:gd name="G3" fmla="+- 21600 0 G2"/>
                <a:gd name="G4" fmla="+/ 4410 21600 2"/>
                <a:gd name="G5" fmla="+/ G1 0 2"/>
                <a:gd name="G6" fmla="*/ 21600 21600 4410"/>
                <a:gd name="G7" fmla="*/ G6 1 2"/>
                <a:gd name="G8" fmla="+- 21600 0 G7"/>
                <a:gd name="G9" fmla="*/ 21600 1 2"/>
                <a:gd name="G10" fmla="+- 4410 0 G9"/>
                <a:gd name="G11" fmla="?: G10 G8 0"/>
                <a:gd name="G12" fmla="?: G10 G7 21600"/>
                <a:gd name="T0" fmla="*/ 19395 w 21600"/>
                <a:gd name="T1" fmla="*/ 10800 h 21600"/>
                <a:gd name="T2" fmla="*/ 10800 w 21600"/>
                <a:gd name="T3" fmla="*/ 21600 h 21600"/>
                <a:gd name="T4" fmla="*/ 2205 w 21600"/>
                <a:gd name="T5" fmla="*/ 10800 h 21600"/>
                <a:gd name="T6" fmla="*/ 10800 w 21600"/>
                <a:gd name="T7" fmla="*/ 0 h 21600"/>
                <a:gd name="T8" fmla="*/ 4005 w 21600"/>
                <a:gd name="T9" fmla="*/ 4005 h 21600"/>
                <a:gd name="T10" fmla="*/ 17595 w 21600"/>
                <a:gd name="T11" fmla="*/ 17595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4410" y="21600"/>
                  </a:lnTo>
                  <a:lnTo>
                    <a:pt x="1719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4714876" y="1785926"/>
            <a:ext cx="1657350" cy="1728787"/>
            <a:chOff x="2517" y="1026"/>
            <a:chExt cx="1044" cy="1089"/>
          </a:xfrm>
        </p:grpSpPr>
        <p:sp>
          <p:nvSpPr>
            <p:cNvPr id="328712" name="AutoShape 8"/>
            <p:cNvSpPr>
              <a:spLocks noChangeArrowheads="1"/>
            </p:cNvSpPr>
            <p:nvPr/>
          </p:nvSpPr>
          <p:spPr bwMode="auto">
            <a:xfrm>
              <a:off x="2517" y="1026"/>
              <a:ext cx="1044" cy="1089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8714" name="AutoShape 10"/>
            <p:cNvSpPr>
              <a:spLocks noChangeArrowheads="1"/>
            </p:cNvSpPr>
            <p:nvPr/>
          </p:nvSpPr>
          <p:spPr bwMode="auto">
            <a:xfrm>
              <a:off x="2652" y="1521"/>
              <a:ext cx="772" cy="594"/>
            </a:xfrm>
            <a:custGeom>
              <a:avLst/>
              <a:gdLst>
                <a:gd name="G0" fmla="+- 3331 0 0"/>
                <a:gd name="G1" fmla="+- 21600 0 3331"/>
                <a:gd name="G2" fmla="*/ 3331 1 2"/>
                <a:gd name="G3" fmla="+- 21600 0 G2"/>
                <a:gd name="G4" fmla="+/ 3331 21600 2"/>
                <a:gd name="G5" fmla="+/ G1 0 2"/>
                <a:gd name="G6" fmla="*/ 21600 21600 3331"/>
                <a:gd name="G7" fmla="*/ G6 1 2"/>
                <a:gd name="G8" fmla="+- 21600 0 G7"/>
                <a:gd name="G9" fmla="*/ 21600 1 2"/>
                <a:gd name="G10" fmla="+- 3331 0 G9"/>
                <a:gd name="G11" fmla="?: G10 G8 0"/>
                <a:gd name="G12" fmla="?: G10 G7 21600"/>
                <a:gd name="T0" fmla="*/ 19934 w 21600"/>
                <a:gd name="T1" fmla="*/ 10800 h 21600"/>
                <a:gd name="T2" fmla="*/ 10800 w 21600"/>
                <a:gd name="T3" fmla="*/ 21600 h 21600"/>
                <a:gd name="T4" fmla="*/ 1666 w 21600"/>
                <a:gd name="T5" fmla="*/ 10800 h 21600"/>
                <a:gd name="T6" fmla="*/ 10800 w 21600"/>
                <a:gd name="T7" fmla="*/ 0 h 21600"/>
                <a:gd name="T8" fmla="*/ 3466 w 21600"/>
                <a:gd name="T9" fmla="*/ 3466 h 21600"/>
                <a:gd name="T10" fmla="*/ 18134 w 21600"/>
                <a:gd name="T11" fmla="*/ 1813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3331" y="21600"/>
                  </a:lnTo>
                  <a:lnTo>
                    <a:pt x="18269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 useBgFill="1">
        <p:nvSpPr>
          <p:cNvPr id="19" name="Прямоугольник 18"/>
          <p:cNvSpPr/>
          <p:nvPr/>
        </p:nvSpPr>
        <p:spPr>
          <a:xfrm>
            <a:off x="1000100" y="1643050"/>
            <a:ext cx="3071834" cy="242889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993300"/>
                </a:solidFill>
              </a:rPr>
              <a:t>К сожалению ты ошибся!</a:t>
            </a:r>
            <a:endParaRPr lang="ru-RU" sz="3600" b="1" dirty="0">
              <a:solidFill>
                <a:srgbClr val="993300"/>
              </a:solidFill>
            </a:endParaRPr>
          </a:p>
        </p:txBody>
      </p:sp>
      <p:sp useBgFill="1">
        <p:nvSpPr>
          <p:cNvPr id="20" name="Прямоугольник 19"/>
          <p:cNvSpPr/>
          <p:nvPr/>
        </p:nvSpPr>
        <p:spPr>
          <a:xfrm>
            <a:off x="4286248" y="1643050"/>
            <a:ext cx="3071834" cy="242889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Молодец, так держать!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 dirty="0" smtClean="0"/>
              <a:t>ПРОВЕРЬ СЕБЯ</a:t>
            </a:r>
            <a:endParaRPr lang="ru-RU" sz="4800" b="1" dirty="0"/>
          </a:p>
        </p:txBody>
      </p:sp>
      <p:sp>
        <p:nvSpPr>
          <p:cNvPr id="3297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076825" y="1752600"/>
            <a:ext cx="3609975" cy="4114800"/>
          </a:xfrm>
        </p:spPr>
        <p:txBody>
          <a:bodyPr/>
          <a:lstStyle/>
          <a:p>
            <a:pPr>
              <a:buFontTx/>
              <a:buNone/>
            </a:pPr>
            <a:r>
              <a:rPr lang="ru-RU" dirty="0"/>
              <a:t> </a:t>
            </a:r>
            <a:r>
              <a:rPr lang="ru-RU" dirty="0" smtClean="0"/>
              <a:t>Одинаковые шарики из чугуна и парафина положили на чашки весов(смотри рисунок). Какой из шаров чугунный?</a:t>
            </a:r>
            <a:endParaRPr lang="ru-RU" dirty="0"/>
          </a:p>
        </p:txBody>
      </p:sp>
      <p:sp>
        <p:nvSpPr>
          <p:cNvPr id="329732" name="AutoShape 4"/>
          <p:cNvSpPr>
            <a:spLocks noChangeArrowheads="1"/>
          </p:cNvSpPr>
          <p:nvPr/>
        </p:nvSpPr>
        <p:spPr bwMode="auto">
          <a:xfrm>
            <a:off x="2262729" y="2484185"/>
            <a:ext cx="351762" cy="3945211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29733" name="Line 5"/>
          <p:cNvSpPr>
            <a:spLocks noChangeShapeType="1"/>
          </p:cNvSpPr>
          <p:nvPr/>
        </p:nvSpPr>
        <p:spPr bwMode="auto">
          <a:xfrm>
            <a:off x="857626" y="1856431"/>
            <a:ext cx="3428219" cy="1286073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329734" name="AutoShape 6"/>
          <p:cNvSpPr>
            <a:spLocks noChangeArrowheads="1"/>
          </p:cNvSpPr>
          <p:nvPr/>
        </p:nvSpPr>
        <p:spPr bwMode="auto">
          <a:xfrm>
            <a:off x="3850516" y="3123695"/>
            <a:ext cx="792921" cy="1601126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29736" name="AutoShape 8"/>
          <p:cNvSpPr>
            <a:spLocks noChangeArrowheads="1"/>
          </p:cNvSpPr>
          <p:nvPr/>
        </p:nvSpPr>
        <p:spPr bwMode="auto">
          <a:xfrm>
            <a:off x="500034" y="1844675"/>
            <a:ext cx="792921" cy="1706927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29737" name="Oval 9"/>
          <p:cNvSpPr>
            <a:spLocks noChangeArrowheads="1"/>
          </p:cNvSpPr>
          <p:nvPr/>
        </p:nvSpPr>
        <p:spPr bwMode="auto">
          <a:xfrm>
            <a:off x="587489" y="2803940"/>
            <a:ext cx="618012" cy="7476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dirty="0"/>
              <a:t>1</a:t>
            </a:r>
          </a:p>
        </p:txBody>
      </p:sp>
      <p:sp>
        <p:nvSpPr>
          <p:cNvPr id="11" name="Oval 9"/>
          <p:cNvSpPr>
            <a:spLocks noChangeArrowheads="1"/>
          </p:cNvSpPr>
          <p:nvPr/>
        </p:nvSpPr>
        <p:spPr bwMode="auto">
          <a:xfrm>
            <a:off x="3929058" y="4000504"/>
            <a:ext cx="618012" cy="7476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12" name="Овал 11"/>
          <p:cNvSpPr/>
          <p:nvPr/>
        </p:nvSpPr>
        <p:spPr>
          <a:xfrm>
            <a:off x="214282" y="2714620"/>
            <a:ext cx="1714512" cy="1143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НЕ  ВЕРНО</a:t>
            </a:r>
            <a:endParaRPr lang="ru-RU" b="1" dirty="0"/>
          </a:p>
        </p:txBody>
      </p:sp>
      <p:sp>
        <p:nvSpPr>
          <p:cNvPr id="13" name="Овал 12"/>
          <p:cNvSpPr/>
          <p:nvPr/>
        </p:nvSpPr>
        <p:spPr>
          <a:xfrm>
            <a:off x="3357554" y="4000504"/>
            <a:ext cx="1785950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МОЛОДЕЦ</a:t>
            </a:r>
            <a:endParaRPr lang="ru-RU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297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6" dur="2000" fill="hold"/>
                                        <p:tgtEl>
                                          <p:spTgt spid="3297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329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9737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1.48148E-6 L 0.76892 -0.0118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4" y="-6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329737" grpId="0" animBg="1"/>
      <p:bldP spid="11" grpId="0" animBg="1"/>
      <p:bldP spid="12" grpId="0" animBg="1"/>
      <p:bldP spid="13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ВЕРНО ЛИ ВЫСКАЗЫВАНИЕ?</a:t>
            </a:r>
            <a:endParaRPr lang="ru-RU" b="1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857224" y="1600200"/>
            <a:ext cx="7908824" cy="4829196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Если масса одного алюминиевого бруска в 2 раза больше, чем второго, то и плотность его тоже в 2 раза больше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Плотность вещества не зависит от массы тела и его объёма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Плотность вещества зависит только от массы молекул данного вещества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ПРОВЕРЬ СЕБЯ</a:t>
            </a:r>
            <a:endParaRPr lang="ru-RU" b="1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</a:t>
            </a:r>
          </a:p>
          <a:p>
            <a:pPr>
              <a:buNone/>
            </a:pPr>
            <a:r>
              <a:rPr lang="ru-RU" dirty="0" smtClean="0"/>
              <a:t> Как вы думаете , если от куска арбуза откусить кусочек,</a:t>
            </a:r>
            <a:r>
              <a:rPr lang="ru-RU" b="1" dirty="0" smtClean="0"/>
              <a:t> изменится ли плотность</a:t>
            </a:r>
            <a:r>
              <a:rPr lang="ru-RU" dirty="0" smtClean="0"/>
              <a:t> оставшегося арбуза?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33794" name="Рисунок 11" descr="http://class-fizika.narod.ru/7_class/7-plotn1/4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14744" y="4214818"/>
            <a:ext cx="1785920" cy="1428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ПОДВЕДЁМ ИТОГИ!</a:t>
            </a:r>
            <a:endParaRPr lang="ru-RU" b="1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Что показывает плотность?</a:t>
            </a:r>
          </a:p>
          <a:p>
            <a:r>
              <a:rPr lang="ru-RU" dirty="0" smtClean="0"/>
              <a:t>От чего зависит плотность?</a:t>
            </a:r>
          </a:p>
          <a:p>
            <a:r>
              <a:rPr lang="ru-RU" dirty="0" smtClean="0"/>
              <a:t>Как можно найти плотность?</a:t>
            </a:r>
          </a:p>
          <a:p>
            <a:r>
              <a:rPr lang="ru-RU" dirty="0" smtClean="0"/>
              <a:t>Какой буквой обозначается плотность ?</a:t>
            </a:r>
          </a:p>
          <a:p>
            <a:r>
              <a:rPr lang="ru-RU" dirty="0" smtClean="0"/>
              <a:t>В чём измеряется плотность?</a:t>
            </a:r>
          </a:p>
          <a:p>
            <a:r>
              <a:rPr lang="ru-RU" dirty="0" smtClean="0"/>
              <a:t>Каким способом можно измерить плотность?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2"/>
          <p:cNvSpPr>
            <a:spLocks noGrp="1" noChangeArrowheads="1"/>
          </p:cNvSpPr>
          <p:nvPr>
            <p:ph type="title"/>
          </p:nvPr>
        </p:nvSpPr>
        <p:spPr>
          <a:xfrm>
            <a:off x="1928794" y="381000"/>
            <a:ext cx="6758006" cy="608013"/>
          </a:xfrm>
        </p:spPr>
        <p:txBody>
          <a:bodyPr>
            <a:normAutofit fontScale="90000"/>
          </a:bodyPr>
          <a:lstStyle/>
          <a:p>
            <a:r>
              <a:rPr lang="ru-RU" sz="6000" b="1" dirty="0">
                <a:solidFill>
                  <a:schemeClr val="folHlink"/>
                </a:solidFill>
              </a:rPr>
              <a:t>Рефлексия</a:t>
            </a:r>
          </a:p>
        </p:txBody>
      </p:sp>
      <p:sp>
        <p:nvSpPr>
          <p:cNvPr id="3338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900113" y="1628775"/>
            <a:ext cx="3595687" cy="489585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ru-RU" b="1" dirty="0">
                <a:solidFill>
                  <a:srgbClr val="002060"/>
                </a:solidFill>
              </a:rPr>
              <a:t>На уроке я чувствовал себя: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dirty="0"/>
              <a:t>- Свободно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dirty="0"/>
              <a:t>- Скованно 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ru-RU" dirty="0"/>
              <a:t>Уютно</a:t>
            </a:r>
          </a:p>
          <a:p>
            <a:pPr>
              <a:lnSpc>
                <a:spcPct val="80000"/>
              </a:lnSpc>
              <a:buFontTx/>
              <a:buChar char="-"/>
            </a:pPr>
            <a:endParaRPr lang="ru-RU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ru-RU" b="1" dirty="0">
                <a:solidFill>
                  <a:srgbClr val="002060"/>
                </a:solidFill>
              </a:rPr>
              <a:t>На уроке я проявил себя: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ru-RU" dirty="0"/>
              <a:t>В полной мере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ru-RU" dirty="0"/>
              <a:t>мог бы лучше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ru-RU" dirty="0"/>
              <a:t>Не смог проявить себя до конца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 b="1" dirty="0"/>
              <a:t> </a:t>
            </a:r>
          </a:p>
        </p:txBody>
      </p:sp>
      <p:sp>
        <p:nvSpPr>
          <p:cNvPr id="333828" name="Rectangle 4"/>
          <p:cNvSpPr>
            <a:spLocks noGrp="1" noChangeArrowheads="1"/>
          </p:cNvSpPr>
          <p:nvPr>
            <p:ph sz="quarter" idx="2"/>
          </p:nvPr>
        </p:nvSpPr>
        <p:spPr>
          <a:xfrm>
            <a:off x="5003800" y="1773238"/>
            <a:ext cx="3960813" cy="4727596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ru-RU" b="1" dirty="0">
                <a:solidFill>
                  <a:srgbClr val="002060"/>
                </a:solidFill>
              </a:rPr>
              <a:t>На занятии мне </a:t>
            </a:r>
            <a:r>
              <a:rPr lang="ru-RU" b="1" dirty="0" smtClean="0">
                <a:solidFill>
                  <a:srgbClr val="002060"/>
                </a:solidFill>
              </a:rPr>
              <a:t>понравилось</a:t>
            </a:r>
            <a:r>
              <a:rPr lang="ru-RU" b="1" dirty="0">
                <a:solidFill>
                  <a:srgbClr val="002060"/>
                </a:solidFill>
              </a:rPr>
              <a:t>: </a:t>
            </a:r>
          </a:p>
          <a:p>
            <a:pPr>
              <a:buFontTx/>
              <a:buNone/>
            </a:pPr>
            <a:endParaRPr lang="ru-RU" b="1" dirty="0" smtClean="0">
              <a:solidFill>
                <a:schemeClr val="hlink"/>
              </a:solidFill>
            </a:endParaRPr>
          </a:p>
          <a:p>
            <a:pPr>
              <a:buFontTx/>
              <a:buNone/>
            </a:pPr>
            <a:endParaRPr lang="ru-RU" b="1" dirty="0" smtClean="0">
              <a:solidFill>
                <a:schemeClr val="hlink"/>
              </a:solidFill>
            </a:endParaRPr>
          </a:p>
          <a:p>
            <a:pPr>
              <a:buFontTx/>
              <a:buNone/>
            </a:pPr>
            <a:endParaRPr lang="ru-RU" b="1" dirty="0" smtClean="0">
              <a:solidFill>
                <a:schemeClr val="hlink"/>
              </a:solidFill>
            </a:endParaRPr>
          </a:p>
          <a:p>
            <a:pPr>
              <a:buFontTx/>
              <a:buNone/>
            </a:pPr>
            <a:endParaRPr lang="ru-RU" b="1" dirty="0" smtClean="0">
              <a:solidFill>
                <a:schemeClr val="hlink"/>
              </a:solidFill>
            </a:endParaRPr>
          </a:p>
          <a:p>
            <a:pPr>
              <a:buFontTx/>
              <a:buNone/>
            </a:pPr>
            <a:endParaRPr lang="ru-RU" b="1" dirty="0" smtClean="0">
              <a:solidFill>
                <a:schemeClr val="hlink"/>
              </a:solidFill>
            </a:endParaRPr>
          </a:p>
          <a:p>
            <a:pPr>
              <a:buFontTx/>
              <a:buNone/>
            </a:pPr>
            <a:r>
              <a:rPr lang="ru-RU" b="1" dirty="0" smtClean="0">
                <a:solidFill>
                  <a:srgbClr val="002060"/>
                </a:solidFill>
              </a:rPr>
              <a:t>Если </a:t>
            </a:r>
            <a:r>
              <a:rPr lang="ru-RU" b="1" dirty="0">
                <a:solidFill>
                  <a:srgbClr val="002060"/>
                </a:solidFill>
              </a:rPr>
              <a:t>бы я был учителем я бы изменил на уроке: </a:t>
            </a:r>
            <a:endParaRPr lang="ru-RU" sz="2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338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3382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338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33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33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33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33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33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33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33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338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338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338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3826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ДОМАШНЕЕ ЗАДАНИЕ</a:t>
            </a:r>
            <a:endParaRPr lang="ru-RU" b="1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643174" y="2643182"/>
            <a:ext cx="2143140" cy="114300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п.21</a:t>
            </a:r>
          </a:p>
          <a:p>
            <a:pPr>
              <a:buNone/>
            </a:pPr>
            <a:r>
              <a:rPr lang="ru-RU" dirty="0" smtClean="0"/>
              <a:t>Упр.7 (1,2,3)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4"/>
          <p:cNvSpPr>
            <a:spLocks noGrp="1"/>
          </p:cNvSpPr>
          <p:nvPr>
            <p:ph type="title"/>
          </p:nvPr>
        </p:nvSpPr>
        <p:spPr>
          <a:xfrm>
            <a:off x="357158" y="500042"/>
            <a:ext cx="7467600" cy="1143000"/>
          </a:xfrm>
        </p:spPr>
        <p:txBody>
          <a:bodyPr/>
          <a:lstStyle/>
          <a:p>
            <a:pPr algn="ctr"/>
            <a:r>
              <a:rPr lang="ru-RU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ПОДУМАЙТЕ</a:t>
            </a:r>
            <a:endParaRPr lang="ru-RU" b="1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0" name="Содержимое 5"/>
          <p:cNvSpPr>
            <a:spLocks noGrp="1"/>
          </p:cNvSpPr>
          <p:nvPr>
            <p:ph sz="quarter" idx="1"/>
          </p:nvPr>
        </p:nvSpPr>
        <p:spPr>
          <a:xfrm>
            <a:off x="500034" y="1785926"/>
            <a:ext cx="7467600" cy="268605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3200" dirty="0" smtClean="0"/>
              <a:t> А если одинаковые по размеру бруски изготовят из разных веществ (например из серебра и золота) их массы тоже будут одинаковы?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ПРОВЕДЁМ ЭКСПЕРИМЕНТ!</a:t>
            </a:r>
            <a:endParaRPr lang="ru-RU" b="1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2000240"/>
            <a:ext cx="8153400" cy="435771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Внимательно рассмотрите </a:t>
            </a:r>
            <a:r>
              <a:rPr lang="ru-RU" sz="3200" dirty="0" smtClean="0"/>
              <a:t>тела, </a:t>
            </a:r>
            <a:r>
              <a:rPr lang="ru-RU" sz="3200" dirty="0" smtClean="0"/>
              <a:t>одинаковы ли вещества, из которых они изготовлены?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Определите и сравните </a:t>
            </a:r>
            <a:r>
              <a:rPr lang="ru-RU" sz="3200" dirty="0" smtClean="0"/>
              <a:t>объёмы брусков.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Определите массы этих брусков.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Сделайте вывод.</a:t>
            </a:r>
          </a:p>
          <a:p>
            <a:pPr marL="514350" indent="-514350">
              <a:buFont typeface="+mj-lt"/>
              <a:buAutoNum type="arabicPeriod"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7" descr="Рисунок10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71472" y="428604"/>
            <a:ext cx="7429552" cy="5704457"/>
          </a:xfrm>
        </p:spPr>
      </p:pic>
      <p:sp>
        <p:nvSpPr>
          <p:cNvPr id="6" name="Скругленная прямоугольная выноска 5"/>
          <p:cNvSpPr/>
          <p:nvPr/>
        </p:nvSpPr>
        <p:spPr>
          <a:xfrm>
            <a:off x="3071802" y="857232"/>
            <a:ext cx="2357454" cy="1857388"/>
          </a:xfrm>
          <a:prstGeom prst="wedgeRoundRectCallout">
            <a:avLst>
              <a:gd name="adj1" fmla="val 5364"/>
              <a:gd name="adj2" fmla="val 66902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i="1" dirty="0" smtClean="0"/>
              <a:t>V</a:t>
            </a:r>
            <a:r>
              <a:rPr lang="en-US" dirty="0" smtClean="0"/>
              <a:t>1</a:t>
            </a:r>
            <a:r>
              <a:rPr lang="en-US" sz="4400" i="1" dirty="0" smtClean="0"/>
              <a:t>=V</a:t>
            </a:r>
            <a:r>
              <a:rPr lang="en-US" dirty="0" smtClean="0"/>
              <a:t>2</a:t>
            </a:r>
          </a:p>
          <a:p>
            <a:pPr algn="ctr"/>
            <a:r>
              <a:rPr lang="en-US" sz="3600" dirty="0" smtClean="0"/>
              <a:t>m</a:t>
            </a:r>
            <a:r>
              <a:rPr lang="en-US" dirty="0" smtClean="0"/>
              <a:t>1</a:t>
            </a:r>
            <a:r>
              <a:rPr lang="en-US" sz="3600" dirty="0" smtClean="0"/>
              <a:t>&gt;m</a:t>
            </a:r>
            <a:r>
              <a:rPr lang="en-US" dirty="0" smtClean="0"/>
              <a:t>2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Вывод</a:t>
            </a:r>
            <a:endParaRPr lang="ru-RU" b="1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15262" cy="154304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800" b="1" dirty="0" smtClean="0"/>
              <a:t>Тела одинакового объёма, изготовленные из разных веществ имеют различную массу, т.е. 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642910" y="3714752"/>
            <a:ext cx="7284938" cy="2457448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>
              <a:buNone/>
            </a:pPr>
            <a:r>
              <a:rPr lang="ru-RU" b="1" u="sng" dirty="0" smtClean="0">
                <a:ln/>
                <a:solidFill>
                  <a:schemeClr val="accent3"/>
                </a:solidFill>
              </a:rPr>
              <a:t>МАССА ТЕЛА ЗАВИСИТ</a:t>
            </a:r>
          </a:p>
          <a:p>
            <a:pPr algn="ctr">
              <a:buNone/>
            </a:pPr>
            <a:r>
              <a:rPr lang="ru-RU" b="1" u="sng" dirty="0" smtClean="0">
                <a:ln/>
                <a:solidFill>
                  <a:schemeClr val="accent3"/>
                </a:solidFill>
              </a:rPr>
              <a:t>ОТ ВЕЩЕСТВА, ИЗ </a:t>
            </a:r>
          </a:p>
          <a:p>
            <a:pPr algn="ctr">
              <a:buNone/>
            </a:pPr>
            <a:r>
              <a:rPr lang="ru-RU" b="1" u="sng" dirty="0" smtClean="0">
                <a:ln/>
                <a:solidFill>
                  <a:schemeClr val="accent3"/>
                </a:solidFill>
              </a:rPr>
              <a:t>КОТОРОГО ИЗГОТОВЛЕНО</a:t>
            </a:r>
          </a:p>
          <a:p>
            <a:pPr algn="ctr">
              <a:buNone/>
            </a:pPr>
            <a:r>
              <a:rPr lang="ru-RU" b="1" u="sng" dirty="0" smtClean="0">
                <a:ln/>
                <a:solidFill>
                  <a:schemeClr val="accent3"/>
                </a:solidFill>
              </a:rPr>
              <a:t> ТЕЛО.</a:t>
            </a:r>
            <a:endParaRPr lang="ru-RU" b="1" dirty="0" smtClean="0">
              <a:ln/>
              <a:solidFill>
                <a:schemeClr val="accent3"/>
              </a:solidFill>
            </a:endParaRPr>
          </a:p>
          <a:p>
            <a:endParaRPr lang="ru-RU" b="1" dirty="0">
              <a:ln/>
              <a:solidFill>
                <a:schemeClr val="accent3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1670" y="228600"/>
            <a:ext cx="6694378" cy="990600"/>
          </a:xfrm>
        </p:spPr>
        <p:txBody>
          <a:bodyPr/>
          <a:lstStyle/>
          <a:p>
            <a:r>
              <a:rPr lang="ru-RU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СФОРМУЛИРУЕМ ВЫВОД</a:t>
            </a:r>
            <a:endParaRPr lang="ru-RU" b="1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2648" y="2214554"/>
            <a:ext cx="8153400" cy="3881446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             ОТ ЧЕГО ЗАВИСИТ МАССА ТЕЛА?</a:t>
            </a:r>
          </a:p>
        </p:txBody>
      </p:sp>
      <p:pic>
        <p:nvPicPr>
          <p:cNvPr id="4" name="Picture 5" descr="AG00317_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-214338"/>
            <a:ext cx="1514475" cy="194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Схема 7"/>
          <p:cNvGraphicFramePr/>
          <p:nvPr/>
        </p:nvGraphicFramePr>
        <p:xfrm>
          <a:off x="571472" y="3071810"/>
          <a:ext cx="8286808" cy="32147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00232" y="228600"/>
            <a:ext cx="6765816" cy="990600"/>
          </a:xfrm>
        </p:spPr>
        <p:txBody>
          <a:bodyPr/>
          <a:lstStyle/>
          <a:p>
            <a:r>
              <a:rPr lang="ru-RU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ПОДУМАЙТЕ!</a:t>
            </a:r>
            <a:endParaRPr lang="ru-RU" b="1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2648" y="1928802"/>
            <a:ext cx="8153400" cy="416719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200" dirty="0" smtClean="0"/>
              <a:t>  Какую массу будет иметь 1 кг бумаги после прохождения через пресс? </a:t>
            </a:r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 Подумайте, что - же меняется в этом случае?</a:t>
            </a:r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endParaRPr lang="ru-RU" sz="3200" dirty="0"/>
          </a:p>
        </p:txBody>
      </p:sp>
      <p:pic>
        <p:nvPicPr>
          <p:cNvPr id="4" name="Picture 5" descr="AG00317_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14338"/>
            <a:ext cx="1514475" cy="194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1311</TotalTime>
  <Words>1023</Words>
  <Application>Microsoft Office PowerPoint</Application>
  <PresentationFormat>Экран (4:3)</PresentationFormat>
  <Paragraphs>352</Paragraphs>
  <Slides>36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38" baseType="lpstr">
      <vt:lpstr>Эркер</vt:lpstr>
      <vt:lpstr>Формула</vt:lpstr>
      <vt:lpstr>Презентация урока физики в 7 классе по теме «плотность вещества»</vt:lpstr>
      <vt:lpstr>ПОДУМАЙТЕ!</vt:lpstr>
      <vt:lpstr>ПОДВЕДЁМ ИТОГИ</vt:lpstr>
      <vt:lpstr>ПОДУМАЙТЕ</vt:lpstr>
      <vt:lpstr>ПРОВЕДЁМ ЭКСПЕРИМЕНТ!</vt:lpstr>
      <vt:lpstr>Слайд 6</vt:lpstr>
      <vt:lpstr>Вывод</vt:lpstr>
      <vt:lpstr>СФОРМУЛИРУЕМ ВЫВОД</vt:lpstr>
      <vt:lpstr>ПОДУМАЙТЕ!</vt:lpstr>
      <vt:lpstr>Слайд 10</vt:lpstr>
      <vt:lpstr>УГАДАЙ ТЕМУ УРОКА </vt:lpstr>
      <vt:lpstr>Слайд 12</vt:lpstr>
      <vt:lpstr>ПОПРОБУЕМ СФОРМУЛИРОВАТЬ ЦЕЛИ УРОКА</vt:lpstr>
      <vt:lpstr>ЧТО ПОКАЗЫВАЕТ ПЛОТНОСТЬ?</vt:lpstr>
      <vt:lpstr>КАК МОЖНО НАЙТИ ПЛОТНОСТЬ?</vt:lpstr>
      <vt:lpstr>ЕДИНИЦЫ ПЛОТНОСТИ</vt:lpstr>
      <vt:lpstr>ПОДУМАЙТЕ!</vt:lpstr>
      <vt:lpstr>ПОДУМАЙТЕ!</vt:lpstr>
      <vt:lpstr>СДЕЛАЕМ ВЫВОД</vt:lpstr>
      <vt:lpstr>Для измерения плотности жидкости и сыпучих веществ  служит прибор ареометр </vt:lpstr>
      <vt:lpstr>Слайд 21</vt:lpstr>
      <vt:lpstr>СДЕЛАЕМ ВЫВОД</vt:lpstr>
      <vt:lpstr>Слайд 23</vt:lpstr>
      <vt:lpstr>ЭТО ИНТЕРЕСНО!</vt:lpstr>
      <vt:lpstr>ЭТО ИНТЕРЕСНО!</vt:lpstr>
      <vt:lpstr>Слайд 26</vt:lpstr>
      <vt:lpstr>Слайд 27</vt:lpstr>
      <vt:lpstr>СРАВНИТЕ</vt:lpstr>
      <vt:lpstr>СРАВНИТЕ</vt:lpstr>
      <vt:lpstr>ПРОВЕРЬ СЕБЯ</vt:lpstr>
      <vt:lpstr>ПРОВЕРЬ СЕБЯ</vt:lpstr>
      <vt:lpstr>ВЕРНО ЛИ ВЫСКАЗЫВАНИЕ?</vt:lpstr>
      <vt:lpstr>ПРОВЕРЬ СЕБЯ</vt:lpstr>
      <vt:lpstr>ПОДВЕДЁМ ИТОГИ!</vt:lpstr>
      <vt:lpstr>Рефлексия</vt:lpstr>
      <vt:lpstr>ДОМАШНЕЕ ЗАДАНИЕ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РАБОТА В ГРУППАХ</dc:title>
  <dc:creator>Пользователь</dc:creator>
  <cp:lastModifiedBy>server</cp:lastModifiedBy>
  <cp:revision>122</cp:revision>
  <dcterms:created xsi:type="dcterms:W3CDTF">2009-11-19T16:20:06Z</dcterms:created>
  <dcterms:modified xsi:type="dcterms:W3CDTF">2013-11-25T07:32:21Z</dcterms:modified>
</cp:coreProperties>
</file>