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80" r:id="rId8"/>
    <p:sldId id="262" r:id="rId9"/>
    <p:sldId id="282" r:id="rId10"/>
    <p:sldId id="272" r:id="rId11"/>
    <p:sldId id="274" r:id="rId12"/>
    <p:sldId id="275" r:id="rId13"/>
    <p:sldId id="268" r:id="rId14"/>
    <p:sldId id="281" r:id="rId15"/>
    <p:sldId id="279" r:id="rId16"/>
    <p:sldId id="273" r:id="rId17"/>
    <p:sldId id="285" r:id="rId18"/>
    <p:sldId id="284" r:id="rId19"/>
    <p:sldId id="286" r:id="rId20"/>
    <p:sldId id="287" r:id="rId21"/>
    <p:sldId id="288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800080"/>
    <a:srgbClr val="0066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DA9866-13BC-4F97-A879-CDC73EA75BE7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2" csCatId="colorful" phldr="1"/>
      <dgm:spPr/>
    </dgm:pt>
    <dgm:pt modelId="{643464DA-6F50-4567-9920-D88A0E4BBA2B}">
      <dgm:prSet phldrT="[Текст]"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Здоровье взрослых</a:t>
          </a:r>
          <a:endParaRPr lang="ru-RU" b="1" dirty="0">
            <a:solidFill>
              <a:srgbClr val="006600"/>
            </a:solidFill>
          </a:endParaRPr>
        </a:p>
      </dgm:t>
    </dgm:pt>
    <dgm:pt modelId="{28F55E95-7601-4D20-AB1D-8D5860E9A188}" type="parTrans" cxnId="{7D8AF875-8373-4706-996B-A428CF155E31}">
      <dgm:prSet/>
      <dgm:spPr/>
      <dgm:t>
        <a:bodyPr/>
        <a:lstStyle/>
        <a:p>
          <a:endParaRPr lang="ru-RU"/>
        </a:p>
      </dgm:t>
    </dgm:pt>
    <dgm:pt modelId="{845499AF-4804-4F59-9242-A12AFB3AB74C}" type="sibTrans" cxnId="{7D8AF875-8373-4706-996B-A428CF155E31}">
      <dgm:prSet/>
      <dgm:spPr/>
      <dgm:t>
        <a:bodyPr/>
        <a:lstStyle/>
        <a:p>
          <a:endParaRPr lang="ru-RU"/>
        </a:p>
      </dgm:t>
    </dgm:pt>
    <dgm:pt modelId="{91D201F5-3A8C-4B61-B1B7-E15C6B991466}">
      <dgm:prSet phldrT="[Текст]"/>
      <dgm:spPr/>
      <dgm:t>
        <a:bodyPr/>
        <a:lstStyle/>
        <a:p>
          <a:r>
            <a:rPr lang="ru-RU" b="1" dirty="0" smtClean="0">
              <a:solidFill>
                <a:srgbClr val="0000FF"/>
              </a:solidFill>
            </a:rPr>
            <a:t>Здоровье детей</a:t>
          </a:r>
          <a:endParaRPr lang="ru-RU" b="1" dirty="0">
            <a:solidFill>
              <a:srgbClr val="0000FF"/>
            </a:solidFill>
          </a:endParaRPr>
        </a:p>
      </dgm:t>
    </dgm:pt>
    <dgm:pt modelId="{A4726768-3972-4A33-8770-03EB1459E712}" type="parTrans" cxnId="{3230319B-8849-4FFA-9E68-A1B491440CDA}">
      <dgm:prSet/>
      <dgm:spPr/>
      <dgm:t>
        <a:bodyPr/>
        <a:lstStyle/>
        <a:p>
          <a:endParaRPr lang="ru-RU"/>
        </a:p>
      </dgm:t>
    </dgm:pt>
    <dgm:pt modelId="{5635FAB7-0E01-4CF7-970B-3A476E2C84E4}" type="sibTrans" cxnId="{3230319B-8849-4FFA-9E68-A1B491440CDA}">
      <dgm:prSet/>
      <dgm:spPr/>
      <dgm:t>
        <a:bodyPr/>
        <a:lstStyle/>
        <a:p>
          <a:endParaRPr lang="ru-RU"/>
        </a:p>
      </dgm:t>
    </dgm:pt>
    <dgm:pt modelId="{10DA4A21-C1E2-47AD-8F01-2F38B94CC13E}">
      <dgm:prSet phldrT="[Текст]"/>
      <dgm:spPr/>
      <dgm:t>
        <a:bodyPr/>
        <a:lstStyle/>
        <a:p>
          <a:r>
            <a:rPr lang="ru-RU" b="1" dirty="0" smtClean="0"/>
            <a:t>Здоровье нации</a:t>
          </a:r>
          <a:endParaRPr lang="ru-RU" b="1" dirty="0"/>
        </a:p>
      </dgm:t>
    </dgm:pt>
    <dgm:pt modelId="{32BF4FF2-CDD8-41FA-9E1A-ED56163C68EA}" type="parTrans" cxnId="{64C97E63-F1DF-4A99-9304-6A38734680A2}">
      <dgm:prSet/>
      <dgm:spPr/>
      <dgm:t>
        <a:bodyPr/>
        <a:lstStyle/>
        <a:p>
          <a:endParaRPr lang="ru-RU"/>
        </a:p>
      </dgm:t>
    </dgm:pt>
    <dgm:pt modelId="{1B01D8CA-1662-40AA-AABF-701D44B7BAE0}" type="sibTrans" cxnId="{64C97E63-F1DF-4A99-9304-6A38734680A2}">
      <dgm:prSet/>
      <dgm:spPr/>
      <dgm:t>
        <a:bodyPr/>
        <a:lstStyle/>
        <a:p>
          <a:endParaRPr lang="ru-RU"/>
        </a:p>
      </dgm:t>
    </dgm:pt>
    <dgm:pt modelId="{FA179AD0-F559-4051-A3A7-33CCEAB27354}" type="pres">
      <dgm:prSet presAssocID="{FCDA9866-13BC-4F97-A879-CDC73EA75BE7}" presName="linearFlow" presStyleCnt="0">
        <dgm:presLayoutVars>
          <dgm:dir/>
          <dgm:resizeHandles val="exact"/>
        </dgm:presLayoutVars>
      </dgm:prSet>
      <dgm:spPr/>
    </dgm:pt>
    <dgm:pt modelId="{26A09F72-3942-4C86-A1AE-86A1ACF34700}" type="pres">
      <dgm:prSet presAssocID="{643464DA-6F50-4567-9920-D88A0E4BBA2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AF80A-D25A-4FAF-BA9B-2218B79740C7}" type="pres">
      <dgm:prSet presAssocID="{845499AF-4804-4F59-9242-A12AFB3AB74C}" presName="spacerL" presStyleCnt="0"/>
      <dgm:spPr/>
    </dgm:pt>
    <dgm:pt modelId="{08B7D851-20C8-4AFE-86D8-059406FA6DA0}" type="pres">
      <dgm:prSet presAssocID="{845499AF-4804-4F59-9242-A12AFB3AB74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752B721-D116-4B90-B1CC-73C3F469F427}" type="pres">
      <dgm:prSet presAssocID="{845499AF-4804-4F59-9242-A12AFB3AB74C}" presName="spacerR" presStyleCnt="0"/>
      <dgm:spPr/>
    </dgm:pt>
    <dgm:pt modelId="{A819E1BD-54AF-4BEF-8B21-BF9D67C322E0}" type="pres">
      <dgm:prSet presAssocID="{91D201F5-3A8C-4B61-B1B7-E15C6B991466}" presName="node" presStyleLbl="node1" presStyleIdx="1" presStyleCnt="3" custLinFactNeighborX="-34827" custLinFactNeighborY="1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FFB78-C687-4F7A-BE54-7E21C547B6CE}" type="pres">
      <dgm:prSet presAssocID="{5635FAB7-0E01-4CF7-970B-3A476E2C84E4}" presName="spacerL" presStyleCnt="0"/>
      <dgm:spPr/>
    </dgm:pt>
    <dgm:pt modelId="{D7E15F59-79A6-47BB-88CF-7BD369FABFA5}" type="pres">
      <dgm:prSet presAssocID="{5635FAB7-0E01-4CF7-970B-3A476E2C84E4}" presName="sibTrans" presStyleLbl="sibTrans2D1" presStyleIdx="1" presStyleCnt="2" custLinFactNeighborX="-89383" custLinFactNeighborY="1115"/>
      <dgm:spPr/>
      <dgm:t>
        <a:bodyPr/>
        <a:lstStyle/>
        <a:p>
          <a:endParaRPr lang="ru-RU"/>
        </a:p>
      </dgm:t>
    </dgm:pt>
    <dgm:pt modelId="{FFD7CB5A-AA64-4ECD-90B7-238434FE59B4}" type="pres">
      <dgm:prSet presAssocID="{5635FAB7-0E01-4CF7-970B-3A476E2C84E4}" presName="spacerR" presStyleCnt="0"/>
      <dgm:spPr/>
    </dgm:pt>
    <dgm:pt modelId="{9961CCD2-5428-4F24-97B3-65C993F6D5D2}" type="pres">
      <dgm:prSet presAssocID="{10DA4A21-C1E2-47AD-8F01-2F38B94CC13E}" presName="node" presStyleLbl="node1" presStyleIdx="2" presStyleCnt="3" custLinFactX="-1449" custLinFactNeighborX="-100000" custLinFactNeighborY="1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1D124E-1817-4093-8CF7-10431A0F4E4C}" type="presOf" srcId="{FCDA9866-13BC-4F97-A879-CDC73EA75BE7}" destId="{FA179AD0-F559-4051-A3A7-33CCEAB27354}" srcOrd="0" destOrd="0" presId="urn:microsoft.com/office/officeart/2005/8/layout/equation1"/>
    <dgm:cxn modelId="{A99DC9B4-3A8E-49BB-BB88-A5DC36CF855D}" type="presOf" srcId="{5635FAB7-0E01-4CF7-970B-3A476E2C84E4}" destId="{D7E15F59-79A6-47BB-88CF-7BD369FABFA5}" srcOrd="0" destOrd="0" presId="urn:microsoft.com/office/officeart/2005/8/layout/equation1"/>
    <dgm:cxn modelId="{402EED24-AE93-4767-A396-119A23C4BDAF}" type="presOf" srcId="{91D201F5-3A8C-4B61-B1B7-E15C6B991466}" destId="{A819E1BD-54AF-4BEF-8B21-BF9D67C322E0}" srcOrd="0" destOrd="0" presId="urn:microsoft.com/office/officeart/2005/8/layout/equation1"/>
    <dgm:cxn modelId="{EEC8B083-3AB2-4ABB-8970-2006BDFD7BF9}" type="presOf" srcId="{643464DA-6F50-4567-9920-D88A0E4BBA2B}" destId="{26A09F72-3942-4C86-A1AE-86A1ACF34700}" srcOrd="0" destOrd="0" presId="urn:microsoft.com/office/officeart/2005/8/layout/equation1"/>
    <dgm:cxn modelId="{B35F780F-E798-4781-9C96-FF37A02C543E}" type="presOf" srcId="{10DA4A21-C1E2-47AD-8F01-2F38B94CC13E}" destId="{9961CCD2-5428-4F24-97B3-65C993F6D5D2}" srcOrd="0" destOrd="0" presId="urn:microsoft.com/office/officeart/2005/8/layout/equation1"/>
    <dgm:cxn modelId="{6060E2A8-9436-4FCA-9052-1684F67DC97B}" type="presOf" srcId="{845499AF-4804-4F59-9242-A12AFB3AB74C}" destId="{08B7D851-20C8-4AFE-86D8-059406FA6DA0}" srcOrd="0" destOrd="0" presId="urn:microsoft.com/office/officeart/2005/8/layout/equation1"/>
    <dgm:cxn modelId="{3230319B-8849-4FFA-9E68-A1B491440CDA}" srcId="{FCDA9866-13BC-4F97-A879-CDC73EA75BE7}" destId="{91D201F5-3A8C-4B61-B1B7-E15C6B991466}" srcOrd="1" destOrd="0" parTransId="{A4726768-3972-4A33-8770-03EB1459E712}" sibTransId="{5635FAB7-0E01-4CF7-970B-3A476E2C84E4}"/>
    <dgm:cxn modelId="{64C97E63-F1DF-4A99-9304-6A38734680A2}" srcId="{FCDA9866-13BC-4F97-A879-CDC73EA75BE7}" destId="{10DA4A21-C1E2-47AD-8F01-2F38B94CC13E}" srcOrd="2" destOrd="0" parTransId="{32BF4FF2-CDD8-41FA-9E1A-ED56163C68EA}" sibTransId="{1B01D8CA-1662-40AA-AABF-701D44B7BAE0}"/>
    <dgm:cxn modelId="{7D8AF875-8373-4706-996B-A428CF155E31}" srcId="{FCDA9866-13BC-4F97-A879-CDC73EA75BE7}" destId="{643464DA-6F50-4567-9920-D88A0E4BBA2B}" srcOrd="0" destOrd="0" parTransId="{28F55E95-7601-4D20-AB1D-8D5860E9A188}" sibTransId="{845499AF-4804-4F59-9242-A12AFB3AB74C}"/>
    <dgm:cxn modelId="{A632B2D8-9651-4FA8-B571-21987949CDBB}" type="presParOf" srcId="{FA179AD0-F559-4051-A3A7-33CCEAB27354}" destId="{26A09F72-3942-4C86-A1AE-86A1ACF34700}" srcOrd="0" destOrd="0" presId="urn:microsoft.com/office/officeart/2005/8/layout/equation1"/>
    <dgm:cxn modelId="{D7E7AD63-2051-49C1-B826-169362A2F017}" type="presParOf" srcId="{FA179AD0-F559-4051-A3A7-33CCEAB27354}" destId="{B46AF80A-D25A-4FAF-BA9B-2218B79740C7}" srcOrd="1" destOrd="0" presId="urn:microsoft.com/office/officeart/2005/8/layout/equation1"/>
    <dgm:cxn modelId="{A8EA2F3D-0949-4DFA-9C42-1165D4262DD2}" type="presParOf" srcId="{FA179AD0-F559-4051-A3A7-33CCEAB27354}" destId="{08B7D851-20C8-4AFE-86D8-059406FA6DA0}" srcOrd="2" destOrd="0" presId="urn:microsoft.com/office/officeart/2005/8/layout/equation1"/>
    <dgm:cxn modelId="{666B373F-E52F-40A3-A5AA-48A8A16E97F2}" type="presParOf" srcId="{FA179AD0-F559-4051-A3A7-33CCEAB27354}" destId="{E752B721-D116-4B90-B1CC-73C3F469F427}" srcOrd="3" destOrd="0" presId="urn:microsoft.com/office/officeart/2005/8/layout/equation1"/>
    <dgm:cxn modelId="{F5C21461-2E06-4080-9992-9934D06C178C}" type="presParOf" srcId="{FA179AD0-F559-4051-A3A7-33CCEAB27354}" destId="{A819E1BD-54AF-4BEF-8B21-BF9D67C322E0}" srcOrd="4" destOrd="0" presId="urn:microsoft.com/office/officeart/2005/8/layout/equation1"/>
    <dgm:cxn modelId="{624458CD-3D2F-457D-868F-C4068332C675}" type="presParOf" srcId="{FA179AD0-F559-4051-A3A7-33CCEAB27354}" destId="{14CFFB78-C687-4F7A-BE54-7E21C547B6CE}" srcOrd="5" destOrd="0" presId="urn:microsoft.com/office/officeart/2005/8/layout/equation1"/>
    <dgm:cxn modelId="{F8A98A9E-0C80-4932-9332-9A69987D551D}" type="presParOf" srcId="{FA179AD0-F559-4051-A3A7-33CCEAB27354}" destId="{D7E15F59-79A6-47BB-88CF-7BD369FABFA5}" srcOrd="6" destOrd="0" presId="urn:microsoft.com/office/officeart/2005/8/layout/equation1"/>
    <dgm:cxn modelId="{7BB60E74-02EB-4079-8C64-DF014ABF3037}" type="presParOf" srcId="{FA179AD0-F559-4051-A3A7-33CCEAB27354}" destId="{FFD7CB5A-AA64-4ECD-90B7-238434FE59B4}" srcOrd="7" destOrd="0" presId="urn:microsoft.com/office/officeart/2005/8/layout/equation1"/>
    <dgm:cxn modelId="{260C31CC-FAAF-4D54-9F29-FC5078978FA3}" type="presParOf" srcId="{FA179AD0-F559-4051-A3A7-33CCEAB27354}" destId="{9961CCD2-5428-4F24-97B3-65C993F6D5D2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09F72-3942-4C86-A1AE-86A1ACF34700}">
      <dsp:nvSpPr>
        <dsp:cNvPr id="0" name=""/>
        <dsp:cNvSpPr/>
      </dsp:nvSpPr>
      <dsp:spPr>
        <a:xfrm>
          <a:off x="1362" y="1769393"/>
          <a:ext cx="1805580" cy="18055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6600"/>
              </a:solidFill>
            </a:rPr>
            <a:t>Здоровье взрослых</a:t>
          </a:r>
          <a:endParaRPr lang="ru-RU" sz="2200" b="1" kern="1200" dirty="0">
            <a:solidFill>
              <a:srgbClr val="006600"/>
            </a:solidFill>
          </a:endParaRPr>
        </a:p>
      </dsp:txBody>
      <dsp:txXfrm>
        <a:off x="265783" y="2033814"/>
        <a:ext cx="1276738" cy="1276738"/>
      </dsp:txXfrm>
    </dsp:sp>
    <dsp:sp modelId="{08B7D851-20C8-4AFE-86D8-059406FA6DA0}">
      <dsp:nvSpPr>
        <dsp:cNvPr id="0" name=""/>
        <dsp:cNvSpPr/>
      </dsp:nvSpPr>
      <dsp:spPr>
        <a:xfrm>
          <a:off x="1953555" y="2148565"/>
          <a:ext cx="1047236" cy="1047236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092366" y="2549028"/>
        <a:ext cx="769614" cy="246310"/>
      </dsp:txXfrm>
    </dsp:sp>
    <dsp:sp modelId="{A819E1BD-54AF-4BEF-8B21-BF9D67C322E0}">
      <dsp:nvSpPr>
        <dsp:cNvPr id="0" name=""/>
        <dsp:cNvSpPr/>
      </dsp:nvSpPr>
      <dsp:spPr>
        <a:xfrm>
          <a:off x="3096344" y="1800196"/>
          <a:ext cx="1805580" cy="1805580"/>
        </a:xfrm>
        <a:prstGeom prst="ellipse">
          <a:avLst/>
        </a:prstGeom>
        <a:solidFill>
          <a:schemeClr val="accent2">
            <a:hueOff val="9504421"/>
            <a:satOff val="-18343"/>
            <a:lumOff val="-23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00FF"/>
              </a:solidFill>
            </a:rPr>
            <a:t>Здоровье детей</a:t>
          </a:r>
          <a:endParaRPr lang="ru-RU" sz="2200" b="1" kern="1200" dirty="0">
            <a:solidFill>
              <a:srgbClr val="0000FF"/>
            </a:solidFill>
          </a:endParaRPr>
        </a:p>
      </dsp:txBody>
      <dsp:txXfrm>
        <a:off x="3360765" y="2064617"/>
        <a:ext cx="1276738" cy="1276738"/>
      </dsp:txXfrm>
    </dsp:sp>
    <dsp:sp modelId="{D7E15F59-79A6-47BB-88CF-7BD369FABFA5}">
      <dsp:nvSpPr>
        <dsp:cNvPr id="0" name=""/>
        <dsp:cNvSpPr/>
      </dsp:nvSpPr>
      <dsp:spPr>
        <a:xfrm>
          <a:off x="4968552" y="2160242"/>
          <a:ext cx="1047236" cy="1047236"/>
        </a:xfrm>
        <a:prstGeom prst="mathEqual">
          <a:avLst/>
        </a:prstGeom>
        <a:solidFill>
          <a:schemeClr val="accent2">
            <a:hueOff val="19008842"/>
            <a:satOff val="-36686"/>
            <a:lumOff val="-47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107363" y="2375973"/>
        <a:ext cx="769614" cy="615774"/>
      </dsp:txXfrm>
    </dsp:sp>
    <dsp:sp modelId="{9961CCD2-5428-4F24-97B3-65C993F6D5D2}">
      <dsp:nvSpPr>
        <dsp:cNvPr id="0" name=""/>
        <dsp:cNvSpPr/>
      </dsp:nvSpPr>
      <dsp:spPr>
        <a:xfrm>
          <a:off x="6120673" y="1800196"/>
          <a:ext cx="1805580" cy="1805580"/>
        </a:xfrm>
        <a:prstGeom prst="ellipse">
          <a:avLst/>
        </a:prstGeom>
        <a:solidFill>
          <a:schemeClr val="accent2">
            <a:hueOff val="19008842"/>
            <a:satOff val="-36686"/>
            <a:lumOff val="-47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Здоровье нации</a:t>
          </a:r>
          <a:endParaRPr lang="ru-RU" sz="2200" b="1" kern="1200" dirty="0"/>
        </a:p>
      </dsp:txBody>
      <dsp:txXfrm>
        <a:off x="6385094" y="2064617"/>
        <a:ext cx="1276738" cy="1276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_____Microsoft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oleObject" Target="../embeddings/_____Microsoft_Excel_97-20032.xls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_____Microsoft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png"/><Relationship Id="rId4" Type="http://schemas.openxmlformats.org/officeDocument/2006/relationships/oleObject" Target="../embeddings/_____Microsoft_Excel_97-20034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png"/><Relationship Id="rId4" Type="http://schemas.openxmlformats.org/officeDocument/2006/relationships/oleObject" Target="../embeddings/_____Microsoft_Excel_97-20036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png"/><Relationship Id="rId4" Type="http://schemas.openxmlformats.org/officeDocument/2006/relationships/oleObject" Target="../embeddings/_____Microsoft_Excel_97-20037.xls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png"/><Relationship Id="rId4" Type="http://schemas.openxmlformats.org/officeDocument/2006/relationships/oleObject" Target="../embeddings/_____Microsoft_Excel_97-20038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6.png"/><Relationship Id="rId4" Type="http://schemas.openxmlformats.org/officeDocument/2006/relationships/oleObject" Target="../embeddings/_____Microsoft_Excel_97-20039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6.png"/><Relationship Id="rId4" Type="http://schemas.openxmlformats.org/officeDocument/2006/relationships/oleObject" Target="../embeddings/_____Microsoft_Excel_97-20031.xls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836712"/>
            <a:ext cx="7488832" cy="407707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«Формирование здорового и безопасного образа жизни в современных условиях»</a:t>
            </a:r>
            <a:endParaRPr lang="ru-RU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104435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Прогноз продолжительности жизни в мире</a:t>
            </a:r>
          </a:p>
        </p:txBody>
      </p:sp>
      <p:graphicFrame>
        <p:nvGraphicFramePr>
          <p:cNvPr id="9217" name="Содержимое 4"/>
          <p:cNvGraphicFramePr>
            <a:graphicFrameLocks/>
          </p:cNvGraphicFramePr>
          <p:nvPr/>
        </p:nvGraphicFramePr>
        <p:xfrm>
          <a:off x="611560" y="2204864"/>
          <a:ext cx="7143750" cy="450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r:id="rId4" imgW="7145131" imgH="4499238" progId="Excel.Sheet.8">
                  <p:embed/>
                </p:oleObj>
              </mc:Choice>
              <mc:Fallback>
                <p:oleObj r:id="rId4" imgW="7145131" imgH="4499238" progId="Excel.Sheet.8">
                  <p:embed/>
                  <p:pic>
                    <p:nvPicPr>
                      <p:cNvPr id="0" name="Содержимое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204864"/>
                        <a:ext cx="7143750" cy="450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8" name="Object 3"/>
          <p:cNvGraphicFramePr>
            <a:graphicFrameLocks/>
          </p:cNvGraphicFramePr>
          <p:nvPr/>
        </p:nvGraphicFramePr>
        <p:xfrm>
          <a:off x="4932040" y="2204864"/>
          <a:ext cx="4000500" cy="450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r:id="rId7" imgW="3999323" imgH="4499238" progId="Excel.Sheet.8">
                  <p:embed/>
                </p:oleObj>
              </mc:Choice>
              <mc:Fallback>
                <p:oleObj r:id="rId7" imgW="3999323" imgH="4499238" progId="Excel.Shee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2204864"/>
                        <a:ext cx="4000500" cy="450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Овальная выноска 4"/>
          <p:cNvSpPr/>
          <p:nvPr/>
        </p:nvSpPr>
        <p:spPr>
          <a:xfrm>
            <a:off x="2483768" y="836712"/>
            <a:ext cx="4248472" cy="1351037"/>
          </a:xfrm>
          <a:prstGeom prst="wedgeEllipseCallout">
            <a:avLst>
              <a:gd name="adj1" fmla="val 842"/>
              <a:gd name="adj2" fmla="val 7627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00FF"/>
                </a:solidFill>
                <a:cs typeface="Tahoma" charset="0"/>
              </a:rPr>
              <a:t>Россия по показателям продолжительности здоровой жизни опережает лишь Африканский регион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Содержимое 4"/>
          <p:cNvGraphicFramePr>
            <a:graphicFrameLocks/>
          </p:cNvGraphicFramePr>
          <p:nvPr/>
        </p:nvGraphicFramePr>
        <p:xfrm>
          <a:off x="971600" y="1628800"/>
          <a:ext cx="8001000" cy="478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r:id="rId4" imgW="7998645" imgH="4785775" progId="Excel.Sheet.8">
                  <p:embed/>
                </p:oleObj>
              </mc:Choice>
              <mc:Fallback>
                <p:oleObj r:id="rId4" imgW="7998645" imgH="4785775" progId="Excel.Sheet.8">
                  <p:embed/>
                  <p:pic>
                    <p:nvPicPr>
                      <p:cNvPr id="0" name="Содержимое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628800"/>
                        <a:ext cx="8001000" cy="478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/>
          </p:cNvGraphicFramePr>
          <p:nvPr/>
        </p:nvGraphicFramePr>
        <p:xfrm>
          <a:off x="5072063" y="1643063"/>
          <a:ext cx="3857625" cy="478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r:id="rId7" imgW="3859102" imgH="4785775" progId="Excel.Sheet.8">
                  <p:embed/>
                </p:oleObj>
              </mc:Choice>
              <mc:Fallback>
                <p:oleObj r:id="rId7" imgW="3859102" imgH="4785775" progId="Excel.Shee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1643063"/>
                        <a:ext cx="3857625" cy="478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683568" y="0"/>
            <a:ext cx="8460431" cy="15001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Прогноз смертности населения в среднесрочной перспективе</a:t>
            </a:r>
          </a:p>
        </p:txBody>
      </p:sp>
      <p:sp>
        <p:nvSpPr>
          <p:cNvPr id="5" name="Овальная выноска 4"/>
          <p:cNvSpPr/>
          <p:nvPr/>
        </p:nvSpPr>
        <p:spPr>
          <a:xfrm>
            <a:off x="1" y="2204864"/>
            <a:ext cx="2643188" cy="2304256"/>
          </a:xfrm>
          <a:prstGeom prst="wedgeEllipseCallout">
            <a:avLst>
              <a:gd name="adj1" fmla="val 38731"/>
              <a:gd name="adj2" fmla="val -5531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rgbClr val="0000FF"/>
                </a:solidFill>
                <a:cs typeface="Tahoma" charset="0"/>
              </a:rPr>
              <a:t>По вероятности смерти мужчин Россия опережает даже Африканский регион, что в среднесрочной перспективе грозит демографическим кризисом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152400"/>
            <a:ext cx="8856984" cy="1219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Коэффициенты смертности от различных причин смерти (на 100 000 человек) </a:t>
            </a:r>
          </a:p>
        </p:txBody>
      </p:sp>
      <p:graphicFrame>
        <p:nvGraphicFramePr>
          <p:cNvPr id="32770" name="Содержимое 3"/>
          <p:cNvGraphicFramePr>
            <a:graphicFrameLocks noGrp="1"/>
          </p:cNvGraphicFramePr>
          <p:nvPr/>
        </p:nvGraphicFramePr>
        <p:xfrm>
          <a:off x="214313" y="1514475"/>
          <a:ext cx="8715375" cy="484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r:id="rId4" imgW="8718036" imgH="4846740" progId="Excel.Sheet.8">
                  <p:embed/>
                </p:oleObj>
              </mc:Choice>
              <mc:Fallback>
                <p:oleObj r:id="rId4" imgW="8718036" imgH="4846740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514475"/>
                        <a:ext cx="8715375" cy="4843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Овальная выноска 3"/>
          <p:cNvSpPr/>
          <p:nvPr/>
        </p:nvSpPr>
        <p:spPr>
          <a:xfrm>
            <a:off x="1691680" y="1412776"/>
            <a:ext cx="4896544" cy="1728192"/>
          </a:xfrm>
          <a:prstGeom prst="wedgeEllipseCallout">
            <a:avLst>
              <a:gd name="adj1" fmla="val -48645"/>
              <a:gd name="adj2" fmla="val 80241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rgbClr val="0000FF"/>
                </a:solidFill>
                <a:cs typeface="Tahoma" charset="0"/>
              </a:rPr>
              <a:t>Россия – лидер смертности от социальных и </a:t>
            </a:r>
            <a:r>
              <a:rPr lang="ru-RU" dirty="0" err="1">
                <a:solidFill>
                  <a:srgbClr val="0000FF"/>
                </a:solidFill>
                <a:cs typeface="Tahoma" charset="0"/>
              </a:rPr>
              <a:t>сердечно-сосудистых</a:t>
            </a:r>
            <a:r>
              <a:rPr lang="ru-RU" dirty="0">
                <a:solidFill>
                  <a:srgbClr val="0000FF"/>
                </a:solidFill>
                <a:cs typeface="Tahoma" charset="0"/>
              </a:rPr>
              <a:t> заболеваний, опережая по этим показателям даже Африканский регион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5" name="Object 4"/>
          <p:cNvGraphicFramePr>
            <a:graphicFrameLocks noGrp="1" noChangeAspect="1"/>
          </p:cNvGraphicFramePr>
          <p:nvPr/>
        </p:nvGraphicFramePr>
        <p:xfrm>
          <a:off x="228600" y="2714625"/>
          <a:ext cx="8610600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r:id="rId4" imgW="8608298" imgH="3840813" progId="Excel.Sheet.8">
                  <p:embed/>
                </p:oleObj>
              </mc:Choice>
              <mc:Fallback>
                <p:oleObj r:id="rId4" imgW="8608298" imgH="3840813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714625"/>
                        <a:ext cx="8610600" cy="3838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71600" y="152400"/>
            <a:ext cx="7467600" cy="1219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Сокращение здорового населения России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59632" y="1988840"/>
            <a:ext cx="7750175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Снижение количества дееспособного населения в России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Рост количества инвалидов и других недееспособных категорий населения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ru-RU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4"/>
            <a:ext cx="6853173" cy="54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152400"/>
            <a:ext cx="8515672" cy="1219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Потребление алкоголя среди взрослых в возрасте </a:t>
            </a:r>
            <a:r>
              <a:rPr kumimoji="0" lang="en-US" sz="4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&gt;15 </a:t>
            </a:r>
            <a:r>
              <a:rPr kumimoji="0" lang="ru-RU" sz="4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лет </a:t>
            </a: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3794" name="Содержимое 4"/>
          <p:cNvGraphicFramePr>
            <a:graphicFrameLocks noGrp="1"/>
          </p:cNvGraphicFramePr>
          <p:nvPr/>
        </p:nvGraphicFramePr>
        <p:xfrm>
          <a:off x="428625" y="1785938"/>
          <a:ext cx="8229600" cy="461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r:id="rId4" imgW="8230313" imgH="4608975" progId="Excel.Sheet.8">
                  <p:embed/>
                </p:oleObj>
              </mc:Choice>
              <mc:Fallback>
                <p:oleObj r:id="rId4" imgW="8230313" imgH="4608975" progId="Excel.Sheet.8">
                  <p:embed/>
                  <p:pic>
                    <p:nvPicPr>
                      <p:cNvPr id="0" name="Содержимое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785938"/>
                        <a:ext cx="8229600" cy="4611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Овальная выноска 3"/>
          <p:cNvSpPr/>
          <p:nvPr/>
        </p:nvSpPr>
        <p:spPr>
          <a:xfrm>
            <a:off x="5076056" y="2204864"/>
            <a:ext cx="3176414" cy="1300162"/>
          </a:xfrm>
          <a:prstGeom prst="wedgeEllipseCallout">
            <a:avLst>
              <a:gd name="adj1" fmla="val -24419"/>
              <a:gd name="adj2" fmla="val 95061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dirty="0">
                <a:solidFill>
                  <a:srgbClr val="0000FF"/>
                </a:solidFill>
                <a:cs typeface="Tahoma" charset="0"/>
              </a:rPr>
              <a:t>Пороговое значение употребления алкоголя, принятое ВОЗ – 8 литров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1772816"/>
            <a:ext cx="1714500" cy="246063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000" dirty="0">
                <a:ln>
                  <a:solidFill>
                    <a:srgbClr val="0000FF"/>
                  </a:solidFill>
                </a:ln>
                <a:solidFill>
                  <a:srgbClr val="404040"/>
                </a:solidFill>
                <a:latin typeface="Tahoma" charset="0"/>
                <a:cs typeface="Tahoma" charset="0"/>
              </a:rPr>
              <a:t>литров на человека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Содержимое 7"/>
          <p:cNvGraphicFramePr>
            <a:graphicFrameLocks noGrp="1"/>
          </p:cNvGraphicFramePr>
          <p:nvPr/>
        </p:nvGraphicFramePr>
        <p:xfrm>
          <a:off x="914400" y="2420888"/>
          <a:ext cx="8229600" cy="413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r:id="rId4" imgW="8230313" imgH="4139543" progId="Excel.Sheet.8">
                  <p:embed/>
                </p:oleObj>
              </mc:Choice>
              <mc:Fallback>
                <p:oleObj r:id="rId4" imgW="8230313" imgH="4139543" progId="Excel.Sheet.8">
                  <p:embed/>
                  <p:pic>
                    <p:nvPicPr>
                      <p:cNvPr id="0" name="Содержимое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20888"/>
                        <a:ext cx="8229600" cy="413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txBody>
          <a:bodyPr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Рост детской заболеваемости на фоне уменьшения численности детей в возрасте до 4 лет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2915816" y="1124744"/>
            <a:ext cx="4176464" cy="1144712"/>
          </a:xfrm>
          <a:prstGeom prst="wedgeEllipseCallout">
            <a:avLst>
              <a:gd name="adj1" fmla="val -46983"/>
              <a:gd name="adj2" fmla="val 46398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rgbClr val="0000FF"/>
                </a:solidFill>
                <a:cs typeface="Tahoma" charset="0"/>
              </a:rPr>
              <a:t>С 1989 года по 2006 год количество детей от 0 до 4 лет уменьшилось в 2 раза при двукратном увеличении их заболеваемости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832" y="0"/>
            <a:ext cx="8682168" cy="250660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За достижение новых образовательных результатов дети порой вынуждены расплачиваться ценой собственного здоровья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6866" name="Picture 2" descr="C:\Documents and Settings\Пользователь\Рабочий стол\Новая папка (2)\1287710374_s1_690_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5292000" cy="3528000"/>
          </a:xfrm>
          <a:prstGeom prst="rect">
            <a:avLst/>
          </a:prstGeom>
          <a:noFill/>
        </p:spPr>
      </p:pic>
      <p:pic>
        <p:nvPicPr>
          <p:cNvPr id="36867" name="Picture 3" descr="C:\Documents and Settings\Пользователь\Рабочий стол\Новая папка (2)\2-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988840"/>
            <a:ext cx="2809875" cy="2208213"/>
          </a:xfrm>
          <a:prstGeom prst="rect">
            <a:avLst/>
          </a:prstGeom>
          <a:noFill/>
        </p:spPr>
      </p:pic>
      <p:pic>
        <p:nvPicPr>
          <p:cNvPr id="36868" name="Picture 4" descr="C:\Documents and Settings\Пользователь\Рабочий стол\Новая папка (2)\imagesCAZS7D3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653136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</a:rPr>
              <a:t>Факторы, влияющие на здоровье ребёнка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/>
          <a:lstStyle/>
          <a:p>
            <a:r>
              <a:rPr lang="ru-RU" dirty="0" smtClean="0">
                <a:solidFill>
                  <a:srgbClr val="FF33CC"/>
                </a:solidFill>
              </a:rPr>
              <a:t>50 – 55% - на уровень здоровья влияет образ жизни</a:t>
            </a:r>
          </a:p>
          <a:p>
            <a:r>
              <a:rPr lang="ru-RU" b="1" dirty="0" smtClean="0">
                <a:solidFill>
                  <a:srgbClr val="006600"/>
                </a:solidFill>
              </a:rPr>
              <a:t>20-25% - влияет экология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20% - генетическая наследственность</a:t>
            </a:r>
          </a:p>
          <a:p>
            <a:r>
              <a:rPr lang="ru-RU" dirty="0" smtClean="0">
                <a:solidFill>
                  <a:srgbClr val="800080"/>
                </a:solidFill>
              </a:rPr>
              <a:t>10% - недостатки в системе здравоохранения</a:t>
            </a:r>
          </a:p>
          <a:p>
            <a:endParaRPr lang="ru-RU" dirty="0"/>
          </a:p>
        </p:txBody>
      </p:sp>
      <p:sp>
        <p:nvSpPr>
          <p:cNvPr id="4" name="Стрелка вправо с вырезом 3"/>
          <p:cNvSpPr/>
          <p:nvPr/>
        </p:nvSpPr>
        <p:spPr>
          <a:xfrm rot="5400000">
            <a:off x="4140080" y="4941160"/>
            <a:ext cx="1224000" cy="1080000"/>
          </a:xfrm>
          <a:prstGeom prst="notch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Documents and Settings\Пользователь\Рабочий стол\Новая папка (2)\Uchitel-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38000"/>
            <a:ext cx="1780760" cy="25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Пользователь\Рабочий стол\Новая папка (2)\timofeeva_k__kalachinsk_7_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7143750" cy="4772025"/>
          </a:xfrm>
          <a:prstGeom prst="rect">
            <a:avLst/>
          </a:prstGeom>
          <a:noFill/>
        </p:spPr>
      </p:pic>
      <p:sp>
        <p:nvSpPr>
          <p:cNvPr id="3" name="Стрелка вправо с вырезом 2"/>
          <p:cNvSpPr/>
          <p:nvPr/>
        </p:nvSpPr>
        <p:spPr>
          <a:xfrm rot="5400000">
            <a:off x="4139960" y="260640"/>
            <a:ext cx="1224000" cy="1080000"/>
          </a:xfrm>
          <a:prstGeom prst="notch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810000" cy="116205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тема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772816"/>
            <a:ext cx="8712968" cy="3992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dirty="0" smtClean="0">
                <a:solidFill>
                  <a:srgbClr val="002060"/>
                </a:solidFill>
              </a:rPr>
              <a:t>«Здоровье и сберегающие технологии на уроках физической культуры        (на примере МБОУ лицея «Ритм»)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Составляющие здорового и безопасного образа жизни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7891" name="Picture 3" descr="C:\Documents and Settings\Пользователь\Рабочий стол\мама\доклад\Zdorovyii-bezopasnyiy-obraz-zhiz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5626100" cy="5278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C:\Documents and Settings\Пользователь\Рабочий стол\Новая папка (2)\image_774369372086377903788407224037405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55323">
            <a:off x="175328" y="1324611"/>
            <a:ext cx="3420000" cy="2565000"/>
          </a:xfrm>
          <a:prstGeom prst="rect">
            <a:avLst/>
          </a:prstGeom>
          <a:noFill/>
        </p:spPr>
      </p:pic>
      <p:pic>
        <p:nvPicPr>
          <p:cNvPr id="39938" name="Picture 2" descr="C:\Documents and Settings\Пользователь\Рабочий стол\Новая папка (2)\10443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3987">
            <a:off x="6206017" y="1339136"/>
            <a:ext cx="2747788" cy="248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Составляющие здорового и безопасного образа жизни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9940" name="Picture 4" descr="C:\Documents and Settings\Пользователь\Рабочий стол\Новая папка (2)\imagesCAMZP2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4994" y="4077072"/>
            <a:ext cx="3699006" cy="2484000"/>
          </a:xfrm>
          <a:prstGeom prst="rect">
            <a:avLst/>
          </a:prstGeom>
          <a:noFill/>
        </p:spPr>
      </p:pic>
      <p:pic>
        <p:nvPicPr>
          <p:cNvPr id="39941" name="Picture 5" descr="C:\Documents and Settings\Пользователь\Мои документы\Мои рисунки\untitled-1_0.png"/>
          <p:cNvPicPr>
            <a:picLocks noChangeAspect="1" noChangeArrowheads="1"/>
          </p:cNvPicPr>
          <p:nvPr/>
        </p:nvPicPr>
        <p:blipFill>
          <a:blip r:embed="rId5" cstate="print"/>
          <a:srcRect l="11642"/>
          <a:stretch>
            <a:fillRect/>
          </a:stretch>
        </p:blipFill>
        <p:spPr bwMode="auto">
          <a:xfrm>
            <a:off x="251520" y="4149080"/>
            <a:ext cx="3384000" cy="2553266"/>
          </a:xfrm>
          <a:prstGeom prst="rect">
            <a:avLst/>
          </a:prstGeom>
          <a:noFill/>
        </p:spPr>
      </p:pic>
      <p:pic>
        <p:nvPicPr>
          <p:cNvPr id="37891" name="Picture 3" descr="C:\Documents and Settings\Пользователь\Рабочий стол\мама\доклад\Zdorovyii-bezopasnyiy-obraz-zhizn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79" y="2276872"/>
            <a:ext cx="2647605" cy="248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C:\Documents and Settings\Пользователь\Мои документы\Мои рисунки\162813_173213406053197_177529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700808"/>
            <a:ext cx="2208000" cy="3312000"/>
          </a:xfrm>
          <a:prstGeom prst="rect">
            <a:avLst/>
          </a:prstGeom>
          <a:noFill/>
        </p:spPr>
      </p:pic>
      <p:pic>
        <p:nvPicPr>
          <p:cNvPr id="41989" name="Picture 5" descr="C:\Documents and Settings\Пользователь\Рабочий стол\Новая папка (2)\2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365104"/>
            <a:ext cx="3175993" cy="223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322128" cy="2348880"/>
          </a:xfrm>
        </p:spPr>
        <p:txBody>
          <a:bodyPr>
            <a:normAutofit/>
          </a:bodyPr>
          <a:lstStyle/>
          <a:p>
            <a:pPr algn="r"/>
            <a:r>
              <a:rPr lang="ru-RU" sz="3400" b="1" i="1" dirty="0" smtClean="0">
                <a:solidFill>
                  <a:srgbClr val="FF0000"/>
                </a:solidFill>
              </a:rPr>
              <a:t>Роль физической культуры в формировании здорового и безопасного образа жизни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986" name="Picture 2" descr="C:\Documents and Settings\Пользователь\Рабочий стол\Новая папка (2)\heal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" y="0"/>
            <a:ext cx="1133861" cy="1152000"/>
          </a:xfrm>
          <a:prstGeom prst="rect">
            <a:avLst/>
          </a:prstGeom>
          <a:noFill/>
        </p:spPr>
      </p:pic>
      <p:pic>
        <p:nvPicPr>
          <p:cNvPr id="41990" name="Picture 6" descr="C:\Documents and Settings\Пользователь\Рабочий стол\Новая папка (2)\h_UaIBo15s6u08RjDyhAvXC2eGqlPpYWNc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196752"/>
            <a:ext cx="3648000" cy="2736000"/>
          </a:xfrm>
          <a:prstGeom prst="rect">
            <a:avLst/>
          </a:prstGeom>
          <a:noFill/>
        </p:spPr>
      </p:pic>
      <p:pic>
        <p:nvPicPr>
          <p:cNvPr id="41991" name="Picture 7" descr="C:\Documents and Settings\Пользователь\Рабочий стол\Новая папка (2)\9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005064"/>
            <a:ext cx="3599989" cy="273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7" name="Rectangle 25"/>
          <p:cNvSpPr>
            <a:spLocks noChangeArrowheads="1"/>
          </p:cNvSpPr>
          <p:nvPr/>
        </p:nvSpPr>
        <p:spPr bwMode="auto">
          <a:xfrm>
            <a:off x="1749226" y="610593"/>
            <a:ext cx="2511425" cy="3349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Семья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44056" name="Rectangle 24"/>
          <p:cNvSpPr>
            <a:spLocks noChangeArrowheads="1"/>
          </p:cNvSpPr>
          <p:nvPr/>
        </p:nvSpPr>
        <p:spPr bwMode="auto">
          <a:xfrm>
            <a:off x="5148064" y="548680"/>
            <a:ext cx="2940050" cy="334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Режим учебного и продлённого дня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44055" name="Rectangle 23"/>
          <p:cNvSpPr>
            <a:spLocks noChangeArrowheads="1"/>
          </p:cNvSpPr>
          <p:nvPr/>
        </p:nvSpPr>
        <p:spPr bwMode="auto">
          <a:xfrm>
            <a:off x="3768526" y="1193205"/>
            <a:ext cx="2101850" cy="546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гигиеническая 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направленность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44054" name="AutoShape 22"/>
          <p:cNvSpPr>
            <a:spLocks noChangeShapeType="1"/>
          </p:cNvSpPr>
          <p:nvPr/>
        </p:nvSpPr>
        <p:spPr bwMode="auto">
          <a:xfrm rot="5400000">
            <a:off x="2401689" y="1223368"/>
            <a:ext cx="552450" cy="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FF"/>
              </a:solidFill>
            </a:endParaRPr>
          </a:p>
        </p:txBody>
      </p:sp>
      <p:sp>
        <p:nvSpPr>
          <p:cNvPr id="44053" name="AutoShape 21"/>
          <p:cNvSpPr>
            <a:spLocks noChangeShapeType="1"/>
          </p:cNvSpPr>
          <p:nvPr/>
        </p:nvSpPr>
        <p:spPr bwMode="auto">
          <a:xfrm rot="5400000">
            <a:off x="6659364" y="1161455"/>
            <a:ext cx="552450" cy="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FF"/>
              </a:solidFill>
            </a:endParaRPr>
          </a:p>
        </p:txBody>
      </p:sp>
      <p:sp>
        <p:nvSpPr>
          <p:cNvPr id="44052" name="AutoShape 20"/>
          <p:cNvSpPr>
            <a:spLocks noChangeShapeType="1"/>
          </p:cNvSpPr>
          <p:nvPr/>
        </p:nvSpPr>
        <p:spPr bwMode="auto">
          <a:xfrm>
            <a:off x="2677914" y="1444030"/>
            <a:ext cx="1092200" cy="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FF"/>
              </a:solidFill>
            </a:endParaRPr>
          </a:p>
        </p:txBody>
      </p:sp>
      <p:sp>
        <p:nvSpPr>
          <p:cNvPr id="44051" name="AutoShape 19"/>
          <p:cNvSpPr>
            <a:spLocks noChangeShapeType="1"/>
          </p:cNvSpPr>
          <p:nvPr/>
        </p:nvSpPr>
        <p:spPr bwMode="auto">
          <a:xfrm flipH="1">
            <a:off x="5870376" y="1444030"/>
            <a:ext cx="1063625" cy="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FF"/>
              </a:solidFill>
            </a:endParaRPr>
          </a:p>
        </p:txBody>
      </p:sp>
      <p:sp>
        <p:nvSpPr>
          <p:cNvPr id="44050" name="Oval 18"/>
          <p:cNvSpPr>
            <a:spLocks noChangeArrowheads="1"/>
          </p:cNvSpPr>
          <p:nvPr/>
        </p:nvSpPr>
        <p:spPr bwMode="auto">
          <a:xfrm>
            <a:off x="1817488" y="1504355"/>
            <a:ext cx="1752601" cy="11811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утренняя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гигиеническая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гимнастика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6098976" y="1444030"/>
            <a:ext cx="1752600" cy="10636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гимнастика до занятий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44048" name="AutoShape 16"/>
          <p:cNvSpPr>
            <a:spLocks noChangeShapeType="1"/>
          </p:cNvSpPr>
          <p:nvPr/>
        </p:nvSpPr>
        <p:spPr bwMode="auto">
          <a:xfrm rot="5400000">
            <a:off x="6706989" y="2791818"/>
            <a:ext cx="552450" cy="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FF"/>
              </a:solidFill>
            </a:endParaRPr>
          </a:p>
        </p:txBody>
      </p:sp>
      <p:sp>
        <p:nvSpPr>
          <p:cNvPr id="44047" name="AutoShape 15"/>
          <p:cNvSpPr>
            <a:spLocks noChangeShapeType="1"/>
          </p:cNvSpPr>
          <p:nvPr/>
        </p:nvSpPr>
        <p:spPr bwMode="auto">
          <a:xfrm rot="5400000">
            <a:off x="2401689" y="2969618"/>
            <a:ext cx="552450" cy="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FF"/>
              </a:solidFill>
            </a:endParaRPr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1749226" y="3250605"/>
            <a:ext cx="1858963" cy="12827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физкультурная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пауза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6037064" y="3072805"/>
            <a:ext cx="1858962" cy="14605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физкульт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минутки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пауза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44044" name="AutoShape 12"/>
          <p:cNvSpPr>
            <a:spLocks noChangeShapeType="1"/>
          </p:cNvSpPr>
          <p:nvPr/>
        </p:nvSpPr>
        <p:spPr bwMode="auto">
          <a:xfrm rot="5400000">
            <a:off x="6781601" y="4857155"/>
            <a:ext cx="552450" cy="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FF"/>
              </a:solidFill>
            </a:endParaRPr>
          </a:p>
        </p:txBody>
      </p:sp>
      <p:sp>
        <p:nvSpPr>
          <p:cNvPr id="44043" name="AutoShape 11"/>
          <p:cNvSpPr>
            <a:spLocks noChangeShapeType="1"/>
          </p:cNvSpPr>
          <p:nvPr/>
        </p:nvSpPr>
        <p:spPr bwMode="auto">
          <a:xfrm rot="5400000">
            <a:off x="2401689" y="4820643"/>
            <a:ext cx="552450" cy="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FF"/>
              </a:solidFill>
            </a:endParaRPr>
          </a:p>
        </p:txBody>
      </p:sp>
      <p:sp>
        <p:nvSpPr>
          <p:cNvPr id="44042" name="Oval 10"/>
          <p:cNvSpPr>
            <a:spLocks noChangeArrowheads="1"/>
          </p:cNvSpPr>
          <p:nvPr/>
        </p:nvSpPr>
        <p:spPr bwMode="auto">
          <a:xfrm>
            <a:off x="6098976" y="5138143"/>
            <a:ext cx="1858963" cy="12827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физкультурная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пауза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44041" name="Oval 9"/>
          <p:cNvSpPr>
            <a:spLocks noChangeArrowheads="1"/>
          </p:cNvSpPr>
          <p:nvPr/>
        </p:nvSpPr>
        <p:spPr bwMode="auto">
          <a:xfrm>
            <a:off x="1749226" y="5100043"/>
            <a:ext cx="1858963" cy="12827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вечерняя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гимнастика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3768526" y="5409605"/>
            <a:ext cx="2101850" cy="9763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Двигательная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активность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-158750" y="6970713"/>
            <a:ext cx="819150" cy="7397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20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мин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276725" y="7081838"/>
            <a:ext cx="1546225" cy="784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подвижные игры                                               на перемене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034" name="AutoShape 2"/>
          <p:cNvSpPr>
            <a:spLocks noChangeShapeType="1"/>
          </p:cNvSpPr>
          <p:nvPr/>
        </p:nvSpPr>
        <p:spPr bwMode="auto">
          <a:xfrm>
            <a:off x="292100" y="7715250"/>
            <a:ext cx="6350" cy="2006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3" name="AutoShape 1"/>
          <p:cNvSpPr>
            <a:spLocks noChangeShapeType="1"/>
          </p:cNvSpPr>
          <p:nvPr/>
        </p:nvSpPr>
        <p:spPr bwMode="auto">
          <a:xfrm>
            <a:off x="5013325" y="7715250"/>
            <a:ext cx="6350" cy="2006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5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072" name="Rectangle 4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i="1" dirty="0" smtClean="0">
                <a:solidFill>
                  <a:srgbClr val="FF33CC"/>
                </a:solidFill>
                <a:latin typeface="Candara" pitchFamily="34" charset="0"/>
                <a:cs typeface="Tahoma" pitchFamily="34" charset="0"/>
              </a:rPr>
              <a:t>План:</a:t>
            </a:r>
            <a:endParaRPr lang="ru-RU" sz="6000" i="1" dirty="0">
              <a:solidFill>
                <a:srgbClr val="FF33CC"/>
              </a:solidFill>
              <a:latin typeface="Candar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96752"/>
            <a:ext cx="8172400" cy="5544616"/>
          </a:xfrm>
        </p:spPr>
        <p:txBody>
          <a:bodyPr>
            <a:normAutofit fontScale="92500" lnSpcReduction="20000"/>
          </a:bodyPr>
          <a:lstStyle/>
          <a:p>
            <a:pPr marL="596646" indent="-514350">
              <a:buClr>
                <a:schemeClr val="accent3">
                  <a:lumMod val="75000"/>
                </a:schemeClr>
              </a:buClr>
              <a:buFont typeface="+mj-lt"/>
              <a:buAutoNum type="arabicParenR"/>
            </a:pPr>
            <a:r>
              <a:rPr lang="ru-RU" sz="44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здоровье детей сегодня</a:t>
            </a:r>
          </a:p>
          <a:p>
            <a:pPr marL="596646" indent="-514350">
              <a:buClr>
                <a:schemeClr val="accent3">
                  <a:lumMod val="75000"/>
                </a:schemeClr>
              </a:buClr>
              <a:buFont typeface="+mj-lt"/>
              <a:buAutoNum type="arabicParenR"/>
            </a:pPr>
            <a:endParaRPr lang="ru-RU" b="1" dirty="0" smtClean="0">
              <a:solidFill>
                <a:srgbClr val="7030A0"/>
              </a:solidFill>
            </a:endParaRPr>
          </a:p>
          <a:p>
            <a:pPr marL="596646" indent="-514350">
              <a:buClr>
                <a:schemeClr val="accent3">
                  <a:lumMod val="75000"/>
                </a:schemeClr>
              </a:buClr>
              <a:buFont typeface="+mj-lt"/>
              <a:buAutoNum type="arabicParenR"/>
            </a:pPr>
            <a:endParaRPr lang="ru-RU" b="1" dirty="0" smtClean="0">
              <a:solidFill>
                <a:srgbClr val="7030A0"/>
              </a:solidFill>
            </a:endParaRPr>
          </a:p>
          <a:p>
            <a:pPr marL="596646" indent="-514350">
              <a:buClr>
                <a:schemeClr val="accent3">
                  <a:lumMod val="75000"/>
                </a:schemeClr>
              </a:buClr>
              <a:buFont typeface="+mj-lt"/>
              <a:buAutoNum type="arabicParenR"/>
            </a:pPr>
            <a:r>
              <a:rPr lang="ru-RU" sz="44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составляющие здорового и безопасного образа жизни</a:t>
            </a:r>
          </a:p>
          <a:p>
            <a:pPr marL="596646" indent="-514350">
              <a:buClr>
                <a:schemeClr val="accent3">
                  <a:lumMod val="75000"/>
                </a:schemeClr>
              </a:buClr>
              <a:buFont typeface="+mj-lt"/>
              <a:buAutoNum type="arabicParenR"/>
            </a:pPr>
            <a:endParaRPr lang="ru-RU" b="1" dirty="0" smtClean="0">
              <a:solidFill>
                <a:srgbClr val="7030A0"/>
              </a:solidFill>
            </a:endParaRPr>
          </a:p>
          <a:p>
            <a:pPr marL="596646" indent="-514350">
              <a:buClr>
                <a:schemeClr val="accent3">
                  <a:lumMod val="75000"/>
                </a:schemeClr>
              </a:buClr>
              <a:buFont typeface="+mj-lt"/>
              <a:buAutoNum type="arabicParenR"/>
            </a:pPr>
            <a:endParaRPr lang="ru-RU" b="1" dirty="0" smtClean="0">
              <a:solidFill>
                <a:srgbClr val="7030A0"/>
              </a:solidFill>
            </a:endParaRPr>
          </a:p>
          <a:p>
            <a:pPr marL="596646" indent="-514350">
              <a:buClr>
                <a:schemeClr val="accent3">
                  <a:lumMod val="75000"/>
                </a:schemeClr>
              </a:buClr>
              <a:buFont typeface="+mj-lt"/>
              <a:buAutoNum type="arabicParenR"/>
            </a:pPr>
            <a:r>
              <a:rPr lang="ru-RU" sz="4400" dirty="0" smtClean="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роль физической культуры в формировании здорового и безопасного образа жизни</a:t>
            </a:r>
            <a:endParaRPr lang="ru-RU" sz="4400" dirty="0">
              <a:solidFill>
                <a:srgbClr val="80008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320"/>
            <a:ext cx="7890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33CC"/>
                </a:solidFill>
              </a:rPr>
              <a:t>Назначение современной школы</a:t>
            </a:r>
            <a:endParaRPr lang="ru-RU" b="1" i="1" dirty="0">
              <a:solidFill>
                <a:srgbClr val="FF33CC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971600" y="5517232"/>
            <a:ext cx="8002136" cy="1143000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300" b="1" i="1" dirty="0" smtClean="0">
                <a:solidFill>
                  <a:srgbClr val="FF33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р</a:t>
            </a:r>
            <a:r>
              <a:rPr kumimoji="0" lang="ru-RU" sz="43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33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азносторонне</a:t>
            </a:r>
            <a:r>
              <a:rPr kumimoji="0" lang="ru-RU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развитый</a:t>
            </a:r>
            <a:r>
              <a:rPr kumimoji="0" lang="ru-RU" sz="4300" b="1" i="1" u="none" strike="noStrike" kern="1200" cap="none" spc="0" normalizeH="0" noProof="0" dirty="0" smtClean="0">
                <a:ln>
                  <a:noFill/>
                </a:ln>
                <a:solidFill>
                  <a:srgbClr val="FF33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ребёнок</a:t>
            </a:r>
            <a:endParaRPr kumimoji="0" lang="ru-RU" sz="4300" b="1" i="1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1" name="Picture 1" descr="C:\Documents and Settings\Пользователь\Рабочий стол\Новая папка (2)\d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268760"/>
            <a:ext cx="5537151" cy="41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320"/>
            <a:ext cx="7890080" cy="14984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Здоровый дух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6600"/>
                </a:solidFill>
              </a:rPr>
              <a:t>здоровое тело</a:t>
            </a:r>
            <a:br>
              <a:rPr lang="ru-RU" dirty="0" smtClean="0">
                <a:solidFill>
                  <a:srgbClr val="006600"/>
                </a:solidFill>
              </a:rPr>
            </a:br>
            <a:r>
              <a:rPr lang="ru-RU" dirty="0" smtClean="0">
                <a:solidFill>
                  <a:srgbClr val="006600"/>
                </a:solidFill>
              </a:rPr>
              <a:t>Здоровое тело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ru-RU" dirty="0" smtClean="0">
                <a:solidFill>
                  <a:srgbClr val="FF0000"/>
                </a:solidFill>
              </a:rPr>
              <a:t>здоровый дух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7" name="Picture 1" descr="C:\Documents and Settings\Пользователь\Рабочий стол\Новая папка (2)\shkola_territoriya_zdorov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4248000" cy="4318651"/>
          </a:xfrm>
          <a:prstGeom prst="rect">
            <a:avLst/>
          </a:prstGeom>
          <a:noFill/>
        </p:spPr>
      </p:pic>
      <p:pic>
        <p:nvPicPr>
          <p:cNvPr id="4098" name="Picture 2" descr="C:\Documents and Settings\Пользователь\Рабочий стол\Новая папка (2)\631024_w640_h640_492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00808"/>
            <a:ext cx="3240000" cy="48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890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6600"/>
                </a:solidFill>
              </a:rPr>
              <a:t>Состояние здоровья населения России</a:t>
            </a:r>
            <a:endParaRPr lang="ru-RU" b="1" i="1" dirty="0">
              <a:solidFill>
                <a:srgbClr val="0066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043608" y="1268760"/>
          <a:ext cx="8100392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274320"/>
            <a:ext cx="7746064" cy="5674960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0000FF"/>
                </a:solidFill>
              </a:rPr>
              <a:t>Основные 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>
                <a:solidFill>
                  <a:srgbClr val="006600"/>
                </a:solidFill>
              </a:rPr>
              <a:t>демографические</a:t>
            </a:r>
            <a:r>
              <a:rPr lang="ru-RU" sz="7200" dirty="0" smtClean="0"/>
              <a:t> </a:t>
            </a:r>
            <a:br>
              <a:rPr lang="ru-RU" sz="7200" dirty="0" smtClean="0"/>
            </a:br>
            <a:r>
              <a:rPr lang="ru-RU" sz="7200" dirty="0" smtClean="0">
                <a:solidFill>
                  <a:srgbClr val="800080"/>
                </a:solidFill>
              </a:rPr>
              <a:t>показатели</a:t>
            </a:r>
            <a:endParaRPr lang="ru-RU" sz="7200" dirty="0">
              <a:solidFill>
                <a:srgbClr val="80008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Содержимое 4"/>
          <p:cNvGraphicFramePr>
            <a:graphicFrameLocks noGrp="1"/>
          </p:cNvGraphicFramePr>
          <p:nvPr/>
        </p:nvGraphicFramePr>
        <p:xfrm>
          <a:off x="755576" y="1916832"/>
          <a:ext cx="8229600" cy="461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8230313" imgH="4615072" progId="Excel.Sheet.8">
                  <p:embed/>
                </p:oleObj>
              </mc:Choice>
              <mc:Fallback>
                <p:oleObj r:id="rId4" imgW="8230313" imgH="4615072" progId="Excel.Sheet.8">
                  <p:embed/>
                  <p:pic>
                    <p:nvPicPr>
                      <p:cNvPr id="0" name="Содержимое 4" descr="Папирус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916832"/>
                        <a:ext cx="8229600" cy="4611687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187624" y="260648"/>
            <a:ext cx="7467600" cy="1219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ea typeface="+mj-ea"/>
                <a:cs typeface="Tahoma" charset="0"/>
              </a:rPr>
              <a:t>Высокая смертность и низкая рождаемость в России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724640" cy="47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6">
      <a:dk1>
        <a:srgbClr val="FED46B"/>
      </a:dk1>
      <a:lt1>
        <a:sysClr val="window" lastClr="FFFFFF"/>
      </a:lt1>
      <a:dk2>
        <a:srgbClr val="F8A05E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181</TotalTime>
  <Words>321</Words>
  <Application>Microsoft Office PowerPoint</Application>
  <PresentationFormat>Экран (4:3)</PresentationFormat>
  <Paragraphs>66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Солнцестояние</vt:lpstr>
      <vt:lpstr>Лист Microsoft Excel 97-2003</vt:lpstr>
      <vt:lpstr>«Формирование здорового и безопасного образа жизни в современных условиях»</vt:lpstr>
      <vt:lpstr>тема</vt:lpstr>
      <vt:lpstr>План:</vt:lpstr>
      <vt:lpstr>Назначение современной школы</vt:lpstr>
      <vt:lpstr>Здоровый дух - здоровое тело Здоровое тело -здоровый дух!</vt:lpstr>
      <vt:lpstr>Состояние здоровья населения России</vt:lpstr>
      <vt:lpstr>Основные  демографические  показатели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 достижение новых образовательных результатов дети порой вынуждены расплачиваться ценой собственного здоровья</vt:lpstr>
      <vt:lpstr>Факторы, влияющие на здоровье ребёнка</vt:lpstr>
      <vt:lpstr>Презентация PowerPoint</vt:lpstr>
      <vt:lpstr>Составляющие здорового и безопасного образа жизни </vt:lpstr>
      <vt:lpstr>Составляющие здорового и безопасного образа жизни </vt:lpstr>
      <vt:lpstr>Роль физической культуры в формировании здорового и безопасного образа жизни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здорового и безопасного образа жизни в современных условиях»</dc:title>
  <cp:lastModifiedBy>User</cp:lastModifiedBy>
  <cp:revision>21</cp:revision>
  <dcterms:modified xsi:type="dcterms:W3CDTF">2013-02-03T12:53:12Z</dcterms:modified>
</cp:coreProperties>
</file>