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0" r:id="rId30"/>
    <p:sldId id="285" r:id="rId31"/>
    <p:sldId id="286" r:id="rId32"/>
    <p:sldId id="287" r:id="rId33"/>
    <p:sldId id="288" r:id="rId34"/>
    <p:sldId id="289" r:id="rId35"/>
    <p:sldId id="284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2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94660"/>
  </p:normalViewPr>
  <p:slideViewPr>
    <p:cSldViewPr>
      <p:cViewPr varScale="1">
        <p:scale>
          <a:sx n="69" d="100"/>
          <a:sy n="69" d="100"/>
        </p:scale>
        <p:origin x="-5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9447D2E8-882D-4451-8A95-0401A23832AB}" type="datetimeFigureOut">
              <a:rPr lang="ru-RU" smtClean="0"/>
              <a:t>19.09.2014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F46E793-CFCD-4233-B461-DD9971618589}" type="slidenum">
              <a:rPr lang="ru-RU" smtClean="0"/>
              <a:t>‹#›</a:t>
            </a:fld>
            <a:endParaRPr lang="ru-RU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908721"/>
            <a:ext cx="7090950" cy="3312368"/>
          </a:xfrm>
        </p:spPr>
        <p:txBody>
          <a:bodyPr/>
          <a:lstStyle/>
          <a:p>
            <a:pPr algn="ctr"/>
            <a:r>
              <a:rPr lang="ru-RU" sz="9600" dirty="0" smtClean="0"/>
              <a:t>Царевна - - осень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777380"/>
            <a:ext cx="7155022" cy="1315916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/>
              <a:t>Презентация проекта</a:t>
            </a:r>
          </a:p>
          <a:p>
            <a:pPr algn="ctr"/>
            <a:r>
              <a:rPr lang="ru-RU" dirty="0" smtClean="0"/>
              <a:t>Учитель: Дружинина Ирина Владимировна</a:t>
            </a:r>
          </a:p>
          <a:p>
            <a:pPr algn="ctr"/>
            <a:r>
              <a:rPr lang="ru-RU" dirty="0" smtClean="0"/>
              <a:t>ГБОУ СОШ №404 </a:t>
            </a:r>
            <a:r>
              <a:rPr lang="ru-RU" dirty="0" err="1" smtClean="0"/>
              <a:t>Колпинского</a:t>
            </a:r>
            <a:r>
              <a:rPr lang="ru-RU" dirty="0" smtClean="0"/>
              <a:t> района </a:t>
            </a:r>
            <a:r>
              <a:rPr lang="ru-RU" dirty="0" err="1" smtClean="0"/>
              <a:t>г.Санкт</a:t>
            </a:r>
            <a:r>
              <a:rPr lang="ru-RU" dirty="0" smtClean="0"/>
              <a:t>-Петербурга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44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648072"/>
          </a:xfrm>
        </p:spPr>
        <p:txBody>
          <a:bodyPr/>
          <a:lstStyle/>
          <a:p>
            <a:pPr algn="ctr"/>
            <a:r>
              <a:rPr lang="ru-RU" dirty="0" smtClean="0"/>
              <a:t>Урожай арбузов 2 В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196752"/>
            <a:ext cx="3888432" cy="5400600"/>
          </a:xfrm>
        </p:spPr>
      </p:pic>
    </p:spTree>
    <p:extLst>
      <p:ext uri="{BB962C8B-B14F-4D97-AF65-F5344CB8AC3E}">
        <p14:creationId xmlns:p14="http://schemas.microsoft.com/office/powerpoint/2010/main" val="34236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Изобразительное искусство: </a:t>
            </a:r>
            <a:r>
              <a:rPr lang="ru-RU" dirty="0" smtClean="0"/>
              <a:t>рисование «Осенний лист»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Задачи</a:t>
            </a:r>
          </a:p>
          <a:p>
            <a:r>
              <a:rPr lang="ru-RU" dirty="0" smtClean="0"/>
              <a:t>1. Учить геометрическому способу рисования кленового листа (прорисовка карандашом)</a:t>
            </a:r>
          </a:p>
          <a:p>
            <a:r>
              <a:rPr lang="ru-RU" dirty="0" smtClean="0"/>
              <a:t>2. Обучать приёмам рисования по мокрому фону</a:t>
            </a:r>
          </a:p>
          <a:p>
            <a:r>
              <a:rPr lang="ru-RU" dirty="0" smtClean="0"/>
              <a:t>3. Развивать вкус при создании цветовой композиции</a:t>
            </a:r>
          </a:p>
          <a:p>
            <a:r>
              <a:rPr lang="ru-RU" dirty="0" smtClean="0"/>
              <a:t>4. Воспитывать терпение, аккуратность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3910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576064"/>
          </a:xfrm>
        </p:spPr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124744"/>
            <a:ext cx="7125112" cy="5112567"/>
          </a:xfrm>
        </p:spPr>
        <p:txBody>
          <a:bodyPr>
            <a:normAutofit/>
          </a:bodyPr>
          <a:lstStyle/>
          <a:p>
            <a:r>
              <a:rPr lang="ru-RU" b="1" u="sng" dirty="0"/>
              <a:t>Личностные</a:t>
            </a:r>
            <a:r>
              <a:rPr lang="ru-RU" dirty="0"/>
              <a:t>:</a:t>
            </a:r>
          </a:p>
          <a:p>
            <a:r>
              <a:rPr lang="ru-RU" dirty="0"/>
              <a:t>Проявлять уважение к деятельности одноклассников</a:t>
            </a:r>
          </a:p>
          <a:p>
            <a:r>
              <a:rPr lang="ru-RU" b="1" u="sng" dirty="0"/>
              <a:t>Регулятивные:</a:t>
            </a:r>
          </a:p>
          <a:p>
            <a:r>
              <a:rPr lang="ru-RU" dirty="0"/>
              <a:t>действовать 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smtClean="0"/>
              <a:t>инструкциям учителя</a:t>
            </a:r>
          </a:p>
          <a:p>
            <a:r>
              <a:rPr lang="ru-RU" dirty="0"/>
              <a:t>контролировать процесс и результаты своей деятельности</a:t>
            </a:r>
          </a:p>
          <a:p>
            <a:r>
              <a:rPr lang="ru-RU" b="1" u="sng" dirty="0"/>
              <a:t>Коммуникативные:</a:t>
            </a:r>
          </a:p>
          <a:p>
            <a:r>
              <a:rPr lang="ru-RU" dirty="0"/>
              <a:t>Сотрудничать при необходимости с соседом по парте</a:t>
            </a:r>
          </a:p>
          <a:p>
            <a:r>
              <a:rPr lang="ru-RU" b="1" u="sng" dirty="0"/>
              <a:t>Познавательные:</a:t>
            </a:r>
          </a:p>
          <a:p>
            <a:r>
              <a:rPr lang="ru-RU" dirty="0"/>
              <a:t>действовать по намеченному плану</a:t>
            </a:r>
          </a:p>
          <a:p>
            <a:r>
              <a:rPr lang="ru-RU" dirty="0"/>
              <a:t>Понимать зависимость </a:t>
            </a:r>
            <a:r>
              <a:rPr lang="ru-RU" dirty="0" err="1"/>
              <a:t>зависимость</a:t>
            </a:r>
            <a:r>
              <a:rPr lang="ru-RU" dirty="0"/>
              <a:t> результата работы от последовательности выполнения инструкций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07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648072"/>
          </a:xfrm>
        </p:spPr>
        <p:txBody>
          <a:bodyPr/>
          <a:lstStyle/>
          <a:p>
            <a:pPr algn="ctr"/>
            <a:r>
              <a:rPr lang="ru-RU" dirty="0" smtClean="0"/>
              <a:t>Хороша царевна – осень!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908720"/>
            <a:ext cx="4320480" cy="5688632"/>
          </a:xfrm>
        </p:spPr>
      </p:pic>
    </p:spTree>
    <p:extLst>
      <p:ext uri="{BB962C8B-B14F-4D97-AF65-F5344CB8AC3E}">
        <p14:creationId xmlns:p14="http://schemas.microsoft.com/office/powerpoint/2010/main" val="222175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792088"/>
          </a:xfrm>
        </p:spPr>
        <p:txBody>
          <a:bodyPr/>
          <a:lstStyle/>
          <a:p>
            <a:r>
              <a:rPr lang="ru-RU" sz="2000" dirty="0" smtClean="0"/>
              <a:t>Литературное чтение:</a:t>
            </a:r>
            <a:r>
              <a:rPr lang="ru-RU" dirty="0" smtClean="0"/>
              <a:t> стихи об осени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125112" cy="4051437"/>
          </a:xfrm>
        </p:spPr>
        <p:txBody>
          <a:bodyPr/>
          <a:lstStyle/>
          <a:p>
            <a:r>
              <a:rPr lang="ru-RU" sz="3200" dirty="0" smtClean="0"/>
              <a:t>Задачи</a:t>
            </a:r>
          </a:p>
          <a:p>
            <a:r>
              <a:rPr lang="ru-RU" dirty="0" smtClean="0"/>
              <a:t>1</a:t>
            </a:r>
            <a:r>
              <a:rPr lang="ru-RU" dirty="0"/>
              <a:t>. Учить </a:t>
            </a:r>
            <a:r>
              <a:rPr lang="ru-RU" dirty="0" smtClean="0"/>
              <a:t>работать с текстом стихотворения</a:t>
            </a:r>
            <a:endParaRPr lang="ru-RU" dirty="0"/>
          </a:p>
          <a:p>
            <a:r>
              <a:rPr lang="ru-RU" dirty="0"/>
              <a:t>2. Обучать </a:t>
            </a:r>
            <a:r>
              <a:rPr lang="ru-RU" dirty="0" smtClean="0"/>
              <a:t>использованию средств выразительного чтения (интонация, паузы, логическое ударение)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 smtClean="0"/>
              <a:t>Развививать</a:t>
            </a:r>
            <a:r>
              <a:rPr lang="ru-RU" dirty="0" smtClean="0"/>
              <a:t> навык выразительного чтения</a:t>
            </a:r>
            <a:endParaRPr lang="ru-RU" dirty="0"/>
          </a:p>
          <a:p>
            <a:r>
              <a:rPr lang="ru-RU" dirty="0"/>
              <a:t>4. Воспитывать </a:t>
            </a:r>
            <a:r>
              <a:rPr lang="ru-RU" dirty="0" smtClean="0"/>
              <a:t>художественный вкус</a:t>
            </a:r>
          </a:p>
          <a:p>
            <a:r>
              <a:rPr lang="ru-RU" dirty="0" smtClean="0"/>
              <a:t>5. Обогащать лексику</a:t>
            </a:r>
          </a:p>
          <a:p>
            <a:r>
              <a:rPr lang="ru-RU" dirty="0" smtClean="0"/>
              <a:t>6. Пополнять интеллектуальный запас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82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8"/>
            <a:ext cx="7125113" cy="792089"/>
          </a:xfrm>
        </p:spPr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09443" y="1412777"/>
            <a:ext cx="7125112" cy="4968552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/>
              <a:t>Личностные</a:t>
            </a:r>
            <a:r>
              <a:rPr lang="ru-RU" dirty="0"/>
              <a:t>:</a:t>
            </a:r>
          </a:p>
          <a:p>
            <a:r>
              <a:rPr lang="ru-RU" dirty="0" smtClean="0"/>
              <a:t>воспринимать </a:t>
            </a:r>
            <a:r>
              <a:rPr lang="ru-RU" dirty="0"/>
              <a:t>речь учителя </a:t>
            </a:r>
            <a:r>
              <a:rPr lang="ru-RU" dirty="0" smtClean="0"/>
              <a:t>и одноклассников, </a:t>
            </a:r>
            <a:r>
              <a:rPr lang="ru-RU" dirty="0"/>
              <a:t>непосредственно не обращенную к учащемуся; сравнивать разные точки зрения; считаться с мнением другого человека</a:t>
            </a:r>
          </a:p>
          <a:p>
            <a:r>
              <a:rPr lang="ru-RU" b="1" u="sng" dirty="0"/>
              <a:t>Регулятивные:</a:t>
            </a:r>
          </a:p>
          <a:p>
            <a:r>
              <a:rPr lang="ru-RU" dirty="0"/>
              <a:t>контролировать процесс и результаты своей </a:t>
            </a:r>
            <a:r>
              <a:rPr lang="ru-RU" dirty="0" smtClean="0"/>
              <a:t>деятельности </a:t>
            </a:r>
          </a:p>
          <a:p>
            <a:r>
              <a:rPr lang="ru-RU" b="1" u="sng" dirty="0" smtClean="0"/>
              <a:t>Коммуникативные</a:t>
            </a:r>
            <a:r>
              <a:rPr lang="ru-RU" dirty="0"/>
              <a:t>:</a:t>
            </a:r>
          </a:p>
          <a:p>
            <a:r>
              <a:rPr lang="ru-RU" dirty="0"/>
              <a:t>осознавать,  высказывать и обосновывать свою точку </a:t>
            </a:r>
            <a:r>
              <a:rPr lang="ru-RU" dirty="0" smtClean="0"/>
              <a:t>зрения</a:t>
            </a:r>
            <a:r>
              <a:rPr lang="ru-RU" dirty="0"/>
              <a:t> </a:t>
            </a:r>
            <a:r>
              <a:rPr lang="ru-RU" dirty="0" smtClean="0"/>
              <a:t>при выборе стихотворения</a:t>
            </a:r>
            <a:endParaRPr lang="ru-RU" dirty="0"/>
          </a:p>
          <a:p>
            <a:r>
              <a:rPr lang="ru-RU" b="1" u="sng" dirty="0"/>
              <a:t>Познавательные</a:t>
            </a:r>
            <a:r>
              <a:rPr lang="ru-RU" b="1" u="sng" dirty="0" smtClean="0"/>
              <a:t>:</a:t>
            </a:r>
            <a:endParaRPr lang="ru-RU" dirty="0" smtClean="0"/>
          </a:p>
          <a:p>
            <a:r>
              <a:rPr lang="ru-RU" dirty="0"/>
              <a:t>Находить незнакомые слова и определять их значение по толковому </a:t>
            </a:r>
            <a:r>
              <a:rPr lang="ru-RU" dirty="0" smtClean="0"/>
              <a:t>словарю</a:t>
            </a:r>
          </a:p>
          <a:p>
            <a:r>
              <a:rPr lang="ru-RU" dirty="0"/>
              <a:t>находить информацию (текстовую, </a:t>
            </a:r>
            <a:r>
              <a:rPr lang="ru-RU" dirty="0" smtClean="0"/>
              <a:t> </a:t>
            </a:r>
            <a:r>
              <a:rPr lang="ru-RU" dirty="0"/>
              <a:t>изобразительную) в учебнике</a:t>
            </a:r>
            <a:r>
              <a:rPr lang="ru-RU" dirty="0" smtClean="0"/>
              <a:t>, книге </a:t>
            </a:r>
            <a:r>
              <a:rPr lang="ru-RU" dirty="0"/>
              <a:t>анализировать ее содержание.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407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7"/>
            <a:ext cx="6768752" cy="864096"/>
          </a:xfrm>
        </p:spPr>
        <p:txBody>
          <a:bodyPr/>
          <a:lstStyle/>
          <a:p>
            <a:pPr algn="ctr"/>
            <a:r>
              <a:rPr lang="ru-RU" dirty="0" smtClean="0"/>
              <a:t>Читаем классику, выбираем</a:t>
            </a:r>
            <a:br>
              <a:rPr lang="ru-RU" dirty="0" smtClean="0"/>
            </a:br>
            <a:r>
              <a:rPr lang="ru-RU" dirty="0" smtClean="0"/>
              <a:t> стихи об осени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2041" y="1341438"/>
            <a:ext cx="4299917" cy="5183187"/>
          </a:xfrm>
        </p:spPr>
      </p:pic>
    </p:spTree>
    <p:extLst>
      <p:ext uri="{BB962C8B-B14F-4D97-AF65-F5344CB8AC3E}">
        <p14:creationId xmlns:p14="http://schemas.microsoft.com/office/powerpoint/2010/main" val="28251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80920" cy="1728192"/>
          </a:xfrm>
        </p:spPr>
        <p:txBody>
          <a:bodyPr/>
          <a:lstStyle/>
          <a:p>
            <a:r>
              <a:rPr lang="ru-RU" sz="2000" dirty="0" smtClean="0"/>
              <a:t>Технология:</a:t>
            </a:r>
            <a:r>
              <a:rPr lang="ru-RU" dirty="0" smtClean="0"/>
              <a:t> конструирование из природного материала «Осень в лесу»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988840"/>
            <a:ext cx="7125112" cy="42484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</a:t>
            </a:r>
          </a:p>
          <a:p>
            <a:r>
              <a:rPr lang="ru-RU" dirty="0" smtClean="0"/>
              <a:t>1. Учить использовать формы природного материала в качестве источника творчества</a:t>
            </a:r>
            <a:endParaRPr lang="ru-RU" sz="3200" dirty="0" smtClean="0"/>
          </a:p>
          <a:p>
            <a:r>
              <a:rPr lang="ru-RU" dirty="0"/>
              <a:t>1. У</a:t>
            </a:r>
            <a:r>
              <a:rPr lang="ru-RU" dirty="0" smtClean="0"/>
              <a:t>чить составлять план работы для реализации замысла и организовывать деятельность в соответствии с планом</a:t>
            </a:r>
            <a:endParaRPr lang="ru-RU" dirty="0"/>
          </a:p>
          <a:p>
            <a:r>
              <a:rPr lang="ru-RU" dirty="0"/>
              <a:t>3. Закреплять навыки работы с пластилином </a:t>
            </a:r>
            <a:r>
              <a:rPr lang="ru-RU" dirty="0" smtClean="0"/>
              <a:t> и природным материалом</a:t>
            </a:r>
            <a:endParaRPr lang="ru-RU" dirty="0"/>
          </a:p>
          <a:p>
            <a:r>
              <a:rPr lang="ru-RU" dirty="0"/>
              <a:t>4. Развивать мелкую моторику</a:t>
            </a:r>
          </a:p>
          <a:p>
            <a:r>
              <a:rPr lang="ru-RU" dirty="0"/>
              <a:t>5. Развивать эстетическое восприятие</a:t>
            </a:r>
          </a:p>
          <a:p>
            <a:r>
              <a:rPr lang="ru-RU" dirty="0"/>
              <a:t>6. Воспитывать аккуратность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182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6"/>
            <a:ext cx="7125113" cy="720081"/>
          </a:xfrm>
        </p:spPr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340768"/>
            <a:ext cx="7125112" cy="5040559"/>
          </a:xfrm>
        </p:spPr>
        <p:txBody>
          <a:bodyPr>
            <a:normAutofit lnSpcReduction="10000"/>
          </a:bodyPr>
          <a:lstStyle/>
          <a:p>
            <a:r>
              <a:rPr lang="ru-RU" b="1" u="sng" dirty="0"/>
              <a:t>Личностные</a:t>
            </a:r>
            <a:r>
              <a:rPr lang="ru-RU" dirty="0"/>
              <a:t>:</a:t>
            </a:r>
          </a:p>
          <a:p>
            <a:r>
              <a:rPr lang="ru-RU" dirty="0"/>
              <a:t>Проявлять уважение к деятельности одноклассников</a:t>
            </a:r>
          </a:p>
          <a:p>
            <a:r>
              <a:rPr lang="ru-RU" b="1" u="sng" dirty="0"/>
              <a:t>Регулятивные:</a:t>
            </a:r>
          </a:p>
          <a:p>
            <a:r>
              <a:rPr lang="ru-RU" dirty="0"/>
              <a:t>П</a:t>
            </a:r>
            <a:r>
              <a:rPr lang="ru-RU" dirty="0" smtClean="0"/>
              <a:t>ланировать </a:t>
            </a:r>
            <a:r>
              <a:rPr lang="ru-RU" dirty="0"/>
              <a:t>своё действие в соответствии с поставленной </a:t>
            </a:r>
            <a:r>
              <a:rPr lang="ru-RU" dirty="0" smtClean="0"/>
              <a:t>задачей</a:t>
            </a:r>
            <a:endParaRPr lang="ru-RU" b="1" dirty="0"/>
          </a:p>
          <a:p>
            <a:r>
              <a:rPr lang="ru-RU" dirty="0" smtClean="0"/>
              <a:t>Корректировать </a:t>
            </a:r>
            <a:r>
              <a:rPr lang="ru-RU" dirty="0"/>
              <a:t>выполнение задания в </a:t>
            </a:r>
            <a:r>
              <a:rPr lang="ru-RU" dirty="0" smtClean="0"/>
              <a:t>дальнейшем</a:t>
            </a:r>
          </a:p>
          <a:p>
            <a:r>
              <a:rPr lang="ru-RU" dirty="0" smtClean="0"/>
              <a:t>Осуществлять </a:t>
            </a:r>
            <a:r>
              <a:rPr lang="ru-RU" dirty="0"/>
              <a:t>пошаговый контроль </a:t>
            </a:r>
            <a:r>
              <a:rPr lang="ru-RU" dirty="0" smtClean="0"/>
              <a:t>деятельности</a:t>
            </a:r>
            <a:endParaRPr lang="ru-RU" dirty="0"/>
          </a:p>
          <a:p>
            <a:r>
              <a:rPr lang="ru-RU" b="1" u="sng" dirty="0"/>
              <a:t>Коммуникативные:</a:t>
            </a:r>
          </a:p>
          <a:p>
            <a:r>
              <a:rPr lang="ru-RU" dirty="0"/>
              <a:t>Сотрудничать при необходимости с соседом по парте</a:t>
            </a:r>
          </a:p>
          <a:p>
            <a:r>
              <a:rPr lang="ru-RU" b="1" u="sng" dirty="0"/>
              <a:t>Познавательные:</a:t>
            </a:r>
          </a:p>
          <a:p>
            <a:r>
              <a:rPr lang="ru-RU" dirty="0"/>
              <a:t>действовать по намеченному плану</a:t>
            </a:r>
          </a:p>
          <a:p>
            <a:r>
              <a:rPr lang="ru-RU" dirty="0"/>
              <a:t>Понимать зависимость </a:t>
            </a:r>
            <a:r>
              <a:rPr lang="ru-RU" dirty="0" err="1"/>
              <a:t>зависимость</a:t>
            </a:r>
            <a:r>
              <a:rPr lang="ru-RU" dirty="0"/>
              <a:t> результата работы от последовательности выполнения инструкций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5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7"/>
            <a:ext cx="8064896" cy="792088"/>
          </a:xfrm>
        </p:spPr>
        <p:txBody>
          <a:bodyPr/>
          <a:lstStyle/>
          <a:p>
            <a:pPr algn="ctr"/>
            <a:r>
              <a:rPr lang="ru-RU" dirty="0" smtClean="0"/>
              <a:t>Грибная полянка. </a:t>
            </a:r>
            <a:r>
              <a:rPr lang="ru-RU" sz="2000" dirty="0" smtClean="0"/>
              <a:t>работа Вики Арбузовой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1800" y="1268760"/>
            <a:ext cx="3672408" cy="5256584"/>
          </a:xfrm>
        </p:spPr>
      </p:pic>
    </p:spTree>
    <p:extLst>
      <p:ext uri="{BB962C8B-B14F-4D97-AF65-F5344CB8AC3E}">
        <p14:creationId xmlns:p14="http://schemas.microsoft.com/office/powerpoint/2010/main" val="292142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25113" cy="2088232"/>
          </a:xfrm>
        </p:spPr>
        <p:txBody>
          <a:bodyPr/>
          <a:lstStyle/>
          <a:p>
            <a:r>
              <a:rPr lang="ru-RU" sz="2000" dirty="0" smtClean="0"/>
              <a:t>                                Как</a:t>
            </a:r>
            <a:r>
              <a:rPr lang="ru-RU" dirty="0" smtClean="0"/>
              <a:t> </a:t>
            </a:r>
            <a:r>
              <a:rPr lang="ru-RU" sz="2000" dirty="0" smtClean="0"/>
              <a:t>красив осенний сад!</a:t>
            </a:r>
            <a:br>
              <a:rPr lang="ru-RU" sz="2000" dirty="0" smtClean="0"/>
            </a:br>
            <a:r>
              <a:rPr lang="ru-RU" sz="2000" dirty="0" smtClean="0"/>
              <a:t>                                У него цветной наряд</a:t>
            </a:r>
            <a:br>
              <a:rPr lang="ru-RU" sz="2000" dirty="0" smtClean="0"/>
            </a:br>
            <a:r>
              <a:rPr lang="ru-RU" sz="2000" dirty="0" smtClean="0"/>
              <a:t>                                Ветер шумно листья носит.</a:t>
            </a:r>
            <a:br>
              <a:rPr lang="ru-RU" sz="2000" dirty="0" smtClean="0"/>
            </a:br>
            <a:r>
              <a:rPr lang="ru-RU" sz="2000" dirty="0" smtClean="0"/>
              <a:t>                                Хороша царевна-осень! 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988840"/>
            <a:ext cx="7125112" cy="3869958"/>
          </a:xfrm>
        </p:spPr>
        <p:txBody>
          <a:bodyPr/>
          <a:lstStyle/>
          <a:p>
            <a:r>
              <a:rPr lang="ru-RU" sz="3200" dirty="0" smtClean="0"/>
              <a:t>Цели проекта</a:t>
            </a:r>
          </a:p>
          <a:p>
            <a:r>
              <a:rPr lang="ru-RU" dirty="0" smtClean="0"/>
              <a:t>1</a:t>
            </a:r>
            <a:r>
              <a:rPr lang="ru-RU" sz="2400" dirty="0" smtClean="0"/>
              <a:t>. Расширение знаний о природных явлениях</a:t>
            </a:r>
          </a:p>
          <a:p>
            <a:r>
              <a:rPr lang="ru-RU" sz="2400" dirty="0" smtClean="0"/>
              <a:t>2. Развитие эстетического чувства</a:t>
            </a:r>
          </a:p>
          <a:p>
            <a:r>
              <a:rPr lang="ru-RU" sz="2400" dirty="0" smtClean="0"/>
              <a:t>3. Закрепление  прикладных навыков</a:t>
            </a:r>
          </a:p>
          <a:p>
            <a:r>
              <a:rPr lang="ru-RU" sz="2400" dirty="0" smtClean="0"/>
              <a:t>4. Воспитание любви к родному краю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507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20880" cy="864097"/>
          </a:xfrm>
        </p:spPr>
        <p:txBody>
          <a:bodyPr/>
          <a:lstStyle/>
          <a:p>
            <a:r>
              <a:rPr lang="ru-RU" dirty="0" smtClean="0"/>
              <a:t>Опята под ёлочкой. </a:t>
            </a:r>
            <a:r>
              <a:rPr lang="ru-RU" sz="2000" dirty="0" smtClean="0"/>
              <a:t>Работа Кати Смирновой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1412776"/>
            <a:ext cx="4104456" cy="5184576"/>
          </a:xfrm>
        </p:spPr>
      </p:pic>
    </p:spTree>
    <p:extLst>
      <p:ext uri="{BB962C8B-B14F-4D97-AF65-F5344CB8AC3E}">
        <p14:creationId xmlns:p14="http://schemas.microsoft.com/office/powerpoint/2010/main" val="13468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7"/>
            <a:ext cx="8136904" cy="936104"/>
          </a:xfrm>
        </p:spPr>
        <p:txBody>
          <a:bodyPr/>
          <a:lstStyle/>
          <a:p>
            <a:pPr algn="ctr"/>
            <a:r>
              <a:rPr lang="ru-RU" dirty="0" smtClean="0"/>
              <a:t>Ёжик в лесу. </a:t>
            </a:r>
            <a:r>
              <a:rPr lang="ru-RU" sz="2000" dirty="0" smtClean="0"/>
              <a:t>Работа Иры Анисимовой</a:t>
            </a:r>
            <a:endParaRPr lang="ru-RU" sz="20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556792"/>
            <a:ext cx="7920880" cy="4968552"/>
          </a:xfrm>
        </p:spPr>
      </p:pic>
    </p:spTree>
    <p:extLst>
      <p:ext uri="{BB962C8B-B14F-4D97-AF65-F5344CB8AC3E}">
        <p14:creationId xmlns:p14="http://schemas.microsoft.com/office/powerpoint/2010/main" val="12566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6864" cy="1008112"/>
          </a:xfrm>
        </p:spPr>
        <p:txBody>
          <a:bodyPr/>
          <a:lstStyle/>
          <a:p>
            <a:r>
              <a:rPr lang="ru-RU" sz="2000" dirty="0" smtClean="0"/>
              <a:t>Окружающий мир: </a:t>
            </a:r>
            <a:r>
              <a:rPr lang="ru-RU" dirty="0" smtClean="0"/>
              <a:t>знакомство с плодом конского каштана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4824535"/>
          </a:xfrm>
        </p:spPr>
        <p:txBody>
          <a:bodyPr/>
          <a:lstStyle/>
          <a:p>
            <a:r>
              <a:rPr lang="ru-RU" sz="3200" dirty="0"/>
              <a:t>Задачи</a:t>
            </a:r>
          </a:p>
          <a:p>
            <a:r>
              <a:rPr lang="ru-RU" dirty="0"/>
              <a:t>1. </a:t>
            </a:r>
            <a:r>
              <a:rPr lang="ru-RU" dirty="0" smtClean="0"/>
              <a:t>Дать знания о дикорастущих деревьях и их плодах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Учить работать </a:t>
            </a:r>
            <a:r>
              <a:rPr lang="ru-RU" dirty="0"/>
              <a:t>с разными  видами информации (представленными в </a:t>
            </a:r>
            <a:r>
              <a:rPr lang="ru-RU" dirty="0" smtClean="0"/>
              <a:t>текстовой и иллюстративной форме), устанавливать причинно-следственные связи</a:t>
            </a:r>
            <a:endParaRPr lang="ru-RU" dirty="0"/>
          </a:p>
          <a:p>
            <a:r>
              <a:rPr lang="ru-RU" dirty="0"/>
              <a:t>3. </a:t>
            </a:r>
            <a:r>
              <a:rPr lang="ru-RU" dirty="0" err="1"/>
              <a:t>Развививать</a:t>
            </a:r>
            <a:r>
              <a:rPr lang="ru-RU" dirty="0"/>
              <a:t> навык </a:t>
            </a:r>
            <a:r>
              <a:rPr lang="ru-RU" dirty="0" smtClean="0"/>
              <a:t>построения несложных рассуждений, </a:t>
            </a:r>
            <a:r>
              <a:rPr lang="ru-RU" dirty="0"/>
              <a:t>делать </a:t>
            </a:r>
            <a:r>
              <a:rPr lang="ru-RU" dirty="0" smtClean="0"/>
              <a:t>выводы</a:t>
            </a:r>
            <a:endParaRPr lang="ru-RU" dirty="0"/>
          </a:p>
          <a:p>
            <a:r>
              <a:rPr lang="ru-RU" dirty="0"/>
              <a:t>4. Воспитывать </a:t>
            </a:r>
            <a:r>
              <a:rPr lang="ru-RU" dirty="0" smtClean="0"/>
              <a:t>наблюдательность</a:t>
            </a:r>
            <a:endParaRPr lang="ru-RU" dirty="0"/>
          </a:p>
          <a:p>
            <a:r>
              <a:rPr lang="ru-RU" dirty="0"/>
              <a:t>5. Обогащать лексику</a:t>
            </a:r>
          </a:p>
          <a:p>
            <a:r>
              <a:rPr lang="ru-RU" dirty="0"/>
              <a:t>6. Пополнять интеллектуальный запас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493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648072"/>
          </a:xfrm>
        </p:spPr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052737"/>
            <a:ext cx="7125112" cy="5400600"/>
          </a:xfrm>
        </p:spPr>
        <p:txBody>
          <a:bodyPr>
            <a:normAutofit/>
          </a:bodyPr>
          <a:lstStyle/>
          <a:p>
            <a:r>
              <a:rPr lang="ru-RU" b="1" u="sng" dirty="0"/>
              <a:t>Личностные:</a:t>
            </a:r>
          </a:p>
          <a:p>
            <a:r>
              <a:rPr lang="ru-RU" dirty="0"/>
              <a:t>Проявлять познавательный интерес к новому </a:t>
            </a:r>
            <a:r>
              <a:rPr lang="ru-RU" dirty="0" smtClean="0"/>
              <a:t>учебному материалу; </a:t>
            </a:r>
            <a:r>
              <a:rPr lang="ru-RU" dirty="0"/>
              <a:t>умение сравнивать и группировать </a:t>
            </a:r>
            <a:r>
              <a:rPr lang="ru-RU" dirty="0" smtClean="0"/>
              <a:t>предметы </a:t>
            </a:r>
            <a:r>
              <a:rPr lang="ru-RU" dirty="0"/>
              <a:t>по их признакам</a:t>
            </a:r>
          </a:p>
          <a:p>
            <a:r>
              <a:rPr lang="ru-RU" b="1" u="sng" dirty="0"/>
              <a:t>Регулятивные:</a:t>
            </a:r>
          </a:p>
          <a:p>
            <a:r>
              <a:rPr lang="ru-RU" dirty="0"/>
              <a:t>умение вычитывать информацию из текста.</a:t>
            </a:r>
          </a:p>
          <a:p>
            <a:r>
              <a:rPr lang="ru-RU" b="1" u="sng" dirty="0"/>
              <a:t>Коммуникативные:</a:t>
            </a:r>
          </a:p>
          <a:p>
            <a:r>
              <a:rPr lang="ru-RU" dirty="0"/>
              <a:t>использование  правил, таблиц  для подтверждения своей позиции.</a:t>
            </a:r>
          </a:p>
          <a:p>
            <a:r>
              <a:rPr lang="ru-RU" b="1" u="sng" dirty="0"/>
              <a:t>Познавательные:</a:t>
            </a:r>
          </a:p>
          <a:p>
            <a:r>
              <a:rPr lang="ru-RU" dirty="0"/>
              <a:t>умение задавать вопросы, отвечать на вопросы других; строить предложения для решения определённой </a:t>
            </a:r>
            <a:r>
              <a:rPr lang="ru-RU" dirty="0" smtClean="0"/>
              <a:t> </a:t>
            </a:r>
            <a:r>
              <a:rPr lang="ru-RU" dirty="0"/>
              <a:t>задачи; работать с разными  видами информации (представленными в текстовой </a:t>
            </a:r>
            <a:r>
              <a:rPr lang="ru-RU" dirty="0" smtClean="0"/>
              <a:t>форме</a:t>
            </a:r>
            <a:r>
              <a:rPr lang="ru-RU" dirty="0"/>
              <a:t> </a:t>
            </a:r>
            <a:r>
              <a:rPr lang="ru-RU" dirty="0" smtClean="0"/>
              <a:t>и в форме </a:t>
            </a:r>
            <a:r>
              <a:rPr lang="ru-RU" dirty="0"/>
              <a:t>дидактических иллюстраций).</a:t>
            </a:r>
          </a:p>
        </p:txBody>
      </p:sp>
    </p:spTree>
    <p:extLst>
      <p:ext uri="{BB962C8B-B14F-4D97-AF65-F5344CB8AC3E}">
        <p14:creationId xmlns:p14="http://schemas.microsoft.com/office/powerpoint/2010/main" val="179985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208912" cy="648072"/>
          </a:xfrm>
        </p:spPr>
        <p:txBody>
          <a:bodyPr/>
          <a:lstStyle/>
          <a:p>
            <a:r>
              <a:rPr lang="ru-RU" sz="2800" dirty="0" smtClean="0"/>
              <a:t>Информация подкрепляется наглядностью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124744"/>
            <a:ext cx="4248472" cy="5544616"/>
          </a:xfrm>
        </p:spPr>
      </p:pic>
    </p:spTree>
    <p:extLst>
      <p:ext uri="{BB962C8B-B14F-4D97-AF65-F5344CB8AC3E}">
        <p14:creationId xmlns:p14="http://schemas.microsoft.com/office/powerpoint/2010/main" val="161443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9"/>
            <a:ext cx="8136904" cy="648071"/>
          </a:xfrm>
        </p:spPr>
        <p:txBody>
          <a:bodyPr/>
          <a:lstStyle/>
          <a:p>
            <a:pPr algn="ctr"/>
            <a:r>
              <a:rPr lang="ru-RU" dirty="0" smtClean="0"/>
              <a:t>Элементарный эксперимент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340768"/>
            <a:ext cx="4032447" cy="5112568"/>
          </a:xfrm>
        </p:spPr>
      </p:pic>
    </p:spTree>
    <p:extLst>
      <p:ext uri="{BB962C8B-B14F-4D97-AF65-F5344CB8AC3E}">
        <p14:creationId xmlns:p14="http://schemas.microsoft.com/office/powerpoint/2010/main" val="322156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36904" cy="864097"/>
          </a:xfrm>
        </p:spPr>
        <p:txBody>
          <a:bodyPr/>
          <a:lstStyle/>
          <a:p>
            <a:pPr algn="ctr"/>
            <a:r>
              <a:rPr lang="ru-RU" dirty="0" smtClean="0"/>
              <a:t>Попробуем сделать выводы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340768"/>
            <a:ext cx="7128792" cy="5112568"/>
          </a:xfrm>
        </p:spPr>
      </p:pic>
    </p:spTree>
    <p:extLst>
      <p:ext uri="{BB962C8B-B14F-4D97-AF65-F5344CB8AC3E}">
        <p14:creationId xmlns:p14="http://schemas.microsoft.com/office/powerpoint/2010/main" val="319626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9"/>
            <a:ext cx="8424936" cy="576063"/>
          </a:xfrm>
        </p:spPr>
        <p:txBody>
          <a:bodyPr/>
          <a:lstStyle/>
          <a:p>
            <a:pPr algn="ctr"/>
            <a:r>
              <a:rPr lang="ru-RU" dirty="0" smtClean="0"/>
              <a:t>Настоящая научная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268760"/>
            <a:ext cx="7488832" cy="5112568"/>
          </a:xfrm>
        </p:spPr>
      </p:pic>
    </p:spTree>
    <p:extLst>
      <p:ext uri="{BB962C8B-B14F-4D97-AF65-F5344CB8AC3E}">
        <p14:creationId xmlns:p14="http://schemas.microsoft.com/office/powerpoint/2010/main" val="1317429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67543"/>
          </a:xfrm>
        </p:spPr>
        <p:txBody>
          <a:bodyPr/>
          <a:lstStyle/>
          <a:p>
            <a:r>
              <a:rPr lang="ru-RU" sz="2000" dirty="0" smtClean="0"/>
              <a:t>Технология:</a:t>
            </a:r>
            <a:r>
              <a:rPr lang="ru-RU" dirty="0" smtClean="0"/>
              <a:t> конструирование из плодов каштана «Игрушка»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717983"/>
          </a:xfrm>
        </p:spPr>
        <p:txBody>
          <a:bodyPr/>
          <a:lstStyle/>
          <a:p>
            <a:r>
              <a:rPr lang="ru-RU" sz="3200" dirty="0"/>
              <a:t>Задачи</a:t>
            </a:r>
          </a:p>
          <a:p>
            <a:r>
              <a:rPr lang="ru-RU" dirty="0"/>
              <a:t>1. Учить использовать формы природного материала в качестве источника творчества</a:t>
            </a:r>
            <a:endParaRPr lang="ru-RU" sz="3200" dirty="0"/>
          </a:p>
          <a:p>
            <a:r>
              <a:rPr lang="ru-RU" dirty="0"/>
              <a:t>1. Учить составлять план работы для реализации замысла и организовывать деятельность в соответствии с планом</a:t>
            </a:r>
          </a:p>
          <a:p>
            <a:r>
              <a:rPr lang="ru-RU" dirty="0"/>
              <a:t>3. Закреплять навыки работы с пластилином  и природным материалом</a:t>
            </a:r>
          </a:p>
          <a:p>
            <a:r>
              <a:rPr lang="ru-RU" dirty="0"/>
              <a:t>4. Развивать мелкую моторику</a:t>
            </a:r>
          </a:p>
          <a:p>
            <a:r>
              <a:rPr lang="ru-RU" dirty="0"/>
              <a:t>5. Развивать эстетическое восприятие</a:t>
            </a:r>
          </a:p>
          <a:p>
            <a:r>
              <a:rPr lang="ru-RU" dirty="0"/>
              <a:t>6. Воспитывать аккуратность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38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576064"/>
          </a:xfrm>
        </p:spPr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268760"/>
            <a:ext cx="7125112" cy="5256583"/>
          </a:xfrm>
        </p:spPr>
        <p:txBody>
          <a:bodyPr>
            <a:normAutofit lnSpcReduction="10000"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Личностные</a:t>
            </a:r>
            <a:r>
              <a:rPr lang="ru-RU" dirty="0"/>
              <a:t>:</a:t>
            </a:r>
          </a:p>
          <a:p>
            <a:r>
              <a:rPr lang="ru-RU" dirty="0"/>
              <a:t>Проявлять уважение к деятельности одноклассников</a:t>
            </a:r>
          </a:p>
          <a:p>
            <a:r>
              <a:rPr lang="ru-RU" b="1" u="sng" dirty="0"/>
              <a:t>Регулятивные:</a:t>
            </a:r>
          </a:p>
          <a:p>
            <a:r>
              <a:rPr lang="ru-RU" dirty="0"/>
              <a:t>Планировать своё действие в соответствии с поставленной задачей</a:t>
            </a:r>
            <a:endParaRPr lang="ru-RU" b="1" dirty="0"/>
          </a:p>
          <a:p>
            <a:r>
              <a:rPr lang="ru-RU" dirty="0"/>
              <a:t>Корректировать выполнение задания в дальнейшем</a:t>
            </a:r>
          </a:p>
          <a:p>
            <a:r>
              <a:rPr lang="ru-RU" dirty="0"/>
              <a:t>Осуществлять пошаговый контроль деятельности</a:t>
            </a:r>
          </a:p>
          <a:p>
            <a:r>
              <a:rPr lang="ru-RU" b="1" u="sng" dirty="0"/>
              <a:t>Коммуникативные:</a:t>
            </a:r>
          </a:p>
          <a:p>
            <a:r>
              <a:rPr lang="ru-RU" dirty="0"/>
              <a:t>Сотрудничать при необходимости с соседом по парте</a:t>
            </a:r>
          </a:p>
          <a:p>
            <a:r>
              <a:rPr lang="ru-RU" b="1" u="sng" dirty="0"/>
              <a:t>Познавательные:</a:t>
            </a:r>
          </a:p>
          <a:p>
            <a:r>
              <a:rPr lang="ru-RU" dirty="0"/>
              <a:t>действовать по намеченному плану</a:t>
            </a:r>
          </a:p>
          <a:p>
            <a:r>
              <a:rPr lang="ru-RU" dirty="0"/>
              <a:t>Понимать зависимость </a:t>
            </a:r>
            <a:r>
              <a:rPr lang="ru-RU" dirty="0" err="1"/>
              <a:t>зависимость</a:t>
            </a:r>
            <a:r>
              <a:rPr lang="ru-RU" dirty="0"/>
              <a:t> результата работы от последовательности выполнения инструкций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Технология:</a:t>
            </a:r>
            <a:r>
              <a:rPr lang="ru-RU" dirty="0" smtClean="0"/>
              <a:t> барельефная лепка «Кусок арбуза»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Задачи</a:t>
            </a:r>
          </a:p>
          <a:p>
            <a:r>
              <a:rPr lang="ru-RU" dirty="0" smtClean="0"/>
              <a:t>1. Обучать работе по схеме</a:t>
            </a:r>
          </a:p>
          <a:p>
            <a:r>
              <a:rPr lang="ru-RU" dirty="0" smtClean="0"/>
              <a:t>2. Обучать подбору гармоничных цветовых сочетаний</a:t>
            </a:r>
          </a:p>
          <a:p>
            <a:r>
              <a:rPr lang="ru-RU" dirty="0"/>
              <a:t>3</a:t>
            </a:r>
            <a:r>
              <a:rPr lang="ru-RU" dirty="0" smtClean="0"/>
              <a:t>. Закреплять навыки работы с пластилином </a:t>
            </a:r>
          </a:p>
          <a:p>
            <a:r>
              <a:rPr lang="ru-RU" dirty="0" smtClean="0"/>
              <a:t>4. Развивать мелкую моторику</a:t>
            </a:r>
          </a:p>
          <a:p>
            <a:r>
              <a:rPr lang="ru-RU" dirty="0"/>
              <a:t>5</a:t>
            </a:r>
            <a:r>
              <a:rPr lang="ru-RU" dirty="0" smtClean="0"/>
              <a:t>. Развивать эстетическое восприятие</a:t>
            </a:r>
          </a:p>
          <a:p>
            <a:r>
              <a:rPr lang="ru-RU" dirty="0"/>
              <a:t>6</a:t>
            </a:r>
            <a:r>
              <a:rPr lang="ru-RU" dirty="0" smtClean="0"/>
              <a:t>. Воспитывать аккуратность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104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7"/>
            <a:ext cx="7776864" cy="648072"/>
          </a:xfrm>
        </p:spPr>
        <p:txBody>
          <a:bodyPr/>
          <a:lstStyle/>
          <a:p>
            <a:pPr algn="ctr"/>
            <a:r>
              <a:rPr lang="ru-RU" dirty="0" smtClean="0"/>
              <a:t>Рождение </a:t>
            </a:r>
            <a:r>
              <a:rPr lang="ru-RU" dirty="0" err="1" smtClean="0"/>
              <a:t>замысела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3808" y="1341438"/>
            <a:ext cx="3672408" cy="5111898"/>
          </a:xfrm>
        </p:spPr>
      </p:pic>
    </p:spTree>
    <p:extLst>
      <p:ext uri="{BB962C8B-B14F-4D97-AF65-F5344CB8AC3E}">
        <p14:creationId xmlns:p14="http://schemas.microsoft.com/office/powerpoint/2010/main" val="26480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57161" cy="521028"/>
          </a:xfrm>
        </p:spPr>
        <p:txBody>
          <a:bodyPr/>
          <a:lstStyle/>
          <a:p>
            <a:pPr algn="ctr"/>
            <a:r>
              <a:rPr lang="ru-RU" dirty="0" smtClean="0"/>
              <a:t>Первый этап творчества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0768"/>
            <a:ext cx="7776864" cy="5040560"/>
          </a:xfrm>
        </p:spPr>
      </p:pic>
    </p:spTree>
    <p:extLst>
      <p:ext uri="{BB962C8B-B14F-4D97-AF65-F5344CB8AC3E}">
        <p14:creationId xmlns:p14="http://schemas.microsoft.com/office/powerpoint/2010/main" val="276030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720080"/>
          </a:xfrm>
        </p:spPr>
        <p:txBody>
          <a:bodyPr/>
          <a:lstStyle/>
          <a:p>
            <a:pPr algn="ctr"/>
            <a:r>
              <a:rPr lang="ru-RU" dirty="0" smtClean="0"/>
              <a:t>Чем дальше, тем интереснее!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412776"/>
            <a:ext cx="7488832" cy="4896544"/>
          </a:xfrm>
        </p:spPr>
      </p:pic>
    </p:spTree>
    <p:extLst>
      <p:ext uri="{BB962C8B-B14F-4D97-AF65-F5344CB8AC3E}">
        <p14:creationId xmlns:p14="http://schemas.microsoft.com/office/powerpoint/2010/main" val="321283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4"/>
            <a:ext cx="7125113" cy="792089"/>
          </a:xfrm>
        </p:spPr>
        <p:txBody>
          <a:bodyPr/>
          <a:lstStyle/>
          <a:p>
            <a:pPr algn="ctr"/>
            <a:r>
              <a:rPr lang="ru-RU" dirty="0" smtClean="0"/>
              <a:t>Придумала и сделала сама!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988" y="1628775"/>
            <a:ext cx="7129462" cy="4752975"/>
          </a:xfrm>
        </p:spPr>
      </p:pic>
    </p:spTree>
    <p:extLst>
      <p:ext uri="{BB962C8B-B14F-4D97-AF65-F5344CB8AC3E}">
        <p14:creationId xmlns:p14="http://schemas.microsoft.com/office/powerpoint/2010/main" val="277298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792087"/>
          </a:xfrm>
        </p:spPr>
        <p:txBody>
          <a:bodyPr/>
          <a:lstStyle/>
          <a:p>
            <a:pPr algn="ctr"/>
            <a:r>
              <a:rPr lang="ru-RU" dirty="0" smtClean="0"/>
              <a:t>Слонёнок. </a:t>
            </a:r>
            <a:r>
              <a:rPr lang="ru-RU" sz="2000" dirty="0" smtClean="0"/>
              <a:t>Работа Вероники </a:t>
            </a:r>
            <a:r>
              <a:rPr lang="ru-RU" sz="2000" dirty="0" err="1" smtClean="0"/>
              <a:t>Межуевой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3648" y="1556792"/>
            <a:ext cx="6264696" cy="4968552"/>
          </a:xfrm>
        </p:spPr>
      </p:pic>
    </p:spTree>
    <p:extLst>
      <p:ext uri="{BB962C8B-B14F-4D97-AF65-F5344CB8AC3E}">
        <p14:creationId xmlns:p14="http://schemas.microsoft.com/office/powerpoint/2010/main" val="398384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792088"/>
          </a:xfrm>
        </p:spPr>
        <p:txBody>
          <a:bodyPr/>
          <a:lstStyle/>
          <a:p>
            <a:r>
              <a:rPr lang="ru-RU" dirty="0" smtClean="0"/>
              <a:t>Толстый заяц. </a:t>
            </a:r>
            <a:r>
              <a:rPr lang="ru-RU" sz="2000" dirty="0" smtClean="0"/>
              <a:t>Работа Дани Шапкина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556792"/>
            <a:ext cx="3384375" cy="4752528"/>
          </a:xfrm>
        </p:spPr>
      </p:pic>
    </p:spTree>
    <p:extLst>
      <p:ext uri="{BB962C8B-B14F-4D97-AF65-F5344CB8AC3E}">
        <p14:creationId xmlns:p14="http://schemas.microsoft.com/office/powerpoint/2010/main" val="3683605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648072"/>
          </a:xfrm>
        </p:spPr>
        <p:txBody>
          <a:bodyPr/>
          <a:lstStyle/>
          <a:p>
            <a:pPr algn="ctr"/>
            <a:r>
              <a:rPr lang="ru-RU" dirty="0" smtClean="0"/>
              <a:t>Это же просто чудо!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12776"/>
            <a:ext cx="7704856" cy="5040560"/>
          </a:xfrm>
        </p:spPr>
      </p:pic>
    </p:spTree>
    <p:extLst>
      <p:ext uri="{BB962C8B-B14F-4D97-AF65-F5344CB8AC3E}">
        <p14:creationId xmlns:p14="http://schemas.microsoft.com/office/powerpoint/2010/main" val="36669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96944" cy="1008111"/>
          </a:xfrm>
        </p:spPr>
        <p:txBody>
          <a:bodyPr/>
          <a:lstStyle/>
          <a:p>
            <a:pPr algn="ctr"/>
            <a:r>
              <a:rPr lang="ru-RU" dirty="0" smtClean="0"/>
              <a:t>Медвежонок. </a:t>
            </a:r>
            <a:r>
              <a:rPr lang="ru-RU" sz="2000" dirty="0" smtClean="0"/>
              <a:t>Работа Насти </a:t>
            </a:r>
            <a:r>
              <a:rPr lang="ru-RU" sz="2000" dirty="0" err="1" smtClean="0"/>
              <a:t>Латкиной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dirty="0" smtClean="0"/>
              <a:t>Воронёнок.</a:t>
            </a:r>
            <a:r>
              <a:rPr lang="ru-RU" sz="2000" dirty="0" smtClean="0"/>
              <a:t> Работа Паши Мурашкина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5696" y="1700213"/>
            <a:ext cx="5400600" cy="4897139"/>
          </a:xfrm>
        </p:spPr>
      </p:pic>
    </p:spTree>
    <p:extLst>
      <p:ext uri="{BB962C8B-B14F-4D97-AF65-F5344CB8AC3E}">
        <p14:creationId xmlns:p14="http://schemas.microsoft.com/office/powerpoint/2010/main" val="220308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792088"/>
          </a:xfrm>
        </p:spPr>
        <p:txBody>
          <a:bodyPr/>
          <a:lstStyle/>
          <a:p>
            <a:pPr algn="ctr"/>
            <a:r>
              <a:rPr lang="ru-RU" dirty="0" smtClean="0"/>
              <a:t>Творчество и фантазия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1666081"/>
            <a:ext cx="7488832" cy="4749800"/>
          </a:xfrm>
        </p:spPr>
      </p:pic>
    </p:spTree>
    <p:extLst>
      <p:ext uri="{BB962C8B-B14F-4D97-AF65-F5344CB8AC3E}">
        <p14:creationId xmlns:p14="http://schemas.microsoft.com/office/powerpoint/2010/main" val="237224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864096"/>
          </a:xfrm>
        </p:spPr>
        <p:txBody>
          <a:bodyPr/>
          <a:lstStyle/>
          <a:p>
            <a:pPr algn="ctr"/>
            <a:r>
              <a:rPr lang="ru-RU" dirty="0" smtClean="0"/>
              <a:t>Собачка. </a:t>
            </a:r>
            <a:r>
              <a:rPr lang="ru-RU" sz="2000" dirty="0" smtClean="0"/>
              <a:t>Работа Даши </a:t>
            </a:r>
            <a:r>
              <a:rPr lang="ru-RU" sz="2000" dirty="0" err="1" smtClean="0"/>
              <a:t>Мушинской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9752" y="1628800"/>
            <a:ext cx="4320480" cy="4895850"/>
          </a:xfrm>
        </p:spPr>
      </p:pic>
    </p:spTree>
    <p:extLst>
      <p:ext uri="{BB962C8B-B14F-4D97-AF65-F5344CB8AC3E}">
        <p14:creationId xmlns:p14="http://schemas.microsoft.com/office/powerpoint/2010/main" val="41323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576063"/>
          </a:xfrm>
        </p:spPr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908720"/>
            <a:ext cx="7125112" cy="5544615"/>
          </a:xfrm>
        </p:spPr>
        <p:txBody>
          <a:bodyPr>
            <a:normAutofit/>
          </a:bodyPr>
          <a:lstStyle/>
          <a:p>
            <a:r>
              <a:rPr lang="ru-RU" b="1" u="sng" dirty="0"/>
              <a:t>Личностные</a:t>
            </a:r>
            <a:r>
              <a:rPr lang="ru-RU" dirty="0"/>
              <a:t>:</a:t>
            </a:r>
          </a:p>
          <a:p>
            <a:r>
              <a:rPr lang="ru-RU" dirty="0"/>
              <a:t>Проявлять уважение </a:t>
            </a:r>
            <a:r>
              <a:rPr lang="ru-RU" dirty="0" smtClean="0"/>
              <a:t>к деятельности одноклассников</a:t>
            </a:r>
            <a:endParaRPr lang="ru-RU" dirty="0"/>
          </a:p>
          <a:p>
            <a:r>
              <a:rPr lang="ru-RU" b="1" u="sng" dirty="0"/>
              <a:t>Регулятивные:</a:t>
            </a:r>
          </a:p>
          <a:p>
            <a:r>
              <a:rPr lang="ru-RU" dirty="0"/>
              <a:t>действовать по </a:t>
            </a:r>
            <a:r>
              <a:rPr lang="ru-RU" dirty="0" smtClean="0"/>
              <a:t>схеме, </a:t>
            </a:r>
            <a:r>
              <a:rPr lang="ru-RU" dirty="0"/>
              <a:t>а также по инструкциям, содержащимся в речи </a:t>
            </a:r>
            <a:r>
              <a:rPr lang="ru-RU" dirty="0" smtClean="0"/>
              <a:t>учителя</a:t>
            </a:r>
            <a:endParaRPr lang="ru-RU" dirty="0"/>
          </a:p>
          <a:p>
            <a:r>
              <a:rPr lang="ru-RU" b="1" u="sng" dirty="0"/>
              <a:t>Коммуникативные:</a:t>
            </a:r>
          </a:p>
          <a:p>
            <a:r>
              <a:rPr lang="ru-RU" dirty="0" smtClean="0"/>
              <a:t>Сотрудничать при необходимости с соседом по парте</a:t>
            </a:r>
            <a:endParaRPr lang="ru-RU" dirty="0"/>
          </a:p>
          <a:p>
            <a:r>
              <a:rPr lang="ru-RU" b="1" u="sng" dirty="0"/>
              <a:t>Познавательные:</a:t>
            </a:r>
          </a:p>
          <a:p>
            <a:r>
              <a:rPr lang="ru-RU" dirty="0"/>
              <a:t>действовать по намеченному </a:t>
            </a:r>
            <a:r>
              <a:rPr lang="ru-RU" dirty="0" smtClean="0"/>
              <a:t>плану</a:t>
            </a:r>
            <a:endParaRPr lang="ru-RU" dirty="0"/>
          </a:p>
          <a:p>
            <a:r>
              <a:rPr lang="ru-RU" dirty="0" smtClean="0"/>
              <a:t>Понимать зависимость </a:t>
            </a:r>
            <a:r>
              <a:rPr lang="ru-RU" dirty="0" err="1" smtClean="0"/>
              <a:t>зависимость</a:t>
            </a:r>
            <a:r>
              <a:rPr lang="ru-RU" dirty="0" smtClean="0"/>
              <a:t> результата работы от последовательности выполнения инструкций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26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648072"/>
          </a:xfrm>
        </p:spPr>
        <p:txBody>
          <a:bodyPr/>
          <a:lstStyle/>
          <a:p>
            <a:pPr algn="ctr"/>
            <a:r>
              <a:rPr lang="ru-RU" dirty="0" smtClean="0"/>
              <a:t>Мой щенок. </a:t>
            </a:r>
            <a:r>
              <a:rPr lang="ru-RU" sz="2000" dirty="0" smtClean="0"/>
              <a:t>Работа Димы Хорунжего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484784"/>
            <a:ext cx="3888431" cy="5040560"/>
          </a:xfrm>
        </p:spPr>
      </p:pic>
    </p:spTree>
    <p:extLst>
      <p:ext uri="{BB962C8B-B14F-4D97-AF65-F5344CB8AC3E}">
        <p14:creationId xmlns:p14="http://schemas.microsoft.com/office/powerpoint/2010/main" val="41361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36904" cy="864097"/>
          </a:xfrm>
        </p:spPr>
        <p:txBody>
          <a:bodyPr/>
          <a:lstStyle/>
          <a:p>
            <a:r>
              <a:rPr lang="ru-RU" sz="2000" dirty="0" smtClean="0"/>
              <a:t>Изобразительное искусство: </a:t>
            </a:r>
            <a:br>
              <a:rPr lang="ru-RU" sz="2000" dirty="0" smtClean="0"/>
            </a:br>
            <a:r>
              <a:rPr lang="ru-RU" dirty="0" smtClean="0"/>
              <a:t>рисование «Осенний пейзаж»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Задачи</a:t>
            </a:r>
          </a:p>
          <a:p>
            <a:r>
              <a:rPr lang="ru-RU" sz="2000" dirty="0" smtClean="0"/>
              <a:t>1. </a:t>
            </a:r>
            <a:r>
              <a:rPr lang="ru-RU" sz="1900" dirty="0" smtClean="0"/>
              <a:t>Дать понятие о перспективе</a:t>
            </a:r>
            <a:endParaRPr lang="ru-RU" sz="1900" dirty="0"/>
          </a:p>
          <a:p>
            <a:r>
              <a:rPr lang="ru-RU" dirty="0" smtClean="0"/>
              <a:t>2. </a:t>
            </a:r>
            <a:r>
              <a:rPr lang="ru-RU" dirty="0"/>
              <a:t>Учить </a:t>
            </a:r>
            <a:r>
              <a:rPr lang="ru-RU" dirty="0" smtClean="0"/>
              <a:t>планировать действия для реализации своего замысла</a:t>
            </a:r>
          </a:p>
          <a:p>
            <a:r>
              <a:rPr lang="ru-RU" dirty="0" smtClean="0"/>
              <a:t>3. Закреплять навыки рисования акварелью</a:t>
            </a:r>
          </a:p>
          <a:p>
            <a:r>
              <a:rPr lang="ru-RU" dirty="0" smtClean="0"/>
              <a:t>4. Учить делать подмалёвок</a:t>
            </a:r>
            <a:endParaRPr lang="ru-RU" dirty="0"/>
          </a:p>
          <a:p>
            <a:r>
              <a:rPr lang="ru-RU" dirty="0"/>
              <a:t>2. </a:t>
            </a:r>
            <a:r>
              <a:rPr lang="ru-RU" dirty="0" smtClean="0"/>
              <a:t>Закреплять приёмы </a:t>
            </a:r>
            <a:r>
              <a:rPr lang="ru-RU" dirty="0"/>
              <a:t>рисования по мокрому фону</a:t>
            </a:r>
          </a:p>
          <a:p>
            <a:r>
              <a:rPr lang="ru-RU" dirty="0"/>
              <a:t>3. Развивать вкус при создании цветовой композиции</a:t>
            </a:r>
          </a:p>
          <a:p>
            <a:r>
              <a:rPr lang="ru-RU" dirty="0"/>
              <a:t>4. Воспитывать терпение, аккуратность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44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76673"/>
            <a:ext cx="7125113" cy="576063"/>
          </a:xfrm>
        </p:spPr>
        <p:txBody>
          <a:bodyPr/>
          <a:lstStyle/>
          <a:p>
            <a:pPr algn="ctr"/>
            <a:r>
              <a:rPr lang="ru-RU" dirty="0" smtClean="0"/>
              <a:t>УУД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1484784"/>
            <a:ext cx="7125112" cy="5040559"/>
          </a:xfrm>
        </p:spPr>
        <p:txBody>
          <a:bodyPr>
            <a:normAutofit fontScale="92500" lnSpcReduction="10000"/>
          </a:bodyPr>
          <a:lstStyle/>
          <a:p>
            <a:endParaRPr lang="ru-RU" b="1" u="sng" dirty="0" smtClean="0"/>
          </a:p>
          <a:p>
            <a:r>
              <a:rPr lang="ru-RU" b="1" u="sng" dirty="0" smtClean="0"/>
              <a:t>Личностные</a:t>
            </a:r>
            <a:r>
              <a:rPr lang="ru-RU" dirty="0"/>
              <a:t>:</a:t>
            </a:r>
          </a:p>
          <a:p>
            <a:r>
              <a:rPr lang="ru-RU" dirty="0"/>
              <a:t>Проявлять уважение к деятельности одноклассников</a:t>
            </a:r>
          </a:p>
          <a:p>
            <a:r>
              <a:rPr lang="ru-RU" b="1" u="sng" dirty="0"/>
              <a:t>Регулятивные:</a:t>
            </a:r>
          </a:p>
          <a:p>
            <a:r>
              <a:rPr lang="ru-RU" dirty="0"/>
              <a:t>Планировать своё действие в соответствии с поставленной задачей</a:t>
            </a:r>
            <a:endParaRPr lang="ru-RU" b="1" dirty="0"/>
          </a:p>
          <a:p>
            <a:r>
              <a:rPr lang="ru-RU" dirty="0"/>
              <a:t>Корректировать выполнение задания в дальнейшем</a:t>
            </a:r>
          </a:p>
          <a:p>
            <a:r>
              <a:rPr lang="ru-RU" dirty="0"/>
              <a:t>Осуществлять пошаговый контроль деятельности</a:t>
            </a:r>
          </a:p>
          <a:p>
            <a:r>
              <a:rPr lang="ru-RU" b="1" u="sng" dirty="0"/>
              <a:t>Коммуникативные:</a:t>
            </a:r>
          </a:p>
          <a:p>
            <a:r>
              <a:rPr lang="ru-RU" dirty="0"/>
              <a:t>Сотрудничать при необходимости с соседом по парте</a:t>
            </a:r>
          </a:p>
          <a:p>
            <a:r>
              <a:rPr lang="ru-RU" b="1" u="sng" dirty="0"/>
              <a:t>Познавательные:</a:t>
            </a:r>
          </a:p>
          <a:p>
            <a:r>
              <a:rPr lang="ru-RU" dirty="0"/>
              <a:t>действовать по намеченному плану</a:t>
            </a:r>
          </a:p>
          <a:p>
            <a:r>
              <a:rPr lang="ru-RU" dirty="0"/>
              <a:t>Понимать зависимость </a:t>
            </a:r>
            <a:r>
              <a:rPr lang="ru-RU" dirty="0" err="1"/>
              <a:t>зависимость</a:t>
            </a:r>
            <a:r>
              <a:rPr lang="ru-RU" dirty="0"/>
              <a:t> результата работы от последовательности выполнения инструкций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4574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792088"/>
          </a:xfrm>
        </p:spPr>
        <p:txBody>
          <a:bodyPr/>
          <a:lstStyle/>
          <a:p>
            <a:pPr algn="ctr"/>
            <a:r>
              <a:rPr lang="ru-RU" dirty="0" smtClean="0"/>
              <a:t>Юные художники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484784"/>
            <a:ext cx="7560840" cy="4968552"/>
          </a:xfrm>
        </p:spPr>
      </p:pic>
    </p:spTree>
    <p:extLst>
      <p:ext uri="{BB962C8B-B14F-4D97-AF65-F5344CB8AC3E}">
        <p14:creationId xmlns:p14="http://schemas.microsoft.com/office/powerpoint/2010/main" val="74826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404665"/>
            <a:ext cx="7125113" cy="936104"/>
          </a:xfrm>
        </p:spPr>
        <p:txBody>
          <a:bodyPr/>
          <a:lstStyle/>
          <a:p>
            <a:pPr algn="ctr"/>
            <a:r>
              <a:rPr lang="ru-RU" dirty="0" smtClean="0"/>
              <a:t>Вернисаж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3193" y="1806574"/>
            <a:ext cx="7079207" cy="4430737"/>
          </a:xfrm>
        </p:spPr>
      </p:pic>
    </p:spTree>
    <p:extLst>
      <p:ext uri="{BB962C8B-B14F-4D97-AF65-F5344CB8AC3E}">
        <p14:creationId xmlns:p14="http://schemas.microsoft.com/office/powerpoint/2010/main" val="283637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Эксклюзивное интервью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806574"/>
            <a:ext cx="7272808" cy="4430737"/>
          </a:xfrm>
        </p:spPr>
      </p:pic>
    </p:spTree>
    <p:extLst>
      <p:ext uri="{BB962C8B-B14F-4D97-AF65-F5344CB8AC3E}">
        <p14:creationId xmlns:p14="http://schemas.microsoft.com/office/powerpoint/2010/main" val="108276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404665"/>
            <a:ext cx="8136904" cy="1008112"/>
          </a:xfrm>
        </p:spPr>
        <p:txBody>
          <a:bodyPr/>
          <a:lstStyle/>
          <a:p>
            <a:r>
              <a:rPr lang="ru-RU" dirty="0" smtClean="0"/>
              <a:t>Мини-проект «Я – автор». </a:t>
            </a:r>
            <a:r>
              <a:rPr lang="ru-RU" sz="2000" dirty="0" smtClean="0"/>
              <a:t>Рисунок «Аллея» и стихи Жени Удовенко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811250"/>
            <a:ext cx="2952328" cy="4354053"/>
          </a:xfrm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44008" y="1844824"/>
            <a:ext cx="3725143" cy="4051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Осень.</a:t>
            </a:r>
          </a:p>
          <a:p>
            <a:pPr marL="0" indent="0">
              <a:buNone/>
            </a:pPr>
            <a:r>
              <a:rPr lang="ru-RU" dirty="0" smtClean="0"/>
              <a:t>Яркая, красивая, свежая.</a:t>
            </a:r>
          </a:p>
          <a:p>
            <a:pPr marL="0" indent="0">
              <a:buNone/>
            </a:pPr>
            <a:r>
              <a:rPr lang="ru-RU" dirty="0" smtClean="0"/>
              <a:t>Наряжает, радует, удивляет.</a:t>
            </a:r>
          </a:p>
          <a:p>
            <a:pPr marL="0" indent="0">
              <a:buNone/>
            </a:pPr>
            <a:r>
              <a:rPr lang="ru-RU" dirty="0" smtClean="0"/>
              <a:t>Золотые платья у деревьев.</a:t>
            </a:r>
          </a:p>
          <a:p>
            <a:pPr marL="0" indent="0">
              <a:buNone/>
            </a:pPr>
            <a:r>
              <a:rPr lang="ru-RU" dirty="0" smtClean="0"/>
              <a:t>Любуюсь осенью!</a:t>
            </a:r>
          </a:p>
          <a:p>
            <a:pPr marL="0" indent="0">
              <a:buNone/>
            </a:pPr>
            <a:r>
              <a:rPr lang="ru-RU" dirty="0" smtClean="0"/>
              <a:t>Волшебство!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138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23080" cy="864095"/>
          </a:xfrm>
        </p:spPr>
        <p:txBody>
          <a:bodyPr/>
          <a:lstStyle/>
          <a:p>
            <a:r>
              <a:rPr lang="ru-RU" dirty="0" smtClean="0"/>
              <a:t>Мини-проект «Я – автор». </a:t>
            </a:r>
            <a:r>
              <a:rPr lang="ru-RU" sz="2000" dirty="0" smtClean="0"/>
              <a:t>Рисунок «Осень» и стихи Даши </a:t>
            </a:r>
            <a:r>
              <a:rPr lang="ru-RU" sz="2000" dirty="0" err="1" smtClean="0"/>
              <a:t>Мушинской</a:t>
            </a:r>
            <a:endParaRPr lang="ru-RU" sz="2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9" y="1809750"/>
            <a:ext cx="2990056" cy="4499570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Осень.</a:t>
            </a:r>
          </a:p>
          <a:p>
            <a:pPr marL="0" indent="0">
              <a:buNone/>
            </a:pPr>
            <a:r>
              <a:rPr lang="ru-RU" dirty="0" smtClean="0"/>
              <a:t>Задумчивая, грустная, нарядная.</a:t>
            </a:r>
          </a:p>
          <a:p>
            <a:pPr marL="0" indent="0">
              <a:buNone/>
            </a:pPr>
            <a:r>
              <a:rPr lang="ru-RU" dirty="0" smtClean="0"/>
              <a:t>Хмурится, печалится, скучает.</a:t>
            </a:r>
          </a:p>
          <a:p>
            <a:pPr marL="0" indent="0">
              <a:buNone/>
            </a:pPr>
            <a:r>
              <a:rPr lang="ru-RU" dirty="0" smtClean="0"/>
              <a:t>В лужах небо серое.</a:t>
            </a:r>
          </a:p>
          <a:p>
            <a:pPr marL="0" indent="0">
              <a:buNone/>
            </a:pPr>
            <a:r>
              <a:rPr lang="ru-RU" dirty="0" smtClean="0"/>
              <a:t>Чуть-чуть грустно.</a:t>
            </a:r>
          </a:p>
          <a:p>
            <a:pPr marL="0" indent="0">
              <a:buNone/>
            </a:pPr>
            <a:r>
              <a:rPr lang="ru-RU" dirty="0" smtClean="0"/>
              <a:t>Но всё равно красиво!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301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2012 – 2013 учебный год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28541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7"/>
            <a:ext cx="8280920" cy="792087"/>
          </a:xfrm>
        </p:spPr>
        <p:txBody>
          <a:bodyPr/>
          <a:lstStyle/>
          <a:p>
            <a:pPr algn="ctr"/>
            <a:r>
              <a:rPr lang="ru-RU" dirty="0" smtClean="0"/>
              <a:t>Спланировать свою работу непросто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268760"/>
            <a:ext cx="3888432" cy="5400600"/>
          </a:xfrm>
        </p:spPr>
      </p:pic>
    </p:spTree>
    <p:extLst>
      <p:ext uri="{BB962C8B-B14F-4D97-AF65-F5344CB8AC3E}">
        <p14:creationId xmlns:p14="http://schemas.microsoft.com/office/powerpoint/2010/main" val="64697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1080120"/>
          </a:xfrm>
        </p:spPr>
        <p:txBody>
          <a:bodyPr/>
          <a:lstStyle/>
          <a:p>
            <a:pPr algn="ctr"/>
            <a:r>
              <a:rPr lang="ru-RU" dirty="0" smtClean="0"/>
              <a:t>Правильно расположить её на фоне тоже нелегко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5587" y="1806575"/>
            <a:ext cx="5992826" cy="4052888"/>
          </a:xfrm>
        </p:spPr>
      </p:pic>
    </p:spTree>
    <p:extLst>
      <p:ext uri="{BB962C8B-B14F-4D97-AF65-F5344CB8AC3E}">
        <p14:creationId xmlns:p14="http://schemas.microsoft.com/office/powerpoint/2010/main" val="39357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339551"/>
          </a:xfrm>
        </p:spPr>
        <p:txBody>
          <a:bodyPr/>
          <a:lstStyle/>
          <a:p>
            <a:pPr algn="ctr"/>
            <a:r>
              <a:rPr lang="ru-RU" dirty="0" smtClean="0"/>
              <a:t>А ещё надо использовать грамотные приёмы барельефной лепки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2777" y="1806575"/>
            <a:ext cx="5778446" cy="4052888"/>
          </a:xfrm>
        </p:spPr>
      </p:pic>
    </p:spTree>
    <p:extLst>
      <p:ext uri="{BB962C8B-B14F-4D97-AF65-F5344CB8AC3E}">
        <p14:creationId xmlns:p14="http://schemas.microsoft.com/office/powerpoint/2010/main" val="257602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7"/>
            <a:ext cx="8352928" cy="1080120"/>
          </a:xfrm>
        </p:spPr>
        <p:txBody>
          <a:bodyPr/>
          <a:lstStyle/>
          <a:p>
            <a:pPr algn="ctr"/>
            <a:r>
              <a:rPr lang="ru-RU" dirty="0" smtClean="0"/>
              <a:t>Зато какой аппетитный результат!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327" y="1806575"/>
            <a:ext cx="6125346" cy="4052888"/>
          </a:xfrm>
        </p:spPr>
      </p:pic>
    </p:spTree>
    <p:extLst>
      <p:ext uri="{BB962C8B-B14F-4D97-AF65-F5344CB8AC3E}">
        <p14:creationId xmlns:p14="http://schemas.microsoft.com/office/powerpoint/2010/main" val="53123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332657"/>
            <a:ext cx="7125113" cy="936104"/>
          </a:xfrm>
        </p:spPr>
        <p:txBody>
          <a:bodyPr/>
          <a:lstStyle/>
          <a:p>
            <a:pPr algn="ctr"/>
            <a:r>
              <a:rPr lang="ru-RU" dirty="0" smtClean="0"/>
              <a:t>И у всех работы разные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5614" y="1806575"/>
            <a:ext cx="6352771" cy="4052888"/>
          </a:xfrm>
        </p:spPr>
      </p:pic>
    </p:spTree>
    <p:extLst>
      <p:ext uri="{BB962C8B-B14F-4D97-AF65-F5344CB8AC3E}">
        <p14:creationId xmlns:p14="http://schemas.microsoft.com/office/powerpoint/2010/main" val="349436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Осень</Template>
  <TotalTime>334</TotalTime>
  <Words>942</Words>
  <Application>Microsoft Office PowerPoint</Application>
  <PresentationFormat>Экран (4:3)</PresentationFormat>
  <Paragraphs>188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Autumn</vt:lpstr>
      <vt:lpstr>Царевна - - осень</vt:lpstr>
      <vt:lpstr>                                Как красив осенний сад!                                 У него цветной наряд                                 Ветер шумно листья носит.                                 Хороша царевна-осень! </vt:lpstr>
      <vt:lpstr>Технология: барельефная лепка «Кусок арбуза»</vt:lpstr>
      <vt:lpstr>УУД</vt:lpstr>
      <vt:lpstr>Спланировать свою работу непросто</vt:lpstr>
      <vt:lpstr>Правильно расположить её на фоне тоже нелегко</vt:lpstr>
      <vt:lpstr>А ещё надо использовать грамотные приёмы барельефной лепки</vt:lpstr>
      <vt:lpstr>Зато какой аппетитный результат!</vt:lpstr>
      <vt:lpstr>И у всех работы разные</vt:lpstr>
      <vt:lpstr>Урожай арбузов 2 В</vt:lpstr>
      <vt:lpstr>Изобразительное искусство: рисование «Осенний лист»</vt:lpstr>
      <vt:lpstr>УУД</vt:lpstr>
      <vt:lpstr>Хороша царевна – осень!</vt:lpstr>
      <vt:lpstr>Литературное чтение: стихи об осени</vt:lpstr>
      <vt:lpstr>УУД</vt:lpstr>
      <vt:lpstr>Читаем классику, выбираем  стихи об осени</vt:lpstr>
      <vt:lpstr>Технология: конструирование из природного материала «Осень в лесу»  </vt:lpstr>
      <vt:lpstr>УУД</vt:lpstr>
      <vt:lpstr>Грибная полянка. работа Вики Арбузовой </vt:lpstr>
      <vt:lpstr>Опята под ёлочкой. Работа Кати Смирновой</vt:lpstr>
      <vt:lpstr>Ёжик в лесу. Работа Иры Анисимовой</vt:lpstr>
      <vt:lpstr>Окружающий мир: знакомство с плодом конского каштана</vt:lpstr>
      <vt:lpstr>УУД</vt:lpstr>
      <vt:lpstr>Информация подкрепляется наглядностью</vt:lpstr>
      <vt:lpstr>Элементарный эксперимент</vt:lpstr>
      <vt:lpstr>Попробуем сделать выводы</vt:lpstr>
      <vt:lpstr>Настоящая научная работа</vt:lpstr>
      <vt:lpstr>Технология: конструирование из плодов каштана «Игрушка»</vt:lpstr>
      <vt:lpstr>УУД</vt:lpstr>
      <vt:lpstr>Рождение замысела</vt:lpstr>
      <vt:lpstr>Первый этап творчества</vt:lpstr>
      <vt:lpstr>Чем дальше, тем интереснее!</vt:lpstr>
      <vt:lpstr>Придумала и сделала сама!</vt:lpstr>
      <vt:lpstr>Слонёнок. Работа Вероники Межуевой</vt:lpstr>
      <vt:lpstr>Толстый заяц. Работа Дани Шапкина</vt:lpstr>
      <vt:lpstr>Это же просто чудо!</vt:lpstr>
      <vt:lpstr>Медвежонок. Работа Насти Латкиной Воронёнок. Работа Паши Мурашкина</vt:lpstr>
      <vt:lpstr>Творчество и фантазия</vt:lpstr>
      <vt:lpstr>Собачка. Работа Даши Мушинской</vt:lpstr>
      <vt:lpstr>Мой щенок. Работа Димы Хорунжего</vt:lpstr>
      <vt:lpstr>Изобразительное искусство:  рисование «Осенний пейзаж»</vt:lpstr>
      <vt:lpstr>УУД</vt:lpstr>
      <vt:lpstr>Юные художники</vt:lpstr>
      <vt:lpstr>Вернисаж</vt:lpstr>
      <vt:lpstr>Эксклюзивное интервью </vt:lpstr>
      <vt:lpstr>Мини-проект «Я – автор». Рисунок «Аллея» и стихи Жени Удовенко</vt:lpstr>
      <vt:lpstr>Мини-проект «Я – автор». Рисунок «Осень» и стихи Даши Мушинской</vt:lpstr>
      <vt:lpstr>2012 – 2013 учебный год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Царевна - - осень</dc:title>
  <dc:creator>1</dc:creator>
  <cp:lastModifiedBy>107</cp:lastModifiedBy>
  <cp:revision>41</cp:revision>
  <dcterms:created xsi:type="dcterms:W3CDTF">2012-10-29T12:05:55Z</dcterms:created>
  <dcterms:modified xsi:type="dcterms:W3CDTF">2014-09-19T12:49:58Z</dcterms:modified>
</cp:coreProperties>
</file>