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56" r:id="rId3"/>
    <p:sldId id="257" r:id="rId4"/>
    <p:sldId id="258" r:id="rId5"/>
    <p:sldId id="265" r:id="rId6"/>
    <p:sldId id="260" r:id="rId7"/>
    <p:sldId id="261" r:id="rId8"/>
    <p:sldId id="263" r:id="rId9"/>
    <p:sldId id="262" r:id="rId10"/>
    <p:sldId id="266" r:id="rId11"/>
    <p:sldId id="267" r:id="rId12"/>
    <p:sldId id="28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1227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D6D47-8FC1-4FDC-B514-47BEBCFC2DCD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0640AC5-5717-4800-8B59-697CBA8275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54683-BB66-43EF-9863-811F82EF5113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9B376-2CC0-48DF-8F09-9FFC90E99E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26270D-9BA6-4793-925B-460AE3C9C1B7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302E8-CFE0-4973-A626-BE4D3C562F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C81D6-B91F-4D3B-85EF-C936E731EFD0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68E83BF-97D7-49CF-84FA-A12C4888F0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58DB3-BB7D-4073-B9BA-71B5A5FB5B85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840D6-54F7-41C1-B631-A54AFFEA75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D0D42-102F-4698-8579-731A47B9C4FA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90D1A-BFCA-4DF7-9850-5DCB9954D9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C81275-B755-404C-810C-2154495BC63A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9A7B76C-9C51-4D33-8890-94B08D962B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7F2CC-4CF2-491C-8CE9-5424FE532889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33367-1115-41AE-B10C-73A87A9A1D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59B3A8-A0DA-405A-A993-A77D5AAE3FDA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91642-9D2F-48E4-A9BE-D8B2CB157C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E747FA-2167-4883-BC2A-86742F6CBB48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0C21D-7DBB-4F64-964F-AD4C79E200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46761-52DD-4E9B-AD97-97B5A3CD22E1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F5C13-4BAC-4E6C-B010-CBB0174FCC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C2F7CE4-92FE-4027-94D7-0A03221229E2}" type="datetimeFigureOut">
              <a:rPr lang="ru-RU" smtClean="0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5AC116-FA75-45B1-B6F9-8303657B32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математики в 3 классе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«Школа России»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«Деление с остатком»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учитель начальных классов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МБОУ СОШ № 89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Челябинска Новожилова В.С.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5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785786" y="1643050"/>
            <a:ext cx="3581464" cy="4169137"/>
            <a:chOff x="1919230" y="1617317"/>
            <a:chExt cx="2656985" cy="2526063"/>
          </a:xfrm>
        </p:grpSpPr>
        <p:sp>
          <p:nvSpPr>
            <p:cNvPr id="3" name="Трапеция 2"/>
            <p:cNvSpPr/>
            <p:nvPr/>
          </p:nvSpPr>
          <p:spPr>
            <a:xfrm>
              <a:off x="2357422" y="1714488"/>
              <a:ext cx="1785950" cy="242889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Трапеция 3"/>
            <p:cNvSpPr/>
            <p:nvPr/>
          </p:nvSpPr>
          <p:spPr>
            <a:xfrm rot="4796114">
              <a:off x="3754678" y="1734045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Трапеция 4"/>
            <p:cNvSpPr/>
            <p:nvPr/>
          </p:nvSpPr>
          <p:spPr>
            <a:xfrm rot="16931005">
              <a:off x="1812073" y="1724474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57752" y="1714488"/>
            <a:ext cx="3581464" cy="4169137"/>
            <a:chOff x="1919230" y="1617317"/>
            <a:chExt cx="2656985" cy="2526063"/>
          </a:xfrm>
        </p:grpSpPr>
        <p:sp>
          <p:nvSpPr>
            <p:cNvPr id="8" name="Трапеция 7"/>
            <p:cNvSpPr/>
            <p:nvPr/>
          </p:nvSpPr>
          <p:spPr>
            <a:xfrm>
              <a:off x="2357422" y="1714488"/>
              <a:ext cx="1785950" cy="242889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Трапеция 8"/>
            <p:cNvSpPr/>
            <p:nvPr/>
          </p:nvSpPr>
          <p:spPr>
            <a:xfrm rot="4796114">
              <a:off x="3754678" y="1734045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Трапеция 9"/>
            <p:cNvSpPr/>
            <p:nvPr/>
          </p:nvSpPr>
          <p:spPr>
            <a:xfrm rot="16931005">
              <a:off x="1812073" y="1724474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28662" y="1428736"/>
            <a:ext cx="3581464" cy="4169137"/>
            <a:chOff x="1919230" y="1617317"/>
            <a:chExt cx="2656985" cy="2526063"/>
          </a:xfrm>
        </p:grpSpPr>
        <p:sp>
          <p:nvSpPr>
            <p:cNvPr id="4" name="Трапеция 3"/>
            <p:cNvSpPr/>
            <p:nvPr/>
          </p:nvSpPr>
          <p:spPr>
            <a:xfrm>
              <a:off x="2357422" y="1714488"/>
              <a:ext cx="1785950" cy="242889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Трапеция 4"/>
            <p:cNvSpPr/>
            <p:nvPr/>
          </p:nvSpPr>
          <p:spPr>
            <a:xfrm rot="4796114">
              <a:off x="3754678" y="1734045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Трапеция 5"/>
            <p:cNvSpPr/>
            <p:nvPr/>
          </p:nvSpPr>
          <p:spPr>
            <a:xfrm rot="16931005">
              <a:off x="1812073" y="1724474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928794" y="2000240"/>
            <a:ext cx="1571636" cy="2071702"/>
            <a:chOff x="1928794" y="2000240"/>
            <a:chExt cx="1571636" cy="2071702"/>
          </a:xfrm>
        </p:grpSpPr>
        <p:sp>
          <p:nvSpPr>
            <p:cNvPr id="7" name="Овал 6"/>
            <p:cNvSpPr/>
            <p:nvPr/>
          </p:nvSpPr>
          <p:spPr>
            <a:xfrm>
              <a:off x="2571736" y="378619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571736" y="342900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571736" y="307181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571736" y="271462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571736" y="235743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571736" y="200024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00364" y="3571876"/>
              <a:ext cx="500066" cy="428628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928794" y="3571876"/>
              <a:ext cx="500066" cy="428628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000628" y="1500174"/>
            <a:ext cx="3581464" cy="4169137"/>
            <a:chOff x="1919230" y="1617317"/>
            <a:chExt cx="2656985" cy="2526063"/>
          </a:xfrm>
        </p:grpSpPr>
        <p:sp>
          <p:nvSpPr>
            <p:cNvPr id="17" name="Трапеция 16"/>
            <p:cNvSpPr/>
            <p:nvPr/>
          </p:nvSpPr>
          <p:spPr>
            <a:xfrm>
              <a:off x="2357422" y="1714488"/>
              <a:ext cx="1785950" cy="242889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рапеция 17"/>
            <p:cNvSpPr/>
            <p:nvPr/>
          </p:nvSpPr>
          <p:spPr>
            <a:xfrm rot="4796114">
              <a:off x="3754678" y="1734045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рапеция 18"/>
            <p:cNvSpPr/>
            <p:nvPr/>
          </p:nvSpPr>
          <p:spPr>
            <a:xfrm rot="16931005">
              <a:off x="1812073" y="1724474"/>
              <a:ext cx="928694" cy="7143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000760" y="2000240"/>
            <a:ext cx="1571636" cy="2071702"/>
            <a:chOff x="1928794" y="2000240"/>
            <a:chExt cx="1571636" cy="2071702"/>
          </a:xfrm>
        </p:grpSpPr>
        <p:sp>
          <p:nvSpPr>
            <p:cNvPr id="21" name="Овал 20"/>
            <p:cNvSpPr/>
            <p:nvPr/>
          </p:nvSpPr>
          <p:spPr>
            <a:xfrm>
              <a:off x="2571736" y="378619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571736" y="342900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571736" y="307181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571736" y="271462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571736" y="235743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571736" y="200024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000364" y="3571876"/>
              <a:ext cx="500066" cy="428628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928794" y="3571876"/>
              <a:ext cx="500066" cy="428628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 lvl="5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		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000" dirty="0" smtClean="0"/>
              <a:t>Остаток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27146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500570"/>
            <a:ext cx="91440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14480" y="3357562"/>
            <a:ext cx="171451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</p:cNvCxnSpPr>
          <p:nvPr/>
        </p:nvCxnSpPr>
        <p:spPr>
          <a:xfrm flipV="1">
            <a:off x="1914500" y="4000504"/>
            <a:ext cx="144305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9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/>
            </a:r>
            <a:br>
              <a:rPr lang="ru-RU" sz="8800" dirty="0"/>
            </a:br>
            <a:r>
              <a:rPr lang="ru-RU" sz="8800" dirty="0" smtClean="0"/>
              <a:t>13 : </a:t>
            </a:r>
            <a:r>
              <a:rPr lang="ru-RU" sz="8800" dirty="0" smtClean="0">
                <a:solidFill>
                  <a:srgbClr val="FF0000"/>
                </a:solidFill>
              </a:rPr>
              <a:t>2</a:t>
            </a:r>
            <a:r>
              <a:rPr lang="ru-RU" sz="8800" dirty="0" smtClean="0"/>
              <a:t> = </a:t>
            </a:r>
            <a:r>
              <a:rPr lang="ru-RU" sz="8800" dirty="0" smtClean="0">
                <a:solidFill>
                  <a:srgbClr val="00B050"/>
                </a:solidFill>
              </a:rPr>
              <a:t>6</a:t>
            </a:r>
            <a:r>
              <a:rPr lang="ru-RU" sz="8800" dirty="0" smtClean="0"/>
              <a:t> (</a:t>
            </a:r>
            <a:r>
              <a:rPr lang="ru-RU" sz="8800" dirty="0" smtClean="0">
                <a:solidFill>
                  <a:srgbClr val="00B050"/>
                </a:solidFill>
              </a:rPr>
              <a:t>ост. 1</a:t>
            </a:r>
            <a:r>
              <a:rPr lang="ru-RU" sz="8800" dirty="0" smtClean="0"/>
              <a:t>)</a:t>
            </a:r>
            <a:endParaRPr lang="ru-RU" sz="8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61657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000" b="1" smtClean="0">
                <a:ea typeface="Calibri" pitchFamily="34" charset="0"/>
                <a:cs typeface="Times New Roman" pitchFamily="18" charset="0"/>
              </a:rPr>
              <a:t>32: 5          486 : 7      </a:t>
            </a:r>
            <a:br>
              <a:rPr lang="ru-RU" sz="8000" b="1" smtClean="0">
                <a:ea typeface="Calibri" pitchFamily="34" charset="0"/>
                <a:cs typeface="Times New Roman" pitchFamily="18" charset="0"/>
              </a:rPr>
            </a:br>
            <a:r>
              <a:rPr lang="ru-RU" sz="8000" b="1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8000" b="1" smtClean="0">
                <a:ea typeface="Calibri" pitchFamily="34" charset="0"/>
                <a:cs typeface="Times New Roman" pitchFamily="18" charset="0"/>
              </a:rPr>
            </a:br>
            <a:r>
              <a:rPr lang="ru-RU" sz="8000" b="1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8000" b="1" smtClean="0">
                <a:ea typeface="Calibri" pitchFamily="34" charset="0"/>
                <a:cs typeface="Times New Roman" pitchFamily="18" charset="0"/>
              </a:rPr>
            </a:br>
            <a:r>
              <a:rPr lang="ru-RU" sz="8000" b="1" smtClean="0">
                <a:ea typeface="Calibri" pitchFamily="34" charset="0"/>
                <a:cs typeface="Times New Roman" pitchFamily="18" charset="0"/>
              </a:rPr>
              <a:t>3 117 : 9. </a:t>
            </a:r>
            <a:r>
              <a:rPr lang="ru-RU" sz="800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8000" smtClean="0">
                <a:ea typeface="Calibri" pitchFamily="34" charset="0"/>
                <a:cs typeface="Times New Roman" pitchFamily="18" charset="0"/>
              </a:rPr>
            </a:br>
            <a:endParaRPr lang="ru-RU" sz="800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2627784" y="764704"/>
            <a:ext cx="3203848" cy="2592288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65976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a typeface="Times New Roman"/>
                <a:cs typeface="Calibri"/>
              </a:rPr>
              <a:t>Алгоритм деления с остатком.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4000" dirty="0" smtClean="0">
                <a:ea typeface="Calibri"/>
                <a:cs typeface="Times New Roman"/>
              </a:rPr>
              <a:t>1.</a:t>
            </a:r>
            <a:r>
              <a:rPr lang="ru-RU" b="1" dirty="0" smtClean="0">
                <a:ea typeface="Times New Roman"/>
                <a:cs typeface="Calibri"/>
              </a:rPr>
              <a:t>Находим </a:t>
            </a:r>
            <a:r>
              <a:rPr lang="ru-RU" b="1" dirty="0">
                <a:ea typeface="Times New Roman"/>
                <a:cs typeface="Calibri"/>
              </a:rPr>
              <a:t>наибольшее число до делимого, которое можно разделить на делитель без остатка.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4000" dirty="0" smtClean="0">
                <a:ea typeface="Calibri"/>
                <a:cs typeface="Times New Roman"/>
              </a:rPr>
              <a:t>2.</a:t>
            </a:r>
            <a:r>
              <a:rPr lang="ru-RU" b="1" dirty="0" smtClean="0">
                <a:ea typeface="Times New Roman"/>
                <a:cs typeface="Calibri"/>
              </a:rPr>
              <a:t>Данное </a:t>
            </a:r>
            <a:r>
              <a:rPr lang="ru-RU" b="1" dirty="0">
                <a:ea typeface="Times New Roman"/>
                <a:cs typeface="Calibri"/>
              </a:rPr>
              <a:t>число делим на делитель. Это значение частного.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4000" dirty="0" smtClean="0">
                <a:ea typeface="Calibri"/>
                <a:cs typeface="Times New Roman"/>
              </a:rPr>
              <a:t>3.</a:t>
            </a:r>
            <a:r>
              <a:rPr lang="ru-RU" b="1" dirty="0" smtClean="0">
                <a:ea typeface="Times New Roman"/>
                <a:cs typeface="Calibri"/>
              </a:rPr>
              <a:t>Вычитаем </a:t>
            </a:r>
            <a:r>
              <a:rPr lang="ru-RU" b="1" dirty="0">
                <a:ea typeface="Times New Roman"/>
                <a:cs typeface="Calibri"/>
              </a:rPr>
              <a:t>из делимого  наибольшее число – это остаток.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4000" dirty="0" smtClean="0">
                <a:ea typeface="Calibri"/>
                <a:cs typeface="Times New Roman"/>
              </a:rPr>
              <a:t>4</a:t>
            </a:r>
            <a:r>
              <a:rPr lang="ru-RU" sz="4000" b="1" dirty="0">
                <a:ea typeface="Calibri"/>
                <a:cs typeface="Times New Roman"/>
              </a:rPr>
              <a:t>.</a:t>
            </a:r>
            <a:r>
              <a:rPr lang="ru-RU" sz="4000" b="1" dirty="0" smtClean="0">
                <a:solidFill>
                  <a:srgbClr val="FF0000"/>
                </a:solidFill>
                <a:ea typeface="Calibri"/>
                <a:cs typeface="Times New Roman"/>
              </a:rPr>
              <a:t> ?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0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87"/>
          </a:xfrm>
        </p:spPr>
        <p:txBody>
          <a:bodyPr/>
          <a:lstStyle/>
          <a:p>
            <a:r>
              <a:rPr lang="ru-RU" sz="9600" b="1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32 : 5 </a:t>
            </a:r>
            <a:endParaRPr lang="ru-RU" sz="9600" b="1" smtClean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5888" y="3643313"/>
            <a:ext cx="2344737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 ряд </a:t>
            </a:r>
            <a:r>
              <a:rPr lang="ru-RU" sz="9600" smtClean="0">
                <a:ea typeface="Calibri" pitchFamily="34" charset="0"/>
                <a:cs typeface="Times New Roman" pitchFamily="18" charset="0"/>
              </a:rPr>
              <a:t>– 10: 6</a:t>
            </a:r>
            <a:br>
              <a:rPr lang="ru-RU" sz="9600" smtClean="0">
                <a:ea typeface="Calibri" pitchFamily="34" charset="0"/>
                <a:cs typeface="Times New Roman" pitchFamily="18" charset="0"/>
              </a:rPr>
            </a:br>
            <a:r>
              <a:rPr lang="ru-RU" sz="960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2 ряд </a:t>
            </a:r>
            <a:r>
              <a:rPr lang="ru-RU" sz="9600" smtClean="0">
                <a:ea typeface="Calibri" pitchFamily="34" charset="0"/>
                <a:cs typeface="Times New Roman" pitchFamily="18" charset="0"/>
              </a:rPr>
              <a:t>– 11 : 4 </a:t>
            </a:r>
            <a:br>
              <a:rPr lang="ru-RU" sz="9600" smtClean="0">
                <a:ea typeface="Calibri" pitchFamily="34" charset="0"/>
                <a:cs typeface="Times New Roman" pitchFamily="18" charset="0"/>
              </a:rPr>
            </a:br>
            <a:r>
              <a:rPr lang="ru-RU" sz="9600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3 ряд </a:t>
            </a:r>
            <a:r>
              <a:rPr lang="ru-RU" sz="9600" smtClean="0">
                <a:ea typeface="Calibri" pitchFamily="34" charset="0"/>
                <a:cs typeface="Times New Roman" pitchFamily="18" charset="0"/>
              </a:rPr>
              <a:t>– 17 : 4 </a:t>
            </a:r>
            <a:endParaRPr lang="ru-RU" sz="960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192837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FF0000"/>
                </a:solidFill>
              </a:rPr>
              <a:t>1 уровень: </a:t>
            </a:r>
            <a:r>
              <a:rPr lang="ru-RU" sz="2800" smtClean="0"/>
              <a:t>выпишите и решите только те выражения, в которых деление выполняется с остатком.</a:t>
            </a:r>
            <a:br>
              <a:rPr lang="ru-RU" sz="2800" smtClean="0"/>
            </a:br>
            <a:r>
              <a:rPr lang="ru-RU" sz="2800" smtClean="0"/>
              <a:t>15 : 6                23 : 3</a:t>
            </a:r>
            <a:br>
              <a:rPr lang="ru-RU" sz="2800" smtClean="0"/>
            </a:br>
            <a:r>
              <a:rPr lang="ru-RU" sz="2800" smtClean="0"/>
              <a:t>12 : 6                 40 : 5</a:t>
            </a:r>
            <a:br>
              <a:rPr lang="ru-RU" sz="2800" smtClean="0"/>
            </a:br>
            <a:r>
              <a:rPr lang="ru-RU" sz="2800" smtClean="0"/>
              <a:t>10 : 3                 8 : 4</a:t>
            </a:r>
            <a:br>
              <a:rPr lang="ru-RU" sz="2800" smtClean="0"/>
            </a:br>
            <a:r>
              <a:rPr lang="ru-RU" sz="2800" smtClean="0"/>
              <a:t> </a:t>
            </a:r>
            <a:br>
              <a:rPr lang="ru-RU" sz="2800" smtClean="0"/>
            </a:br>
            <a:r>
              <a:rPr lang="ru-RU" sz="2800" b="1" smtClean="0">
                <a:solidFill>
                  <a:srgbClr val="FF0000"/>
                </a:solidFill>
              </a:rPr>
              <a:t>2 уровень: </a:t>
            </a:r>
            <a:r>
              <a:rPr lang="ru-RU" sz="2800" smtClean="0"/>
              <a:t>соедините выражение с результатами действий.</a:t>
            </a:r>
            <a:br>
              <a:rPr lang="ru-RU" sz="2800" smtClean="0"/>
            </a:br>
            <a:r>
              <a:rPr lang="ru-RU" sz="2800" smtClean="0"/>
              <a:t>8 : 3                       3(ост.3)</a:t>
            </a:r>
            <a:br>
              <a:rPr lang="ru-RU" sz="2800" smtClean="0"/>
            </a:br>
            <a:r>
              <a:rPr lang="ru-RU" sz="2800" smtClean="0"/>
              <a:t>11 : 4                     2 (ост.1)</a:t>
            </a:r>
            <a:br>
              <a:rPr lang="ru-RU" sz="2800" smtClean="0"/>
            </a:br>
            <a:r>
              <a:rPr lang="ru-RU" sz="2800" smtClean="0"/>
              <a:t>9 : 4                       2 (ост.2)</a:t>
            </a:r>
            <a:br>
              <a:rPr lang="ru-RU" sz="2800" smtClean="0"/>
            </a:br>
            <a:r>
              <a:rPr lang="ru-RU" sz="2800" smtClean="0"/>
              <a:t>15 : 4                     2 (ост. 3)</a:t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FF0000"/>
                </a:solidFill>
              </a:rPr>
              <a:t>              Поставьте знаки «+» - да, «-» - нет.</a:t>
            </a:r>
            <a:br>
              <a:rPr lang="ru-RU" sz="2800" b="1" smtClean="0">
                <a:solidFill>
                  <a:srgbClr val="FF0000"/>
                </a:solidFill>
              </a:rPr>
            </a:br>
            <a:r>
              <a:rPr lang="ru-RU" sz="2800" smtClean="0"/>
              <a:t>1.Новая тема мне понятна</a:t>
            </a:r>
            <a:br>
              <a:rPr lang="ru-RU" sz="2800" smtClean="0"/>
            </a:br>
            <a:r>
              <a:rPr lang="ru-RU" sz="2800" smtClean="0"/>
              <a:t>2.Я хорошо понял(а)  алгоритм</a:t>
            </a:r>
            <a:br>
              <a:rPr lang="ru-RU" sz="2800" smtClean="0"/>
            </a:br>
            <a:r>
              <a:rPr lang="ru-RU" sz="2800" smtClean="0"/>
              <a:t>3.Я знаю, как пользоваться алгоритмом</a:t>
            </a:r>
            <a:br>
              <a:rPr lang="ru-RU" sz="2800" smtClean="0"/>
            </a:br>
            <a:r>
              <a:rPr lang="ru-RU" sz="2800" smtClean="0"/>
              <a:t>4.Я сумею найти частное и остаток</a:t>
            </a:r>
            <a:br>
              <a:rPr lang="ru-RU" sz="2800" smtClean="0"/>
            </a:br>
            <a:r>
              <a:rPr lang="ru-RU" sz="2800" smtClean="0"/>
              <a:t>5.В самостоятельной работе у меня всё получилось</a:t>
            </a:r>
            <a:br>
              <a:rPr lang="ru-RU" sz="2800" smtClean="0"/>
            </a:br>
            <a:r>
              <a:rPr lang="ru-RU" sz="2800" smtClean="0"/>
              <a:t>6.Я понял (а) алгоритм деление с остатком, но в самостоятельной  работе допустил ошибки</a:t>
            </a:r>
            <a:br>
              <a:rPr lang="ru-RU" sz="2800" smtClean="0"/>
            </a:br>
            <a:r>
              <a:rPr lang="ru-RU" sz="2800" smtClean="0"/>
              <a:t>7.Я доволен(а) своей работой на уроке</a:t>
            </a:r>
            <a:br>
              <a:rPr lang="ru-RU" sz="2800" smtClean="0"/>
            </a:br>
            <a:r>
              <a:rPr lang="ru-RU" sz="2800" smtClean="0"/>
              <a:t>8.На уроке я учился(ась)учиться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64904"/>
            <a:ext cx="8659688" cy="2282552"/>
          </a:xfrm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ЭМОЦИОНАЛЬНЫЙ НАСТРОЙ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076056" y="2924944"/>
            <a:ext cx="3816424" cy="3312368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050" name="Picture 2" descr="http://im5-tub-ru.yandex.net/i?id=40376383-63-72&amp;n=21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107504" y="0"/>
            <a:ext cx="3312368" cy="2708920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076056" y="2924944"/>
            <a:ext cx="3816424" cy="3312368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4" name="Picture 2" descr="http://im5-tub-ru.yandex.net/i?id=40376383-63-72&amp;n=21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539552" y="188640"/>
            <a:ext cx="3528392" cy="3057955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5097463"/>
          </a:xfrm>
        </p:spPr>
        <p:txBody>
          <a:bodyPr/>
          <a:lstStyle/>
          <a:p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СПАСИБО ЗА УРОК</a:t>
            </a:r>
          </a:p>
        </p:txBody>
      </p:sp>
      <p:pic>
        <p:nvPicPr>
          <p:cNvPr id="3078" name="Picture 6" descr="http://im4-tub-ru.yandex.net/i?id=701314734-60-72&amp;n=2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148064" y="4293096"/>
            <a:ext cx="3312368" cy="2220838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367188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Лучший способ изучить что-либо – это открыть самому.</a:t>
            </a:r>
            <a:r>
              <a:rPr lang="ru-RU" sz="40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ea typeface="Calibri" pitchFamily="34" charset="0"/>
                <a:cs typeface="Times New Roman" pitchFamily="18" charset="0"/>
              </a:rPr>
            </a:br>
            <a:endParaRPr lang="ru-RU" b="1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Picture 3" descr="H:\проект-сказки для детей\карт\картинки\бабочки\баб1\animashki2_files\1024_babochkiz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864100"/>
            <a:ext cx="16557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H:\проект-сказки для детей\карт\картинки\бабочки\баб1\animashki2_files\1023_babochk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80988"/>
            <a:ext cx="16383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anchor="ctr">
            <a:normAutofit fontScale="85000" lnSpcReduction="20000"/>
          </a:bodyPr>
          <a:lstStyle/>
          <a:p>
            <a:pPr algn="ctr">
              <a:lnSpc>
                <a:spcPct val="105000"/>
              </a:lnSpc>
              <a:spcAft>
                <a:spcPts val="1000"/>
              </a:spcAft>
            </a:pPr>
            <a:r>
              <a:rPr lang="ru-RU" sz="5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Вспоминаем изученное</a:t>
            </a:r>
          </a:p>
          <a:p>
            <a:pPr>
              <a:lnSpc>
                <a:spcPct val="105000"/>
              </a:lnSpc>
              <a:spcAft>
                <a:spcPts val="1000"/>
              </a:spcAft>
            </a:pPr>
            <a:endParaRPr lang="ru-RU" sz="30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3000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6700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(</a:t>
            </a:r>
            <a:r>
              <a:rPr lang="ru-RU" sz="67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8 + 4) : 2         69: 3 </a:t>
            </a:r>
          </a:p>
          <a:p>
            <a:pPr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endParaRPr lang="ru-RU" sz="6700" b="1" dirty="0" smtClean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67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66:22        </a:t>
            </a:r>
            <a:endParaRPr lang="ru-RU" sz="6700" b="1" dirty="0" smtClean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67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7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        </a:t>
            </a:r>
            <a:r>
              <a:rPr lang="ru-RU" sz="67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Х </a:t>
            </a:r>
            <a:r>
              <a:rPr lang="ru-RU" sz="6700" b="1" dirty="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●5 =15</a:t>
            </a:r>
            <a:endParaRPr lang="ru-RU" sz="6700" dirty="0" smtClean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endParaRPr lang="ru-RU" sz="3000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0" y="333375"/>
            <a:ext cx="9144000" cy="4525963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sz="9600" b="1" i="1" dirty="0" smtClean="0">
                <a:solidFill>
                  <a:srgbClr val="FF0000"/>
                </a:solidFill>
              </a:rPr>
              <a:t>                                                       ФИЗМИНУТКА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C:\рисунки\анимашки\танцы спорт\36687034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571500"/>
            <a:ext cx="52085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8078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C:\рисунки\анимашки\танцы спорт\sports-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857375"/>
            <a:ext cx="555148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8656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C:\рисунки\анимашки\танцы спорт\sports-3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979488"/>
            <a:ext cx="4592637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7625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Разложить поровну на 2 платья</a:t>
            </a:r>
            <a:endParaRPr lang="ru-RU" dirty="0" smtClean="0"/>
          </a:p>
        </p:txBody>
      </p:sp>
      <p:sp>
        <p:nvSpPr>
          <p:cNvPr id="3" name="Овал 2"/>
          <p:cNvSpPr/>
          <p:nvPr/>
        </p:nvSpPr>
        <p:spPr>
          <a:xfrm>
            <a:off x="857224" y="18573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143108" y="18573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19288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00562" y="19288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5008" y="19288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58016" y="19288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596" y="32146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14480" y="32146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00364" y="32146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86248" y="32146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500694" y="32146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786578" y="32861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929586" y="32861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51435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5984" y="5214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5214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5214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5214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469</TotalTime>
  <Words>125</Words>
  <Application>Microsoft Office PowerPoint</Application>
  <PresentationFormat>Экран (4:3)</PresentationFormat>
  <Paragraphs>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Лучший способ изучить что-либо – это открыть самому. </vt:lpstr>
      <vt:lpstr>Слайд 4</vt:lpstr>
      <vt:lpstr>Слайд 5</vt:lpstr>
      <vt:lpstr>Слайд 6</vt:lpstr>
      <vt:lpstr>Слайд 7</vt:lpstr>
      <vt:lpstr>Слайд 8</vt:lpstr>
      <vt:lpstr>Разложить поровну на 2 платья</vt:lpstr>
      <vt:lpstr>Слайд 10</vt:lpstr>
      <vt:lpstr>Слайд 11</vt:lpstr>
      <vt:lpstr>Слайд 12</vt:lpstr>
      <vt:lpstr>  13 : 2 = 6 (ост. 1)</vt:lpstr>
      <vt:lpstr>32: 5          486 : 7         3 117 : 9.  </vt:lpstr>
      <vt:lpstr>Алгоритм деления с остатком. 1.Находим наибольшее число до делимого, которое можно разделить на делитель без остатка.  2.Данное число делим на делитель. Это значение частного. 3.Вычитаем из делимого  наибольшее число – это остаток. 4. ? </vt:lpstr>
      <vt:lpstr>32 : 5 </vt:lpstr>
      <vt:lpstr>1 ряд – 10: 6 2 ряд – 11 : 4  3 ряд – 17 : 4 </vt:lpstr>
      <vt:lpstr>1 уровень: выпишите и решите только те выражения, в которых деление выполняется с остатком. 15 : 6                23 : 3 12 : 6                 40 : 5 10 : 3                 8 : 4   2 уровень: соедините выражение с результатами действий. 8 : 3                       3(ост.3) 11 : 4                     2 (ост.1) 9 : 4                       2 (ост.2) 15 : 4                     2 (ост. 3) </vt:lpstr>
      <vt:lpstr>              Поставьте знаки «+» - да, «-» - нет. 1.Новая тема мне понятна 2.Я хорошо понял(а)  алгоритм 3.Я знаю, как пользоваться алгоритмом 4.Я сумею найти частное и остаток 5.В самостоятельной работе у меня всё получилось 6.Я понял (а) алгоритм деление с остатком, но в самостоятельной  работе допустил ошибки 7.Я доволен(а) своей работой на уроке 8.На уроке я учился(ась)учиться</vt:lpstr>
      <vt:lpstr>Слайд 20</vt:lpstr>
      <vt:lpstr>СПАСИБО ЗА УРОК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22</cp:revision>
  <dcterms:created xsi:type="dcterms:W3CDTF">2014-06-22T11:38:28Z</dcterms:created>
  <dcterms:modified xsi:type="dcterms:W3CDTF">2014-06-24T04:36:21Z</dcterms:modified>
</cp:coreProperties>
</file>